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sldIdLst>
    <p:sldId id="318" r:id="rId2"/>
    <p:sldId id="294" r:id="rId3"/>
    <p:sldId id="319" r:id="rId4"/>
    <p:sldId id="320" r:id="rId5"/>
    <p:sldId id="337" r:id="rId6"/>
    <p:sldId id="443" r:id="rId7"/>
    <p:sldId id="444" r:id="rId8"/>
    <p:sldId id="445" r:id="rId9"/>
    <p:sldId id="446" r:id="rId10"/>
    <p:sldId id="422" r:id="rId11"/>
    <p:sldId id="428" r:id="rId12"/>
    <p:sldId id="322" r:id="rId13"/>
    <p:sldId id="336" r:id="rId14"/>
    <p:sldId id="431" r:id="rId15"/>
    <p:sldId id="433" r:id="rId16"/>
    <p:sldId id="423" r:id="rId17"/>
    <p:sldId id="448" r:id="rId18"/>
    <p:sldId id="317" r:id="rId19"/>
    <p:sldId id="427" r:id="rId20"/>
    <p:sldId id="441" r:id="rId21"/>
    <p:sldId id="329" r:id="rId22"/>
    <p:sldId id="434" r:id="rId23"/>
    <p:sldId id="326" r:id="rId24"/>
    <p:sldId id="430" r:id="rId25"/>
    <p:sldId id="442" r:id="rId26"/>
    <p:sldId id="436" r:id="rId27"/>
    <p:sldId id="435" r:id="rId28"/>
    <p:sldId id="312" r:id="rId29"/>
    <p:sldId id="437" r:id="rId30"/>
    <p:sldId id="313" r:id="rId31"/>
    <p:sldId id="324" r:id="rId32"/>
    <p:sldId id="447" r:id="rId33"/>
    <p:sldId id="325" r:id="rId34"/>
    <p:sldId id="323" r:id="rId35"/>
    <p:sldId id="327" r:id="rId36"/>
    <p:sldId id="439" r:id="rId37"/>
    <p:sldId id="328" r:id="rId38"/>
    <p:sldId id="438" r:id="rId39"/>
    <p:sldId id="440" r:id="rId40"/>
    <p:sldId id="425" r:id="rId41"/>
    <p:sldId id="293" r:id="rId42"/>
    <p:sldId id="258" r:id="rId43"/>
    <p:sldId id="309" r:id="rId44"/>
    <p:sldId id="289" r:id="rId45"/>
    <p:sldId id="333" r:id="rId46"/>
    <p:sldId id="334" r:id="rId47"/>
    <p:sldId id="335" r:id="rId48"/>
    <p:sldId id="265" r:id="rId49"/>
    <p:sldId id="276" r:id="rId50"/>
    <p:sldId id="274" r:id="rId51"/>
    <p:sldId id="279" r:id="rId52"/>
    <p:sldId id="292" r:id="rId53"/>
    <p:sldId id="303" r:id="rId54"/>
    <p:sldId id="429" r:id="rId55"/>
    <p:sldId id="305" r:id="rId56"/>
    <p:sldId id="311" r:id="rId57"/>
    <p:sldId id="310" r:id="rId58"/>
    <p:sldId id="307" r:id="rId59"/>
    <p:sldId id="306" r:id="rId60"/>
    <p:sldId id="304" r:id="rId61"/>
    <p:sldId id="259" r:id="rId62"/>
    <p:sldId id="295" r:id="rId63"/>
    <p:sldId id="296" r:id="rId64"/>
    <p:sldId id="308" r:id="rId65"/>
    <p:sldId id="338" r:id="rId66"/>
    <p:sldId id="339" r:id="rId67"/>
    <p:sldId id="340" r:id="rId68"/>
    <p:sldId id="341" r:id="rId69"/>
    <p:sldId id="342" r:id="rId70"/>
    <p:sldId id="343" r:id="rId71"/>
    <p:sldId id="344" r:id="rId72"/>
    <p:sldId id="345" r:id="rId73"/>
    <p:sldId id="346" r:id="rId74"/>
    <p:sldId id="347" r:id="rId75"/>
    <p:sldId id="348" r:id="rId76"/>
    <p:sldId id="349" r:id="rId77"/>
    <p:sldId id="350" r:id="rId78"/>
    <p:sldId id="351" r:id="rId79"/>
    <p:sldId id="352" r:id="rId80"/>
    <p:sldId id="353" r:id="rId81"/>
    <p:sldId id="354" r:id="rId82"/>
    <p:sldId id="355" r:id="rId83"/>
    <p:sldId id="356" r:id="rId84"/>
    <p:sldId id="357" r:id="rId85"/>
    <p:sldId id="358" r:id="rId86"/>
    <p:sldId id="359" r:id="rId87"/>
    <p:sldId id="360" r:id="rId88"/>
    <p:sldId id="361" r:id="rId89"/>
    <p:sldId id="362" r:id="rId90"/>
    <p:sldId id="363" r:id="rId91"/>
    <p:sldId id="364" r:id="rId92"/>
    <p:sldId id="365" r:id="rId93"/>
    <p:sldId id="366" r:id="rId94"/>
    <p:sldId id="367" r:id="rId95"/>
    <p:sldId id="368" r:id="rId96"/>
    <p:sldId id="369" r:id="rId97"/>
    <p:sldId id="370" r:id="rId98"/>
    <p:sldId id="371" r:id="rId99"/>
    <p:sldId id="372" r:id="rId100"/>
    <p:sldId id="373" r:id="rId101"/>
    <p:sldId id="374" r:id="rId102"/>
    <p:sldId id="375" r:id="rId103"/>
    <p:sldId id="376" r:id="rId104"/>
    <p:sldId id="377" r:id="rId105"/>
    <p:sldId id="378" r:id="rId106"/>
    <p:sldId id="379" r:id="rId107"/>
    <p:sldId id="380" r:id="rId108"/>
    <p:sldId id="381" r:id="rId109"/>
    <p:sldId id="382" r:id="rId110"/>
    <p:sldId id="383" r:id="rId111"/>
    <p:sldId id="384" r:id="rId112"/>
    <p:sldId id="385" r:id="rId113"/>
    <p:sldId id="386" r:id="rId114"/>
    <p:sldId id="387" r:id="rId115"/>
    <p:sldId id="388" r:id="rId116"/>
    <p:sldId id="397" r:id="rId117"/>
    <p:sldId id="398" r:id="rId118"/>
    <p:sldId id="399" r:id="rId119"/>
    <p:sldId id="400" r:id="rId120"/>
    <p:sldId id="401" r:id="rId121"/>
    <p:sldId id="402" r:id="rId122"/>
    <p:sldId id="403" r:id="rId123"/>
    <p:sldId id="404" r:id="rId124"/>
    <p:sldId id="405" r:id="rId125"/>
    <p:sldId id="406" r:id="rId126"/>
    <p:sldId id="407" r:id="rId127"/>
    <p:sldId id="408" r:id="rId128"/>
    <p:sldId id="409" r:id="rId129"/>
    <p:sldId id="410" r:id="rId130"/>
    <p:sldId id="411" r:id="rId131"/>
    <p:sldId id="412" r:id="rId132"/>
    <p:sldId id="413" r:id="rId133"/>
    <p:sldId id="414" r:id="rId134"/>
    <p:sldId id="415" r:id="rId135"/>
    <p:sldId id="416" r:id="rId136"/>
    <p:sldId id="417" r:id="rId137"/>
    <p:sldId id="418" r:id="rId138"/>
    <p:sldId id="419" r:id="rId139"/>
    <p:sldId id="432" r:id="rId140"/>
    <p:sldId id="420" r:id="rId141"/>
    <p:sldId id="273" r:id="rId142"/>
    <p:sldId id="421" r:id="rId143"/>
    <p:sldId id="424"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3" autoAdjust="0"/>
    <p:restoredTop sz="69049" autoAdjust="0"/>
  </p:normalViewPr>
  <p:slideViewPr>
    <p:cSldViewPr snapToGrid="0">
      <p:cViewPr varScale="1">
        <p:scale>
          <a:sx n="45" d="100"/>
          <a:sy n="45" d="100"/>
        </p:scale>
        <p:origin x="1006" y="26"/>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A80E4D-187D-47E3-BFB2-2C7DBF097624}" type="datetimeFigureOut">
              <a:rPr lang="en-US" smtClean="0"/>
              <a:t>3/18/2024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64DA0-D92B-4B55-B19D-126DCCF5E59A}" type="slidenum">
              <a:rPr lang="en-US" smtClean="0"/>
              <a:t>‹Nr.›</a:t>
            </a:fld>
            <a:endParaRPr lang="en-US"/>
          </a:p>
        </p:txBody>
      </p:sp>
    </p:spTree>
    <p:extLst>
      <p:ext uri="{BB962C8B-B14F-4D97-AF65-F5344CB8AC3E}">
        <p14:creationId xmlns:p14="http://schemas.microsoft.com/office/powerpoint/2010/main" val="795874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ncbi.nlm.nih.gov/pmc/articles/PMC2848816/#R27"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s://www.ncbi.nlm.nih.gov/pmc/articles/PMC2848816/#R12" TargetMode="External"/><Relationship Id="rId4" Type="http://schemas.openxmlformats.org/officeDocument/2006/relationships/hyperlink" Target="https://www.ncbi.nlm.nih.gov/pmc/articles/PMC2848816/#R10"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 mantra in educational research is that the most important single factor influencing learning is what the learner already</a:t>
            </a:r>
            <a:r>
              <a:rPr lang="en-US" baseline="0"/>
              <a:t> knows.</a:t>
            </a:r>
          </a:p>
          <a:p>
            <a:r>
              <a:rPr lang="en-US" baseline="0"/>
              <a:t>Learners' prior knowledge.</a:t>
            </a:r>
          </a:p>
          <a:p>
            <a:r>
              <a:rPr lang="en-US" baseline="0"/>
              <a:t>Accordingly, we should assess learners' prior knowledge and adapt our instruction to it.</a:t>
            </a:r>
          </a:p>
          <a:p>
            <a:endParaRPr lang="en-US" baseline="0"/>
          </a:p>
          <a:p>
            <a:r>
              <a:rPr lang="en-US" baseline="0"/>
              <a:t>Ein Mantra in der p</a:t>
            </a:r>
            <a:r>
              <a:rPr lang="de-CH" baseline="0"/>
              <a:t>ädagogischen Forschung lautet:</a:t>
            </a:r>
          </a:p>
          <a:p>
            <a:r>
              <a:rPr lang="de-CH" baseline="0"/>
              <a:t>The most important single factor influencing learning is what the learner already knows.</a:t>
            </a:r>
          </a:p>
          <a:p>
            <a:r>
              <a:rPr lang="de-CH" baseline="0"/>
              <a:t>Wir sollten also das Vorwissen unserer Lernenden erheben und unseren Unterricht daran anpassen.</a:t>
            </a:r>
          </a:p>
          <a:p>
            <a:r>
              <a:rPr lang="de-CH" baseline="0"/>
              <a:t>Im naturwissenschaftlichen Unterricht umfasst Vorwissen häufig Fehlkonzepte. Basierend auf ihren Alltagserfahrungen entwickeln unsere Lernenden intuitive Vorstellungen über Begriffe wie Kraft, Feld und Turbine, die nicht den wissenschafltichen Konzepten entsprechen.</a:t>
            </a:r>
          </a:p>
          <a:p>
            <a:r>
              <a:rPr lang="de-CH" baseline="0"/>
              <a:t>Die können sich aufs Lernen negativ auswirken; wir reden im Phystikunterricht darüber, dass Kraft gleich zu Masse mal Beschleunigung ist und mit ihrem Alltagsverständnis von Kraft können sie das gar nicht einordnen.</a:t>
            </a:r>
          </a:p>
          <a:p>
            <a:r>
              <a:rPr lang="de-CH" baseline="0"/>
              <a:t>Bis vor einigen Jahren gab es die folgende Vorstellung, wie wir damit umgehen:</a:t>
            </a:r>
          </a:p>
          <a:p>
            <a:r>
              <a:rPr lang="de-CH" baseline="0"/>
              <a:t>Wir zeigen den Lernenden, dass ihre Konzepte nicht funktionieren und helfen ihnen, sich die korrekten Konzepte anzueignen.</a:t>
            </a:r>
          </a:p>
          <a:p>
            <a:r>
              <a:rPr lang="de-CH" baseline="0"/>
              <a:t>Dadurch werden Fehlkonzepte aufgebrochen, oder Stück für Stück in wissenschaftliche Konzepte umgebaut.</a:t>
            </a:r>
          </a:p>
          <a:p>
            <a:r>
              <a:rPr lang="de-CH" baseline="0"/>
              <a:t>Das Fehlkonzept soll alo nach erfolgreichem Unterricht gelöscht sein.</a:t>
            </a:r>
          </a:p>
          <a:p>
            <a:r>
              <a:rPr lang="de-CH" baseline="0"/>
              <a:t>Diese Sicht hat sich vor einigen Jahren geändert, wobei ein Experiment von Andrew Shtulman zentral beigetragen hat.</a:t>
            </a:r>
          </a:p>
          <a:p>
            <a:r>
              <a:rPr lang="de-CH" baseline="0"/>
              <a:t>Andrew zeigte Studierenden 4 Arten von Aussagen:</a:t>
            </a:r>
          </a:p>
        </p:txBody>
      </p:sp>
      <p:sp>
        <p:nvSpPr>
          <p:cNvPr id="4" name="Foliennummernplatzhalter 3"/>
          <p:cNvSpPr>
            <a:spLocks noGrp="1"/>
          </p:cNvSpPr>
          <p:nvPr>
            <p:ph type="sldNum" sz="quarter" idx="10"/>
          </p:nvPr>
        </p:nvSpPr>
        <p:spPr/>
        <p:txBody>
          <a:bodyPr/>
          <a:lstStyle/>
          <a:p>
            <a:fld id="{B0333689-08CB-4A65-8175-8D3CB394BF59}" type="slidenum">
              <a:rPr lang="en-US" smtClean="0"/>
              <a:t>1</a:t>
            </a:fld>
            <a:endParaRPr lang="en-US"/>
          </a:p>
        </p:txBody>
      </p:sp>
    </p:spTree>
    <p:extLst>
      <p:ext uri="{BB962C8B-B14F-4D97-AF65-F5344CB8AC3E}">
        <p14:creationId xmlns:p14="http://schemas.microsoft.com/office/powerpoint/2010/main" val="2848087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8049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97373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5517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0803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5147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4828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0143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32016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24CF5-49EF-ED43-4AE3-80BA9879AE5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A3192A8-DF76-A384-22AF-EB06B8CFEBF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CDE253A-70FD-5D97-57A7-BC5B2CDC7085}"/>
              </a:ext>
            </a:extLst>
          </p:cNvPr>
          <p:cNvSpPr>
            <a:spLocks noGrp="1"/>
          </p:cNvSpPr>
          <p:nvPr>
            <p:ph type="body" idx="1"/>
          </p:nvPr>
        </p:nvSpPr>
        <p:spPr/>
        <p:txBody>
          <a:bodyPr/>
          <a:lstStyle/>
          <a:p>
            <a:r>
              <a:rPr lang="de-CH"/>
              <a:t>Generelle Fähigkeit,</a:t>
            </a:r>
            <a:r>
              <a:rPr lang="de-CH" baseline="0"/>
              <a:t> Konzepte ins Arbeitsgedächtnis zu holen und da wieder rauszubringen.</a:t>
            </a:r>
            <a:endParaRPr lang="en-US"/>
          </a:p>
        </p:txBody>
      </p:sp>
      <p:sp>
        <p:nvSpPr>
          <p:cNvPr id="4" name="Foliennummernplatzhalter 3">
            <a:extLst>
              <a:ext uri="{FF2B5EF4-FFF2-40B4-BE49-F238E27FC236}">
                <a16:creationId xmlns:a16="http://schemas.microsoft.com/office/drawing/2014/main" id="{69A51B88-9529-16F2-6196-BDB5E49D849C}"/>
              </a:ext>
            </a:extLst>
          </p:cNvPr>
          <p:cNvSpPr>
            <a:spLocks noGrp="1"/>
          </p:cNvSpPr>
          <p:nvPr>
            <p:ph type="sldNum" sz="quarter" idx="10"/>
          </p:nvPr>
        </p:nvSpPr>
        <p:spPr/>
        <p:txBody>
          <a:bodyPr/>
          <a:lstStyle/>
          <a:p>
            <a:fld id="{D6B64DA0-D92B-4B55-B19D-126DCCF5E59A}" type="slidenum">
              <a:rPr lang="en-US" smtClean="0"/>
              <a:t>141</a:t>
            </a:fld>
            <a:endParaRPr lang="en-US"/>
          </a:p>
        </p:txBody>
      </p:sp>
    </p:spTree>
    <p:extLst>
      <p:ext uri="{BB962C8B-B14F-4D97-AF65-F5344CB8AC3E}">
        <p14:creationId xmlns:p14="http://schemas.microsoft.com/office/powerpoint/2010/main" val="107519214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2895E-4DFD-2268-0B32-E7177CB96CB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7252659-6759-DD5F-D86E-2731E7876A3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FD6B5D2-69F7-64D7-79A3-88FC450E4C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Schlussfolgern in Bezug auf die Relationen zwischen verschiedenen Elementen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Relationalel Schlussfolgern ist in den letzten Jahren zu einem zentralen Konstrukt in der Überbrückung von kognitiver und pädagogischer Psychologie avanciert (Dumas, 2017; Goldwater &amp; Schalk, 2016). Wissenschafltiche Konzepte sind relational, was sie so schwierig zu erlernen macht.</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a:p>
        </p:txBody>
      </p:sp>
      <p:sp>
        <p:nvSpPr>
          <p:cNvPr id="4" name="Foliennummernplatzhalter 3">
            <a:extLst>
              <a:ext uri="{FF2B5EF4-FFF2-40B4-BE49-F238E27FC236}">
                <a16:creationId xmlns:a16="http://schemas.microsoft.com/office/drawing/2014/main" id="{14217F5E-CFDB-65DE-6B07-01D64F71611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B64DA0-D92B-4B55-B19D-126DCCF5E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3239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DD994-D75E-83C7-FABF-BC730E74F8E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7D67001-6135-6030-2D51-D9D9FCE875B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9B6934D-AB9C-722F-7E6F-57C2592E76CB}"/>
              </a:ext>
            </a:extLst>
          </p:cNvPr>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a:extLst>
              <a:ext uri="{FF2B5EF4-FFF2-40B4-BE49-F238E27FC236}">
                <a16:creationId xmlns:a16="http://schemas.microsoft.com/office/drawing/2014/main" id="{BA7A3651-75C1-52B0-73D8-A600CDA62A7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985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Enkavi et al.:</a:t>
            </a:r>
            <a:r>
              <a:rPr lang="en-US" baseline="0"/>
              <a:t> über 30 gängige Tasks, darunter viele Inhibitions-Masse</a:t>
            </a:r>
            <a:endParaRPr lang="en-US"/>
          </a:p>
        </p:txBody>
      </p:sp>
      <p:sp>
        <p:nvSpPr>
          <p:cNvPr id="4" name="Foliennummernplatzhalter 3"/>
          <p:cNvSpPr>
            <a:spLocks noGrp="1"/>
          </p:cNvSpPr>
          <p:nvPr>
            <p:ph type="sldNum" sz="quarter" idx="10"/>
          </p:nvPr>
        </p:nvSpPr>
        <p:spPr/>
        <p:txBody>
          <a:bodyPr/>
          <a:lstStyle/>
          <a:p>
            <a:fld id="{B0333689-08CB-4A65-8175-8D3CB394BF59}" type="slidenum">
              <a:rPr lang="en-US" smtClean="0"/>
              <a:t>11</a:t>
            </a:fld>
            <a:endParaRPr lang="en-US"/>
          </a:p>
        </p:txBody>
      </p:sp>
    </p:spTree>
    <p:extLst>
      <p:ext uri="{BB962C8B-B14F-4D97-AF65-F5344CB8AC3E}">
        <p14:creationId xmlns:p14="http://schemas.microsoft.com/office/powerpoint/2010/main" val="338692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fld id="{B0333689-08CB-4A65-8175-8D3CB394BF59}" type="slidenum">
              <a:rPr lang="en-US" smtClean="0"/>
              <a:t>12</a:t>
            </a:fld>
            <a:endParaRPr lang="en-US"/>
          </a:p>
        </p:txBody>
      </p:sp>
    </p:spTree>
    <p:extLst>
      <p:ext uri="{BB962C8B-B14F-4D97-AF65-F5344CB8AC3E}">
        <p14:creationId xmlns:p14="http://schemas.microsoft.com/office/powerpoint/2010/main" val="3308809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fld id="{B0333689-08CB-4A65-8175-8D3CB394BF59}" type="slidenum">
              <a:rPr lang="en-US" smtClean="0"/>
              <a:t>13</a:t>
            </a:fld>
            <a:endParaRPr lang="en-US"/>
          </a:p>
        </p:txBody>
      </p:sp>
    </p:spTree>
    <p:extLst>
      <p:ext uri="{BB962C8B-B14F-4D97-AF65-F5344CB8AC3E}">
        <p14:creationId xmlns:p14="http://schemas.microsoft.com/office/powerpoint/2010/main" val="2080703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B64DA0-D92B-4B55-B19D-126DCCF5E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281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11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226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33B39-9A61-06DE-C1C8-3659B9921ED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2DDF2EE-8826-61DF-71B6-53FA4B4BAA0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3E62F69-F2EE-AC02-116E-D33A4C49ABFB}"/>
              </a:ext>
            </a:extLst>
          </p:cNvPr>
          <p:cNvSpPr>
            <a:spLocks noGrp="1"/>
          </p:cNvSpPr>
          <p:nvPr>
            <p:ph type="body" idx="1"/>
          </p:nvPr>
        </p:nvSpPr>
        <p:spPr/>
        <p:txBody>
          <a:bodyPr/>
          <a:lstStyle/>
          <a:p>
            <a:endParaRPr lang="en-US"/>
          </a:p>
        </p:txBody>
      </p:sp>
      <p:sp>
        <p:nvSpPr>
          <p:cNvPr id="4" name="Foliennummernplatzhalter 3">
            <a:extLst>
              <a:ext uri="{FF2B5EF4-FFF2-40B4-BE49-F238E27FC236}">
                <a16:creationId xmlns:a16="http://schemas.microsoft.com/office/drawing/2014/main" id="{91041785-DA89-701E-3FD7-9DBE57639BB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B64DA0-D92B-4B55-B19D-126DCCF5E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148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Nun </a:t>
            </a:r>
            <a:r>
              <a:rPr lang="en-US" dirty="0" err="1"/>
              <a:t>komm</a:t>
            </a:r>
            <a:r>
              <a:rPr lang="en-US" dirty="0"/>
              <a:t> ich </a:t>
            </a:r>
            <a:r>
              <a:rPr lang="en-US" dirty="0" err="1"/>
              <a:t>zum</a:t>
            </a:r>
            <a:r>
              <a:rPr lang="en-US" dirty="0"/>
              <a:t> </a:t>
            </a:r>
            <a:r>
              <a:rPr lang="en-US" dirty="0" err="1"/>
              <a:t>wichtigsten</a:t>
            </a:r>
            <a:r>
              <a:rPr lang="en-US" dirty="0"/>
              <a:t> Teil:</a:t>
            </a:r>
          </a:p>
          <a:p>
            <a:r>
              <a:rPr lang="de-CH" dirty="0"/>
              <a:t>Der</a:t>
            </a:r>
            <a:r>
              <a:rPr lang="de-CH" baseline="0" dirty="0"/>
              <a:t> Take </a:t>
            </a:r>
            <a:r>
              <a:rPr lang="de-CH" baseline="0" dirty="0" err="1"/>
              <a:t>home</a:t>
            </a:r>
            <a:r>
              <a:rPr lang="de-CH" baseline="0" dirty="0"/>
              <a:t>-Message.</a:t>
            </a:r>
          </a:p>
          <a:p>
            <a:r>
              <a:rPr lang="de-CH" baseline="0" dirty="0"/>
              <a:t>Die lautet "Wissenschaft macht Spass"</a:t>
            </a:r>
          </a:p>
          <a:p>
            <a:r>
              <a:rPr lang="de-CH" baseline="0" dirty="0"/>
              <a:t>Sich in eine Idee einfuchsen, ein cooles Projekt dazu entwickeln und sich dann an allen Ecken und Enden gemeinsam mit netten Leuten darin auszutoben hat mir in diesem Projekt Spass gemacht. Damit möchte ich mich bei meinen </a:t>
            </a:r>
            <a:r>
              <a:rPr lang="de-CH" baseline="0" dirty="0" err="1"/>
              <a:t>Kollaborationspartern</a:t>
            </a:r>
            <a:r>
              <a:rPr lang="de-CH" baseline="0" dirty="0"/>
              <a:t> bedanken und hoffe, Sie auf unterschiedliche Art inspiriert zu haben.</a:t>
            </a:r>
            <a:endParaRPr lang="en-US" dirty="0"/>
          </a:p>
        </p:txBody>
      </p:sp>
      <p:sp>
        <p:nvSpPr>
          <p:cNvPr id="4" name="Foliennummernplatzhalter 3"/>
          <p:cNvSpPr>
            <a:spLocks noGrp="1"/>
          </p:cNvSpPr>
          <p:nvPr>
            <p:ph type="sldNum" sz="quarter" idx="10"/>
          </p:nvPr>
        </p:nvSpPr>
        <p:spPr/>
        <p:txBody>
          <a:bodyPr/>
          <a:lstStyle/>
          <a:p>
            <a:fld id="{B0333689-08CB-4A65-8175-8D3CB394BF59}" type="slidenum">
              <a:rPr lang="en-US" smtClean="0"/>
              <a:t>18</a:t>
            </a:fld>
            <a:endParaRPr lang="en-US"/>
          </a:p>
        </p:txBody>
      </p:sp>
    </p:spTree>
    <p:extLst>
      <p:ext uri="{BB962C8B-B14F-4D97-AF65-F5344CB8AC3E}">
        <p14:creationId xmlns:p14="http://schemas.microsoft.com/office/powerpoint/2010/main" val="4157840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Nun </a:t>
            </a:r>
            <a:r>
              <a:rPr lang="en-US" dirty="0" err="1"/>
              <a:t>komm</a:t>
            </a:r>
            <a:r>
              <a:rPr lang="en-US" dirty="0"/>
              <a:t> ich </a:t>
            </a:r>
            <a:r>
              <a:rPr lang="en-US" dirty="0" err="1"/>
              <a:t>zum</a:t>
            </a:r>
            <a:r>
              <a:rPr lang="en-US" dirty="0"/>
              <a:t> </a:t>
            </a:r>
            <a:r>
              <a:rPr lang="en-US" dirty="0" err="1"/>
              <a:t>wichtigsten</a:t>
            </a:r>
            <a:r>
              <a:rPr lang="en-US" dirty="0"/>
              <a:t> Teil:</a:t>
            </a:r>
          </a:p>
          <a:p>
            <a:r>
              <a:rPr lang="de-CH" dirty="0"/>
              <a:t>Der</a:t>
            </a:r>
            <a:r>
              <a:rPr lang="de-CH" baseline="0" dirty="0"/>
              <a:t> Take </a:t>
            </a:r>
            <a:r>
              <a:rPr lang="de-CH" baseline="0" dirty="0" err="1"/>
              <a:t>home</a:t>
            </a:r>
            <a:r>
              <a:rPr lang="de-CH" baseline="0" dirty="0"/>
              <a:t>-Message.</a:t>
            </a:r>
          </a:p>
          <a:p>
            <a:r>
              <a:rPr lang="de-CH" baseline="0" dirty="0"/>
              <a:t>Die lautet "Wissenschaft macht Spass"</a:t>
            </a:r>
          </a:p>
          <a:p>
            <a:r>
              <a:rPr lang="de-CH" baseline="0" dirty="0"/>
              <a:t>Sich in eine Idee einfuchsen, ein cooles Projekt dazu entwickeln und sich dann an allen Ecken und Enden gemeinsam mit netten Leuten darin auszutoben hat mir in diesem Projekt Spass gemacht. Damit möchte ich mich bei meinen </a:t>
            </a:r>
            <a:r>
              <a:rPr lang="de-CH" baseline="0" dirty="0" err="1"/>
              <a:t>Kollaborationspartern</a:t>
            </a:r>
            <a:r>
              <a:rPr lang="de-CH" baseline="0" dirty="0"/>
              <a:t> bedanken und hoffe, Sie auf unterschiedliche Art inspiriert zu haben.</a:t>
            </a:r>
            <a:endParaRPr lang="en-US" dirty="0"/>
          </a:p>
        </p:txBody>
      </p:sp>
      <p:sp>
        <p:nvSpPr>
          <p:cNvPr id="4" name="Foliennummernplatzhalter 3"/>
          <p:cNvSpPr>
            <a:spLocks noGrp="1"/>
          </p:cNvSpPr>
          <p:nvPr>
            <p:ph type="sldNum" sz="quarter" idx="10"/>
          </p:nvPr>
        </p:nvSpPr>
        <p:spPr/>
        <p:txBody>
          <a:bodyPr/>
          <a:lstStyle/>
          <a:p>
            <a:fld id="{B0333689-08CB-4A65-8175-8D3CB394BF59}" type="slidenum">
              <a:rPr lang="en-US" smtClean="0"/>
              <a:t>19</a:t>
            </a:fld>
            <a:endParaRPr lang="en-US"/>
          </a:p>
        </p:txBody>
      </p:sp>
    </p:spTree>
    <p:extLst>
      <p:ext uri="{BB962C8B-B14F-4D97-AF65-F5344CB8AC3E}">
        <p14:creationId xmlns:p14="http://schemas.microsoft.com/office/powerpoint/2010/main" val="4279356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fld id="{B0333689-08CB-4A65-8175-8D3CB394BF59}" type="slidenum">
              <a:rPr lang="en-US" smtClean="0"/>
              <a:t>2</a:t>
            </a:fld>
            <a:endParaRPr lang="en-US"/>
          </a:p>
        </p:txBody>
      </p:sp>
    </p:spTree>
    <p:extLst>
      <p:ext uri="{BB962C8B-B14F-4D97-AF65-F5344CB8AC3E}">
        <p14:creationId xmlns:p14="http://schemas.microsoft.com/office/powerpoint/2010/main" val="2584312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712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9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417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337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Enkavi et al.:</a:t>
            </a:r>
            <a:r>
              <a:rPr lang="en-US" baseline="0"/>
              <a:t> über 30 gängige Tasks, darunter viele Inhibitions-Masse</a:t>
            </a:r>
            <a:endParaRPr lang="en-US"/>
          </a:p>
        </p:txBody>
      </p:sp>
      <p:sp>
        <p:nvSpPr>
          <p:cNvPr id="4" name="Foliennummernplatzhalter 3"/>
          <p:cNvSpPr>
            <a:spLocks noGrp="1"/>
          </p:cNvSpPr>
          <p:nvPr>
            <p:ph type="sldNum" sz="quarter" idx="10"/>
          </p:nvPr>
        </p:nvSpPr>
        <p:spPr/>
        <p:txBody>
          <a:bodyPr/>
          <a:lstStyle/>
          <a:p>
            <a:fld id="{B0333689-08CB-4A65-8175-8D3CB394BF59}" type="slidenum">
              <a:rPr lang="en-US" smtClean="0"/>
              <a:t>24</a:t>
            </a:fld>
            <a:endParaRPr lang="en-US"/>
          </a:p>
        </p:txBody>
      </p:sp>
    </p:spTree>
    <p:extLst>
      <p:ext uri="{BB962C8B-B14F-4D97-AF65-F5344CB8AC3E}">
        <p14:creationId xmlns:p14="http://schemas.microsoft.com/office/powerpoint/2010/main" val="3094478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7294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0733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159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fld id="{B0333689-08CB-4A65-8175-8D3CB394BF59}" type="slidenum">
              <a:rPr lang="en-US" smtClean="0"/>
              <a:t>28</a:t>
            </a:fld>
            <a:endParaRPr lang="en-US"/>
          </a:p>
        </p:txBody>
      </p:sp>
    </p:spTree>
    <p:extLst>
      <p:ext uri="{BB962C8B-B14F-4D97-AF65-F5344CB8AC3E}">
        <p14:creationId xmlns:p14="http://schemas.microsoft.com/office/powerpoint/2010/main" val="651306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520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Die intuitiven Konzepte können re-aktiviert werden.</a:t>
            </a:r>
          </a:p>
          <a:p>
            <a:r>
              <a:rPr lang="de-CH"/>
              <a:t>Um mit den wissenschaftlichen Konzepten zu schlussfolgern, müssen wir die intuitiven Konzepte unterdrücken.</a:t>
            </a:r>
          </a:p>
          <a:p>
            <a:r>
              <a:rPr lang="de-CH"/>
              <a:t>Sie als Psychologinnen und Psychologen werden sich jetzt schon denken, welcher Prozess da ins Spiel kommt:</a:t>
            </a:r>
          </a:p>
          <a:p>
            <a:r>
              <a:rPr lang="de-CH"/>
              <a:t>Inhibition.</a:t>
            </a:r>
          </a:p>
          <a:p>
            <a:r>
              <a:rPr lang="de-CH"/>
              <a:t>Nach</a:t>
            </a:r>
            <a:r>
              <a:rPr lang="de-CH" baseline="0"/>
              <a:t> diesem Experiment begann die Jagd auf die Evidenz, dass Inhibition </a:t>
            </a:r>
            <a:endParaRPr lang="en-US"/>
          </a:p>
        </p:txBody>
      </p:sp>
      <p:sp>
        <p:nvSpPr>
          <p:cNvPr id="4" name="Foliennummernplatzhalter 3"/>
          <p:cNvSpPr>
            <a:spLocks noGrp="1"/>
          </p:cNvSpPr>
          <p:nvPr>
            <p:ph type="sldNum" sz="quarter" idx="10"/>
          </p:nvPr>
        </p:nvSpPr>
        <p:spPr/>
        <p:txBody>
          <a:bodyPr/>
          <a:lstStyle/>
          <a:p>
            <a:fld id="{B0333689-08CB-4A65-8175-8D3CB394BF59}" type="slidenum">
              <a:rPr lang="en-US" smtClean="0"/>
              <a:t>3</a:t>
            </a:fld>
            <a:endParaRPr lang="en-US"/>
          </a:p>
        </p:txBody>
      </p:sp>
    </p:spTree>
    <p:extLst>
      <p:ext uri="{BB962C8B-B14F-4D97-AF65-F5344CB8AC3E}">
        <p14:creationId xmlns:p14="http://schemas.microsoft.com/office/powerpoint/2010/main" val="3323751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fld id="{B0333689-08CB-4A65-8175-8D3CB394BF59}" type="slidenum">
              <a:rPr lang="en-US" smtClean="0"/>
              <a:t>30</a:t>
            </a:fld>
            <a:endParaRPr lang="en-US"/>
          </a:p>
        </p:txBody>
      </p:sp>
    </p:spTree>
    <p:extLst>
      <p:ext uri="{BB962C8B-B14F-4D97-AF65-F5344CB8AC3E}">
        <p14:creationId xmlns:p14="http://schemas.microsoft.com/office/powerpoint/2010/main" val="4218639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676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345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361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732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Korrelierte Prädiktoren teilweise moderat bis hoch korreliert (inhaltliche Konfundierung)</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prstClr val="white"/>
                </a:solidFill>
                <a:latin typeface="Arial" panose="020B0604020202020204" pitchFamily="34" charset="0"/>
                <a:cs typeface="Arial" panose="020B0604020202020204" pitchFamily="34" charset="0"/>
              </a:rPr>
              <a:t>Erstellung eines kausalen Modells (z.B. DAG) unmöglich/nicht zielführend</a:t>
            </a:r>
            <a:endParaRPr kumimoji="0" lang="de-CH"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2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BART, each tree is a weak learner, and trees are added to the model sequentially. The idea is that each new tree tries to correct the errors made by the current ensemble of trees. This is different from other ensemble methods where trees are built independently.</a:t>
            </a:r>
            <a:endParaRPr kumimoji="0" lang="en-US" sz="12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139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Korrelierte Prädiktoren teilweise moderat bis hoch korreliert (inhaltliche Konfundierung)</a:t>
            </a:r>
          </a:p>
          <a:p>
            <a:pPr marL="0" marR="0" lvl="0" indent="0" algn="l" defTabSz="914400" rtl="0" eaLnBrk="1" fontAlgn="auto" latinLnBrk="0" hangingPunct="1">
              <a:lnSpc>
                <a:spcPct val="100000"/>
              </a:lnSpc>
              <a:spcBef>
                <a:spcPts val="0"/>
              </a:spcBef>
              <a:spcAft>
                <a:spcPts val="0"/>
              </a:spcAft>
              <a:buClrTx/>
              <a:buSzTx/>
              <a:buFontTx/>
              <a:buNone/>
              <a:tabLst/>
              <a:defRPr/>
            </a:pPr>
            <a:r>
              <a:rPr lang="de-CH">
                <a:solidFill>
                  <a:prstClr val="white"/>
                </a:solidFill>
                <a:latin typeface="Arial" panose="020B0604020202020204" pitchFamily="34" charset="0"/>
                <a:cs typeface="Arial" panose="020B0604020202020204" pitchFamily="34" charset="0"/>
              </a:rPr>
              <a:t>Erstellung eines kausalen Modells (z.B. DAG) unmöglich/nicht zielführend</a:t>
            </a:r>
            <a:endParaRPr kumimoji="0" lang="de-CH" sz="1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660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28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p>
          <a:p>
            <a:r>
              <a:rPr lang="de-CH" baseline="0"/>
              <a:t>Increase in node purity:</a:t>
            </a:r>
          </a:p>
          <a:p>
            <a:r>
              <a:rPr lang="de-CH" baseline="0"/>
              <a:t>How much of the remaining variance eithin groups after a split is explained when this variable is included instead of itself with randomly shuffled values.</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113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p>
          <a:p>
            <a:r>
              <a:rPr lang="de-CH" baseline="0"/>
              <a:t>Increase in node purity:</a:t>
            </a:r>
          </a:p>
          <a:p>
            <a:r>
              <a:rPr lang="de-CH" baseline="0"/>
              <a:t>How much of the remaining variance eithin groups after a split is explained when this variable is included instead of itself with randomly shuffled values.</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771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Die intuitiven Konzepte können re-aktiviert werden.</a:t>
            </a:r>
          </a:p>
          <a:p>
            <a:r>
              <a:rPr lang="de-CH"/>
              <a:t>Um mit den wissenschaftlichen Konzepten zu schlussfolgern, müssen wir die intuitiven Konzepte unterdrücken.</a:t>
            </a:r>
          </a:p>
          <a:p>
            <a:r>
              <a:rPr lang="de-CH"/>
              <a:t>Sie als Psychologinnen und Psychologen werden sich jetzt schon denken, welcher Prozess da ins Spiel kommt:</a:t>
            </a:r>
          </a:p>
          <a:p>
            <a:r>
              <a:rPr lang="de-CH"/>
              <a:t>Inhibition.</a:t>
            </a:r>
          </a:p>
          <a:p>
            <a:r>
              <a:rPr lang="de-CH"/>
              <a:t>Nach</a:t>
            </a:r>
            <a:r>
              <a:rPr lang="de-CH" baseline="0"/>
              <a:t> diesem Experiment begann die Jagd auf die Evidenz, dass Inhibition beim Handling der Interferenz zwischen intuitive nund wissenschaftlichen Konzepten eine Rolle spielt.</a:t>
            </a:r>
            <a:endParaRPr lang="en-US"/>
          </a:p>
        </p:txBody>
      </p:sp>
      <p:sp>
        <p:nvSpPr>
          <p:cNvPr id="4" name="Foliennummernplatzhalter 3"/>
          <p:cNvSpPr>
            <a:spLocks noGrp="1"/>
          </p:cNvSpPr>
          <p:nvPr>
            <p:ph type="sldNum" sz="quarter" idx="10"/>
          </p:nvPr>
        </p:nvSpPr>
        <p:spPr/>
        <p:txBody>
          <a:bodyPr/>
          <a:lstStyle/>
          <a:p>
            <a:fld id="{B0333689-08CB-4A65-8175-8D3CB394BF59}" type="slidenum">
              <a:rPr lang="en-US" smtClean="0"/>
              <a:t>4</a:t>
            </a:fld>
            <a:endParaRPr lang="en-US"/>
          </a:p>
        </p:txBody>
      </p:sp>
    </p:spTree>
    <p:extLst>
      <p:ext uri="{BB962C8B-B14F-4D97-AF65-F5344CB8AC3E}">
        <p14:creationId xmlns:p14="http://schemas.microsoft.com/office/powerpoint/2010/main" val="1292883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520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He showed college students two kinds of statements.</a:t>
            </a:r>
          </a:p>
        </p:txBody>
      </p:sp>
      <p:sp>
        <p:nvSpPr>
          <p:cNvPr id="4" name="Foliennummernplatzhalter 3"/>
          <p:cNvSpPr>
            <a:spLocks noGrp="1"/>
          </p:cNvSpPr>
          <p:nvPr>
            <p:ph type="sldNum" sz="quarter" idx="10"/>
          </p:nvPr>
        </p:nvSpPr>
        <p:spPr/>
        <p:txBody>
          <a:bodyPr/>
          <a:lstStyle/>
          <a:p>
            <a:fld id="{B0333689-08CB-4A65-8175-8D3CB394BF59}" type="slidenum">
              <a:rPr lang="en-US" smtClean="0"/>
              <a:t>41</a:t>
            </a:fld>
            <a:endParaRPr lang="en-US"/>
          </a:p>
        </p:txBody>
      </p:sp>
    </p:spTree>
    <p:extLst>
      <p:ext uri="{BB962C8B-B14F-4D97-AF65-F5344CB8AC3E}">
        <p14:creationId xmlns:p14="http://schemas.microsoft.com/office/powerpoint/2010/main" val="35480117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fld id="{B0333689-08CB-4A65-8175-8D3CB394BF59}" type="slidenum">
              <a:rPr lang="en-US" smtClean="0"/>
              <a:t>42</a:t>
            </a:fld>
            <a:endParaRPr lang="en-US"/>
          </a:p>
        </p:txBody>
      </p:sp>
    </p:spTree>
    <p:extLst>
      <p:ext uri="{BB962C8B-B14F-4D97-AF65-F5344CB8AC3E}">
        <p14:creationId xmlns:p14="http://schemas.microsoft.com/office/powerpoint/2010/main" val="34695974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B0333689-08CB-4A65-8175-8D3CB394BF59}" type="slidenum">
              <a:rPr lang="en-US" smtClean="0"/>
              <a:t>43</a:t>
            </a:fld>
            <a:endParaRPr lang="en-US"/>
          </a:p>
        </p:txBody>
      </p:sp>
    </p:spTree>
    <p:extLst>
      <p:ext uri="{BB962C8B-B14F-4D97-AF65-F5344CB8AC3E}">
        <p14:creationId xmlns:p14="http://schemas.microsoft.com/office/powerpoint/2010/main" val="751121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B0333689-08CB-4A65-8175-8D3CB394BF59}" type="slidenum">
              <a:rPr lang="en-US" smtClean="0"/>
              <a:t>44</a:t>
            </a:fld>
            <a:endParaRPr lang="en-US"/>
          </a:p>
        </p:txBody>
      </p:sp>
    </p:spTree>
    <p:extLst>
      <p:ext uri="{BB962C8B-B14F-4D97-AF65-F5344CB8AC3E}">
        <p14:creationId xmlns:p14="http://schemas.microsoft.com/office/powerpoint/2010/main" val="23193998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fld id="{B0333689-08CB-4A65-8175-8D3CB394BF59}" type="slidenum">
              <a:rPr lang="en-US" smtClean="0"/>
              <a:t>45</a:t>
            </a:fld>
            <a:endParaRPr lang="en-US"/>
          </a:p>
        </p:txBody>
      </p:sp>
    </p:spTree>
    <p:extLst>
      <p:ext uri="{BB962C8B-B14F-4D97-AF65-F5344CB8AC3E}">
        <p14:creationId xmlns:p14="http://schemas.microsoft.com/office/powerpoint/2010/main" val="1713623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fld id="{B0333689-08CB-4A65-8175-8D3CB394BF59}" type="slidenum">
              <a:rPr lang="en-US" smtClean="0"/>
              <a:t>46</a:t>
            </a:fld>
            <a:endParaRPr lang="en-US"/>
          </a:p>
        </p:txBody>
      </p:sp>
    </p:spTree>
    <p:extLst>
      <p:ext uri="{BB962C8B-B14F-4D97-AF65-F5344CB8AC3E}">
        <p14:creationId xmlns:p14="http://schemas.microsoft.com/office/powerpoint/2010/main" val="29589987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fld id="{B0333689-08CB-4A65-8175-8D3CB394BF59}" type="slidenum">
              <a:rPr lang="en-US" smtClean="0"/>
              <a:t>47</a:t>
            </a:fld>
            <a:endParaRPr lang="en-US"/>
          </a:p>
        </p:txBody>
      </p:sp>
    </p:spTree>
    <p:extLst>
      <p:ext uri="{BB962C8B-B14F-4D97-AF65-F5344CB8AC3E}">
        <p14:creationId xmlns:p14="http://schemas.microsoft.com/office/powerpoint/2010/main" val="36035542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009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B0333689-08CB-4A65-8175-8D3CB394BF59}" type="slidenum">
              <a:rPr lang="en-US" smtClean="0"/>
              <a:t>49</a:t>
            </a:fld>
            <a:endParaRPr lang="en-US"/>
          </a:p>
        </p:txBody>
      </p:sp>
    </p:spTree>
    <p:extLst>
      <p:ext uri="{BB962C8B-B14F-4D97-AF65-F5344CB8AC3E}">
        <p14:creationId xmlns:p14="http://schemas.microsoft.com/office/powerpoint/2010/main" val="2494434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Die intuitiven Konzepte können re-aktiviert werden.</a:t>
            </a:r>
          </a:p>
          <a:p>
            <a:r>
              <a:rPr lang="de-CH"/>
              <a:t>Um mit den wissenschaftlichen Konzepten zu schlussfolgern, müssen wir die intuitiven Konzepte unterdrücken.</a:t>
            </a:r>
          </a:p>
          <a:p>
            <a:r>
              <a:rPr lang="de-CH"/>
              <a:t>Sie als Psychologinnen und Psychologen werden sich jetzt schon denken, welcher Prozess da ins Spiel kommt:</a:t>
            </a:r>
          </a:p>
          <a:p>
            <a:r>
              <a:rPr lang="de-CH"/>
              <a:t>Inhibition.</a:t>
            </a:r>
          </a:p>
          <a:p>
            <a:r>
              <a:rPr lang="de-CH"/>
              <a:t>Nach</a:t>
            </a:r>
            <a:r>
              <a:rPr lang="de-CH" baseline="0"/>
              <a:t> diesem Experiment begann die Jagd auf die Evidenz, dass Inhibition beim Handling der Interferenz zwischen intuitive nund wissenschaftlichen Konzepten eine Rolle spielt.</a:t>
            </a:r>
            <a:endParaRPr lang="en-US"/>
          </a:p>
        </p:txBody>
      </p:sp>
      <p:sp>
        <p:nvSpPr>
          <p:cNvPr id="4" name="Foliennummernplatzhalter 3"/>
          <p:cNvSpPr>
            <a:spLocks noGrp="1"/>
          </p:cNvSpPr>
          <p:nvPr>
            <p:ph type="sldNum" sz="quarter" idx="10"/>
          </p:nvPr>
        </p:nvSpPr>
        <p:spPr/>
        <p:txBody>
          <a:bodyPr/>
          <a:lstStyle/>
          <a:p>
            <a:fld id="{B0333689-08CB-4A65-8175-8D3CB394BF59}" type="slidenum">
              <a:rPr lang="en-US" smtClean="0"/>
              <a:t>5</a:t>
            </a:fld>
            <a:endParaRPr lang="en-US"/>
          </a:p>
        </p:txBody>
      </p:sp>
    </p:spTree>
    <p:extLst>
      <p:ext uri="{BB962C8B-B14F-4D97-AF65-F5344CB8AC3E}">
        <p14:creationId xmlns:p14="http://schemas.microsoft.com/office/powerpoint/2010/main" val="37851117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B0333689-08CB-4A65-8175-8D3CB394BF59}" type="slidenum">
              <a:rPr lang="en-US" smtClean="0"/>
              <a:t>50</a:t>
            </a:fld>
            <a:endParaRPr lang="en-US"/>
          </a:p>
        </p:txBody>
      </p:sp>
    </p:spTree>
    <p:extLst>
      <p:ext uri="{BB962C8B-B14F-4D97-AF65-F5344CB8AC3E}">
        <p14:creationId xmlns:p14="http://schemas.microsoft.com/office/powerpoint/2010/main" val="35031808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Important point:</a:t>
            </a:r>
          </a:p>
          <a:p>
            <a:r>
              <a:rPr lang="de-CH"/>
              <a:t>Does an inhibition-process</a:t>
            </a:r>
            <a:r>
              <a:rPr lang="de-CH" baseline="0"/>
              <a:t> predict congruent, or incongruent items?</a:t>
            </a:r>
          </a:p>
          <a:p>
            <a:endParaRPr lang="de-CH" baseline="0"/>
          </a:p>
          <a:p>
            <a:r>
              <a:rPr lang="de-CH" baseline="0"/>
              <a:t>Left side: Higher indicates better; right side:</a:t>
            </a:r>
          </a:p>
          <a:p>
            <a:r>
              <a:rPr lang="de-CH" baseline="0"/>
              <a:t>Lower better for RTs, higher better for correctnesses.</a:t>
            </a:r>
          </a:p>
          <a:p>
            <a:endParaRPr lang="en-US"/>
          </a:p>
        </p:txBody>
      </p:sp>
      <p:sp>
        <p:nvSpPr>
          <p:cNvPr id="4" name="Foliennummernplatzhalter 3"/>
          <p:cNvSpPr>
            <a:spLocks noGrp="1"/>
          </p:cNvSpPr>
          <p:nvPr>
            <p:ph type="sldNum" sz="quarter" idx="10"/>
          </p:nvPr>
        </p:nvSpPr>
        <p:spPr/>
        <p:txBody>
          <a:bodyPr/>
          <a:lstStyle/>
          <a:p>
            <a:fld id="{D6B64DA0-D92B-4B55-B19D-126DCCF5E59A}" type="slidenum">
              <a:rPr lang="en-US" smtClean="0"/>
              <a:t>52</a:t>
            </a:fld>
            <a:endParaRPr lang="en-US"/>
          </a:p>
        </p:txBody>
      </p:sp>
    </p:spTree>
    <p:extLst>
      <p:ext uri="{BB962C8B-B14F-4D97-AF65-F5344CB8AC3E}">
        <p14:creationId xmlns:p14="http://schemas.microsoft.com/office/powerpoint/2010/main" val="42406687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02565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x-Axis:</a:t>
            </a:r>
            <a:r>
              <a:rPr lang="de-CH" baseline="0"/>
              <a:t> Higher indicates worse or a higher incongruency-effect</a:t>
            </a:r>
          </a:p>
          <a:p>
            <a:r>
              <a:rPr lang="de-CH" baseline="0"/>
              <a:t>y-Axis: Higher also indicates worse or a higher incongruency-effect</a:t>
            </a:r>
            <a:endParaRPr lang="en-US"/>
          </a:p>
        </p:txBody>
      </p:sp>
      <p:sp>
        <p:nvSpPr>
          <p:cNvPr id="4" name="Foliennummernplatzhalter 3"/>
          <p:cNvSpPr>
            <a:spLocks noGrp="1"/>
          </p:cNvSpPr>
          <p:nvPr>
            <p:ph type="sldNum" sz="quarter" idx="10"/>
          </p:nvPr>
        </p:nvSpPr>
        <p:spPr/>
        <p:txBody>
          <a:bodyPr/>
          <a:lstStyle/>
          <a:p>
            <a:fld id="{D6B64DA0-D92B-4B55-B19D-126DCCF5E59A}" type="slidenum">
              <a:rPr lang="en-US" smtClean="0"/>
              <a:t>55</a:t>
            </a:fld>
            <a:endParaRPr lang="en-US"/>
          </a:p>
        </p:txBody>
      </p:sp>
    </p:spTree>
    <p:extLst>
      <p:ext uri="{BB962C8B-B14F-4D97-AF65-F5344CB8AC3E}">
        <p14:creationId xmlns:p14="http://schemas.microsoft.com/office/powerpoint/2010/main" val="7105235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78139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3724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4616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 ten years</a:t>
            </a:r>
            <a:r>
              <a:rPr lang="en-US" baseline="0"/>
              <a:t> ago, a groundbreaking study was conducted that brought a massive change to research on conceptual change.</a:t>
            </a:r>
          </a:p>
          <a:p>
            <a:r>
              <a:rPr lang="en-US" baseline="0"/>
              <a:t>Up to the 90s, the process of acquiring new concepts that are inconsistent with one's prior knowledge used to be portrayed as follows:</a:t>
            </a:r>
          </a:p>
          <a:p>
            <a:r>
              <a:rPr lang="en-US" baseline="0"/>
              <a:t>Learners restructure their intuitive concepts into scientific ones that </a:t>
            </a:r>
            <a:r>
              <a:rPr lang="en-US" b="1" baseline="0"/>
              <a:t>replace</a:t>
            </a:r>
            <a:r>
              <a:rPr lang="en-US" baseline="0"/>
              <a:t> the initial concept.</a:t>
            </a:r>
          </a:p>
          <a:p>
            <a:r>
              <a:rPr lang="en-US" baseline="0"/>
              <a:t>When learners are faced with evidence that contradicts their held views, they will get rid of these views and supplant them with more appropriate ones.</a:t>
            </a:r>
          </a:p>
          <a:p>
            <a:r>
              <a:rPr lang="en-US" baseline="0"/>
              <a:t>In 2012, Andrew Shtulman published a study that changed our views on conceptual change.</a:t>
            </a:r>
          </a:p>
          <a:p>
            <a:r>
              <a:rPr lang="en-US" baseline="0"/>
              <a:t>He conducted an experiment in which he supposedly showed that this is not the case.</a:t>
            </a:r>
          </a:p>
          <a:p>
            <a:r>
              <a:rPr lang="en-US" baseline="0"/>
              <a:t>Instead, since his study, more and more people are convinced that after learners undergo a conceptual change, their...</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1529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0197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He showed college students two kinds of statements.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74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Die intuitiven Konzepte können re-aktiviert werden.</a:t>
            </a:r>
          </a:p>
          <a:p>
            <a:r>
              <a:rPr lang="de-CH"/>
              <a:t>Um mit den wissenschaftlichen Konzepten zu schlussfolgern, müssen wir die intuitiven Konzepte unterdrücken.</a:t>
            </a:r>
          </a:p>
          <a:p>
            <a:r>
              <a:rPr lang="de-CH"/>
              <a:t>Sie als Psychologinnen und Psychologen werden sich jetzt schon denken, welcher Prozess da ins Spiel kommt:</a:t>
            </a:r>
          </a:p>
          <a:p>
            <a:r>
              <a:rPr lang="de-CH"/>
              <a:t>Inhibition.</a:t>
            </a:r>
          </a:p>
          <a:p>
            <a:r>
              <a:rPr lang="de-CH"/>
              <a:t>Nach</a:t>
            </a:r>
            <a:r>
              <a:rPr lang="de-CH" baseline="0"/>
              <a:t> diesem Experiment begann die Jagd auf die Evidenz, dass Inhibition beim Handling der Interferenz zwischen intuitive nund wissenschaftlichen Konzepten eine Rolle spielt.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9759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He showed college students two kinds of statements.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2646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He showed college students two kinds of statements.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5931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He showed college students two kinds of statements.</a:t>
            </a: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3162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35036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3865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kern="1200">
                <a:solidFill>
                  <a:schemeClr val="tx1"/>
                </a:solidFill>
                <a:effectLst/>
                <a:latin typeface="+mn-lt"/>
                <a:ea typeface="+mn-ea"/>
                <a:cs typeface="+mn-cs"/>
              </a:rPr>
              <a:t>Prepotent response inhibition involves suppressing dominant, automatic tendencies to respond. For example, in the stop-signal task (</a:t>
            </a:r>
            <a:r>
              <a:rPr lang="en-US" sz="1200" b="0" i="0" u="sng" kern="1200">
                <a:solidFill>
                  <a:schemeClr val="tx1"/>
                </a:solidFill>
                <a:effectLst/>
                <a:latin typeface="+mn-lt"/>
                <a:ea typeface="+mn-ea"/>
                <a:cs typeface="+mn-cs"/>
                <a:hlinkClick r:id="rId3"/>
              </a:rPr>
              <a:t>Logan &amp; Cowan, 1984</a:t>
            </a:r>
            <a:r>
              <a:rPr lang="en-US" sz="1200" b="0" i="0" kern="1200">
                <a:solidFill>
                  <a:schemeClr val="tx1"/>
                </a:solidFill>
                <a:effectLst/>
                <a:latin typeface="+mn-lt"/>
                <a:ea typeface="+mn-ea"/>
                <a:cs typeface="+mn-cs"/>
              </a:rPr>
              <a:t>), subjects must withhold a selected response when a tone is presented. In the go/no-go task, subjects must overcome a prepotency to respond by withholding a response to imperative no-go stimuli (</a:t>
            </a:r>
            <a:r>
              <a:rPr lang="en-US" sz="1200" b="0" i="0" u="sng" kern="1200">
                <a:solidFill>
                  <a:schemeClr val="tx1"/>
                </a:solidFill>
                <a:effectLst/>
                <a:latin typeface="+mn-lt"/>
                <a:ea typeface="+mn-ea"/>
                <a:cs typeface="+mn-cs"/>
                <a:hlinkClick r:id="rId4"/>
              </a:rPr>
              <a:t>Donders, 1868</a:t>
            </a:r>
            <a:r>
              <a:rPr lang="en-US" sz="1200" b="0" i="0" kern="1200">
                <a:solidFill>
                  <a:schemeClr val="tx1"/>
                </a:solidFill>
                <a:effectLst/>
                <a:latin typeface="+mn-lt"/>
                <a:ea typeface="+mn-ea"/>
                <a:cs typeface="+mn-cs"/>
              </a:rPr>
              <a:t>). In both cases, it is presumed that control operations are elicited to inhibit a response.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In other cases, subjects must refrain from encoding salient distractors in the environment, requiring the ability to resist distractor interference. A paradigmatic example comes from the flanker task (</a:t>
            </a:r>
            <a:r>
              <a:rPr lang="en-US" sz="1200" b="0" i="0" u="sng" kern="1200">
                <a:solidFill>
                  <a:schemeClr val="tx1"/>
                </a:solidFill>
                <a:effectLst/>
                <a:latin typeface="+mn-lt"/>
                <a:ea typeface="+mn-ea"/>
                <a:cs typeface="+mn-cs"/>
                <a:hlinkClick r:id="rId5"/>
              </a:rPr>
              <a:t>Eriksen &amp; Eriksen, 1974</a:t>
            </a:r>
            <a:r>
              <a:rPr lang="en-US" sz="1200" b="0" i="0" kern="1200">
                <a:solidFill>
                  <a:schemeClr val="tx1"/>
                </a:solidFill>
                <a:effectLst/>
                <a:latin typeface="+mn-lt"/>
                <a:ea typeface="+mn-ea"/>
                <a:cs typeface="+mn-cs"/>
              </a:rPr>
              <a:t>) in which subjects must make responses to a centrally presented target stimulus while ignoring irrelevant flanking stimuli. Hence, in this task, control processes act during perception to filter out irrelevant information.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resistance to proactive interference (PI) suppresses memory intrusions from previously relevant but no longer relevant information</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B64DA0-D92B-4B55-B19D-126DCCF5E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733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More strongly</a:t>
            </a:r>
            <a:r>
              <a:rPr lang="en-US" baseline="0"/>
              <a:t> capacity-measure</a:t>
            </a:r>
          </a:p>
          <a:p>
            <a:r>
              <a:rPr lang="en-US" baseline="0"/>
              <a:t>Unbinding - getting rid of representation in WM; one potential way of dealing with concurrently activated representations that is not via inhibition/attentional control</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B64DA0-D92B-4B55-B19D-126DCCF5E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3844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1866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08559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2890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Die intuitiven Konzepte können re-aktiviert werden.</a:t>
            </a:r>
          </a:p>
          <a:p>
            <a:r>
              <a:rPr lang="de-CH"/>
              <a:t>Um mit den wissenschaftlichen Konzepten zu schlussfolgern, müssen wir die intuitiven Konzepte unterdrücken.</a:t>
            </a:r>
          </a:p>
          <a:p>
            <a:r>
              <a:rPr lang="de-CH"/>
              <a:t>Sie als Psychologinnen und Psychologen werden sich jetzt schon denken, welcher Prozess da ins Spiel kommt:</a:t>
            </a:r>
          </a:p>
          <a:p>
            <a:r>
              <a:rPr lang="de-CH"/>
              <a:t>Inhibition.</a:t>
            </a:r>
          </a:p>
          <a:p>
            <a:r>
              <a:rPr lang="de-CH"/>
              <a:t>Nach</a:t>
            </a:r>
            <a:r>
              <a:rPr lang="de-CH" baseline="0"/>
              <a:t> diesem Experiment begann die Jagd auf die Evidenz, dass Inhibition beim Handling der Interferenz zwischen intuitive nund wissenschaftlichen Konzepten eine Rolle spielt.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4621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Computation: Actually wrong.</a:t>
            </a:r>
          </a:p>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66805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0158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285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1905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Correctness-differences</a:t>
            </a:r>
            <a:r>
              <a:rPr lang="en-US" baseline="0"/>
              <a:t> are driven by individuals' achievement on the incongruent items.</a:t>
            </a:r>
          </a:p>
          <a:p>
            <a:r>
              <a:rPr lang="en-US" baseline="0"/>
              <a:t>So maybe these differences do just mostly reflect science content knowledge but not necessarily the process of interference between intuitive and scientific concepts.</a:t>
            </a:r>
            <a:endParaRPr lang="en-US"/>
          </a:p>
          <a:p>
            <a:r>
              <a:rPr lang="en-US"/>
              <a:t>Measure:</a:t>
            </a:r>
            <a:r>
              <a:rPr lang="en-US" baseline="0"/>
              <a:t> Does it really measure suppression of intuitive concepts? I am not so sure anymore.</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8486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9686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07999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1894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219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8651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Die intuitiven Konzepte können re-aktiviert werden.</a:t>
            </a:r>
          </a:p>
          <a:p>
            <a:r>
              <a:rPr lang="de-CH"/>
              <a:t>Um mit den wissenschaftlichen Konzepten zu schlussfolgern, müssen wir die intuitiven Konzepte unterdrücken.</a:t>
            </a:r>
          </a:p>
          <a:p>
            <a:r>
              <a:rPr lang="de-CH"/>
              <a:t>Sie als Psychologinnen und Psychologen werden sich jetzt schon denken, welcher Prozess da ins Spiel kommt:</a:t>
            </a:r>
          </a:p>
          <a:p>
            <a:r>
              <a:rPr lang="de-CH"/>
              <a:t>Inhibition.</a:t>
            </a:r>
          </a:p>
          <a:p>
            <a:r>
              <a:rPr lang="de-CH"/>
              <a:t>Nach</a:t>
            </a:r>
            <a:r>
              <a:rPr lang="de-CH" baseline="0"/>
              <a:t> diesem Experiment begann die Jagd auf die Evidenz, dass Inhibition beim Handling der Interferenz zwischen intuitive nund wissenschaftlichen Konzepten eine Rolle spielt.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3708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8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5885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72735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8039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08615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4826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2211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98899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Computation: Actually wrong.</a:t>
            </a:r>
          </a:p>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8258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7829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B64DA0-D92B-4B55-B19D-126DCCF5E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045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86958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1799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Correctness-differences</a:t>
            </a:r>
            <a:r>
              <a:rPr lang="en-US" baseline="0"/>
              <a:t> are driven by individuals' achievement on the incongruent items.</a:t>
            </a:r>
          </a:p>
          <a:p>
            <a:r>
              <a:rPr lang="en-US" baseline="0"/>
              <a:t>So maybe these differences do just mostly reflect science content knowledge but not necessarily the process of interference between intuitive and scientific concepts.</a:t>
            </a:r>
            <a:endParaRPr lang="en-US"/>
          </a:p>
          <a:p>
            <a:r>
              <a:rPr lang="en-US"/>
              <a:t>Measure:</a:t>
            </a:r>
            <a:r>
              <a:rPr lang="en-US" baseline="0"/>
              <a:t> Does it really measure suppression of intuitive concepts? I am not so sure anymore.</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6418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859114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3139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6479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1062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50915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About</a:t>
            </a:r>
            <a:r>
              <a:rPr lang="en-US" baseline="0"/>
              <a:t> ten years ago, Andrew showed college students two kinds of statements. </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484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a:solidFill>
                  <a:schemeClr val="tx1"/>
                </a:solidFill>
                <a:effectLst/>
                <a:latin typeface="+mn-lt"/>
                <a:ea typeface="+mn-ea"/>
                <a:cs typeface="+mn-cs"/>
              </a:rPr>
              <a:t>Der zentrale Shtulman-Task (20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Drei Attentional Control-Aufgaben (30 Min)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1-2 Analogical Reasoning-Masse (20 Minuten)</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Entweder general reasoning (z.B. eine 20 Minuten Raven-Version) oder WM (jeweils 20 Min). Es sollte wohl aus theoretischer Sicht entschieden werden, ob reasoning oder WM. Reasoning ist fuer die Education-Community vl. ein bisschen besser greifbar, aber ich tendiere tatsaechlich eher zu WM – einfach weil mein Interesse in der Studie auch eher kognitionspsychologisch ist.</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Ein bisschen Demographie und so…</a:t>
            </a:r>
            <a:endParaRPr lang="en-US" sz="1200" kern="1200">
              <a:solidFill>
                <a:schemeClr val="tx1"/>
              </a:solidFill>
              <a:effectLst/>
              <a:latin typeface="+mn-lt"/>
              <a:ea typeface="+mn-ea"/>
              <a:cs typeface="+mn-cs"/>
            </a:endParaRPr>
          </a:p>
          <a:p>
            <a:pPr lvl="0"/>
            <a:r>
              <a:rPr lang="de-DE" sz="1200" kern="1200">
                <a:solidFill>
                  <a:schemeClr val="tx1"/>
                </a:solidFill>
                <a:effectLst/>
                <a:latin typeface="+mn-lt"/>
                <a:ea typeface="+mn-ea"/>
                <a:cs typeface="+mn-cs"/>
              </a:rPr>
              <a:t>Pausen</a:t>
            </a:r>
            <a:endParaRPr lang="en-US" sz="1200" kern="120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1183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txBox="1">
            <a:spLocks noGrp="1"/>
          </p:cNvSpPr>
          <p:nvPr>
            <p:ph type="ctrTitle"/>
          </p:nvPr>
        </p:nvSpPr>
        <p:spPr>
          <a:xfrm>
            <a:off x="1524003" y="1122361"/>
            <a:ext cx="9144000" cy="2387598"/>
          </a:xfrm>
        </p:spPr>
        <p:txBody>
          <a:bodyPr anchor="b" anchorCtr="1"/>
          <a:lstStyle>
            <a:lvl1pPr algn="ctr">
              <a:defRPr sz="6000"/>
            </a:lvl1pPr>
          </a:lstStyle>
          <a:p>
            <a:pPr lvl="0"/>
            <a:r>
              <a:rPr lang="de-DE"/>
              <a:t>Titelmasterformat durch Klicken bearbeiten</a:t>
            </a:r>
            <a:endParaRPr lang="en-US"/>
          </a:p>
        </p:txBody>
      </p:sp>
      <p:sp>
        <p:nvSpPr>
          <p:cNvPr id="3" name="Untertitel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Formatvorlage des Untertitelmasters durch Klicken bearbeiten</a:t>
            </a:r>
            <a:endParaRPr lang="en-US"/>
          </a:p>
        </p:txBody>
      </p:sp>
      <p:sp>
        <p:nvSpPr>
          <p:cNvPr id="4" name="Datumsplatzhalter 3"/>
          <p:cNvSpPr txBox="1">
            <a:spLocks noGrp="1"/>
          </p:cNvSpPr>
          <p:nvPr>
            <p:ph type="dt" sz="half" idx="7"/>
          </p:nvPr>
        </p:nvSpPr>
        <p:spPr/>
        <p:txBody>
          <a:bodyPr/>
          <a:lstStyle>
            <a:lvl1pPr>
              <a:defRPr/>
            </a:lvl1pPr>
          </a:lstStyle>
          <a:p>
            <a:pPr lvl="0"/>
            <a:fld id="{6843D38D-0A8E-4F8B-95B2-A981D1381325}" type="datetime1">
              <a:rPr lang="en-CH" smtClean="0"/>
              <a:t>18/03/2024</a:t>
            </a:fld>
            <a:endParaRPr lang="en-US"/>
          </a:p>
        </p:txBody>
      </p:sp>
      <p:sp>
        <p:nvSpPr>
          <p:cNvPr id="5" name="Fußzeilenplatzhalter 4"/>
          <p:cNvSpPr txBox="1">
            <a:spLocks noGrp="1"/>
          </p:cNvSpPr>
          <p:nvPr>
            <p:ph type="ftr" sz="quarter" idx="9"/>
          </p:nvPr>
        </p:nvSpPr>
        <p:spPr/>
        <p:txBody>
          <a:bodyPr/>
          <a:lstStyle>
            <a:lvl1pPr>
              <a:defRPr/>
            </a:lvl1pPr>
          </a:lstStyle>
          <a:p>
            <a:pPr lvl="0"/>
            <a:endParaRPr lang="en-US"/>
          </a:p>
        </p:txBody>
      </p:sp>
      <p:sp>
        <p:nvSpPr>
          <p:cNvPr id="6" name="Foliennummernplatzhalter 5"/>
          <p:cNvSpPr txBox="1">
            <a:spLocks noGrp="1"/>
          </p:cNvSpPr>
          <p:nvPr>
            <p:ph type="sldNum" sz="quarter" idx="8"/>
          </p:nvPr>
        </p:nvSpPr>
        <p:spPr/>
        <p:txBody>
          <a:bodyPr/>
          <a:lstStyle>
            <a:lvl1pPr>
              <a:defRPr/>
            </a:lvl1pPr>
          </a:lstStyle>
          <a:p>
            <a:pPr lvl="0"/>
            <a:fld id="{65EFBE09-D79C-4770-A1ED-26EEE375EF6A}" type="slidenum">
              <a:t>‹Nr.›</a:t>
            </a:fld>
            <a:endParaRPr lang="en-US"/>
          </a:p>
        </p:txBody>
      </p:sp>
    </p:spTree>
    <p:extLst>
      <p:ext uri="{BB962C8B-B14F-4D97-AF65-F5344CB8AC3E}">
        <p14:creationId xmlns:p14="http://schemas.microsoft.com/office/powerpoint/2010/main" val="590492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Titelmasterformat durch Klicken bearbeiten</a:t>
            </a:r>
            <a:endParaRPr lang="en-US"/>
          </a:p>
        </p:txBody>
      </p:sp>
      <p:sp>
        <p:nvSpPr>
          <p:cNvPr id="3" name="Vertikaler Textplatzhalt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txBox="1">
            <a:spLocks noGrp="1"/>
          </p:cNvSpPr>
          <p:nvPr>
            <p:ph type="dt" sz="half" idx="7"/>
          </p:nvPr>
        </p:nvSpPr>
        <p:spPr/>
        <p:txBody>
          <a:bodyPr/>
          <a:lstStyle>
            <a:lvl1pPr>
              <a:defRPr/>
            </a:lvl1pPr>
          </a:lstStyle>
          <a:p>
            <a:pPr lvl="0"/>
            <a:fld id="{90730823-6CF5-4951-9193-F6B60BCE0861}" type="datetime1">
              <a:rPr lang="en-CH" smtClean="0"/>
              <a:t>18/03/2024</a:t>
            </a:fld>
            <a:endParaRPr lang="en-US"/>
          </a:p>
        </p:txBody>
      </p:sp>
      <p:sp>
        <p:nvSpPr>
          <p:cNvPr id="5" name="Fußzeilenplatzhalter 4"/>
          <p:cNvSpPr txBox="1">
            <a:spLocks noGrp="1"/>
          </p:cNvSpPr>
          <p:nvPr>
            <p:ph type="ftr" sz="quarter" idx="9"/>
          </p:nvPr>
        </p:nvSpPr>
        <p:spPr/>
        <p:txBody>
          <a:bodyPr/>
          <a:lstStyle>
            <a:lvl1pPr>
              <a:defRPr/>
            </a:lvl1pPr>
          </a:lstStyle>
          <a:p>
            <a:pPr lvl="0"/>
            <a:endParaRPr lang="en-US"/>
          </a:p>
        </p:txBody>
      </p:sp>
      <p:sp>
        <p:nvSpPr>
          <p:cNvPr id="6" name="Foliennummernplatzhalter 5"/>
          <p:cNvSpPr txBox="1">
            <a:spLocks noGrp="1"/>
          </p:cNvSpPr>
          <p:nvPr>
            <p:ph type="sldNum" sz="quarter" idx="8"/>
          </p:nvPr>
        </p:nvSpPr>
        <p:spPr/>
        <p:txBody>
          <a:bodyPr/>
          <a:lstStyle>
            <a:lvl1pPr>
              <a:defRPr/>
            </a:lvl1pPr>
          </a:lstStyle>
          <a:p>
            <a:pPr lvl="0"/>
            <a:fld id="{96CA56D1-068A-4818-B838-600F501D2CCE}" type="slidenum">
              <a:t>‹Nr.›</a:t>
            </a:fld>
            <a:endParaRPr lang="en-US"/>
          </a:p>
        </p:txBody>
      </p:sp>
    </p:spTree>
    <p:extLst>
      <p:ext uri="{BB962C8B-B14F-4D97-AF65-F5344CB8AC3E}">
        <p14:creationId xmlns:p14="http://schemas.microsoft.com/office/powerpoint/2010/main" val="587741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txBox="1">
            <a:spLocks noGrp="1"/>
          </p:cNvSpPr>
          <p:nvPr>
            <p:ph type="title" orient="vert"/>
          </p:nvPr>
        </p:nvSpPr>
        <p:spPr>
          <a:xfrm>
            <a:off x="8724903" y="365129"/>
            <a:ext cx="2628899" cy="5811834"/>
          </a:xfrm>
        </p:spPr>
        <p:txBody>
          <a:bodyPr vert="eaVert"/>
          <a:lstStyle>
            <a:lvl1pPr>
              <a:defRPr/>
            </a:lvl1pPr>
          </a:lstStyle>
          <a:p>
            <a:pPr lvl="0"/>
            <a:r>
              <a:rPr lang="de-DE"/>
              <a:t>Titelmasterformat durch Klicken bearbeiten</a:t>
            </a:r>
            <a:endParaRPr lang="en-US"/>
          </a:p>
        </p:txBody>
      </p:sp>
      <p:sp>
        <p:nvSpPr>
          <p:cNvPr id="3" name="Vertikaler Textplatzhalter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txBox="1">
            <a:spLocks noGrp="1"/>
          </p:cNvSpPr>
          <p:nvPr>
            <p:ph type="dt" sz="half" idx="7"/>
          </p:nvPr>
        </p:nvSpPr>
        <p:spPr/>
        <p:txBody>
          <a:bodyPr/>
          <a:lstStyle>
            <a:lvl1pPr>
              <a:defRPr/>
            </a:lvl1pPr>
          </a:lstStyle>
          <a:p>
            <a:pPr lvl="0"/>
            <a:fld id="{04A78D8F-D3C5-4EFA-8AD1-82B60016A76D}" type="datetime1">
              <a:rPr lang="en-CH" smtClean="0"/>
              <a:t>18/03/2024</a:t>
            </a:fld>
            <a:endParaRPr lang="en-US"/>
          </a:p>
        </p:txBody>
      </p:sp>
      <p:sp>
        <p:nvSpPr>
          <p:cNvPr id="5" name="Fußzeilenplatzhalter 4"/>
          <p:cNvSpPr txBox="1">
            <a:spLocks noGrp="1"/>
          </p:cNvSpPr>
          <p:nvPr>
            <p:ph type="ftr" sz="quarter" idx="9"/>
          </p:nvPr>
        </p:nvSpPr>
        <p:spPr/>
        <p:txBody>
          <a:bodyPr/>
          <a:lstStyle>
            <a:lvl1pPr>
              <a:defRPr/>
            </a:lvl1pPr>
          </a:lstStyle>
          <a:p>
            <a:pPr lvl="0"/>
            <a:endParaRPr lang="en-US"/>
          </a:p>
        </p:txBody>
      </p:sp>
      <p:sp>
        <p:nvSpPr>
          <p:cNvPr id="6" name="Foliennummernplatzhalter 5"/>
          <p:cNvSpPr txBox="1">
            <a:spLocks noGrp="1"/>
          </p:cNvSpPr>
          <p:nvPr>
            <p:ph type="sldNum" sz="quarter" idx="8"/>
          </p:nvPr>
        </p:nvSpPr>
        <p:spPr/>
        <p:txBody>
          <a:bodyPr/>
          <a:lstStyle>
            <a:lvl1pPr>
              <a:defRPr/>
            </a:lvl1pPr>
          </a:lstStyle>
          <a:p>
            <a:pPr lvl="0"/>
            <a:fld id="{DE26F260-38D5-4C94-8CD3-96ACC8F56717}" type="slidenum">
              <a:t>‹Nr.›</a:t>
            </a:fld>
            <a:endParaRPr lang="en-US"/>
          </a:p>
        </p:txBody>
      </p:sp>
    </p:spTree>
    <p:extLst>
      <p:ext uri="{BB962C8B-B14F-4D97-AF65-F5344CB8AC3E}">
        <p14:creationId xmlns:p14="http://schemas.microsoft.com/office/powerpoint/2010/main" val="3259899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3764" y="2090551"/>
            <a:ext cx="12631269" cy="2387600"/>
          </a:xfrm>
        </p:spPr>
        <p:txBody>
          <a:bodyPr anchor="b"/>
          <a:lstStyle>
            <a:lvl1pPr algn="ctr">
              <a:defRPr sz="6000"/>
            </a:lvl1pPr>
          </a:lstStyle>
          <a:p>
            <a:r>
              <a:rPr lang="en-US"/>
              <a:t>Suppressing Intuitive Conceptions about the World:</a:t>
            </a:r>
            <a:br>
              <a:rPr lang="en-US"/>
            </a:br>
            <a:r>
              <a:rPr lang="en-US"/>
              <a:t>A State-Trait Decomposition</a:t>
            </a:r>
            <a:endParaRPr lang="de-CH"/>
          </a:p>
        </p:txBody>
      </p:sp>
      <p:sp>
        <p:nvSpPr>
          <p:cNvPr id="4" name="Date Placeholder 3"/>
          <p:cNvSpPr>
            <a:spLocks noGrp="1"/>
          </p:cNvSpPr>
          <p:nvPr>
            <p:ph type="dt" sz="half" idx="10"/>
          </p:nvPr>
        </p:nvSpPr>
        <p:spPr/>
        <p:txBody>
          <a:bodyPr/>
          <a:lstStyle/>
          <a:p>
            <a:fld id="{54DF7877-1790-4DD3-B4A6-13E21301CCDC}" type="datetime1">
              <a:rPr lang="en-CH" smtClean="0"/>
              <a:t>18/03/2024</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8CD81D32-49D6-4432-ACD3-F60C5F690709}" type="slidenum">
              <a:rPr lang="de-CH" smtClean="0"/>
              <a:t>‹Nr.›</a:t>
            </a:fld>
            <a:endParaRPr lang="de-CH"/>
          </a:p>
        </p:txBody>
      </p:sp>
    </p:spTree>
    <p:extLst>
      <p:ext uri="{BB962C8B-B14F-4D97-AF65-F5344CB8AC3E}">
        <p14:creationId xmlns:p14="http://schemas.microsoft.com/office/powerpoint/2010/main" val="3537486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Titelmasterformat durch Klicken bearbeiten</a:t>
            </a:r>
            <a:endParaRPr lang="en-US"/>
          </a:p>
        </p:txBody>
      </p:sp>
      <p:sp>
        <p:nvSpPr>
          <p:cNvPr id="3" name="Inhaltsplatzhalter 2"/>
          <p:cNvSpPr txBox="1">
            <a:spLocks noGrp="1"/>
          </p:cNvSpPr>
          <p:nvPr>
            <p:ph idx="1"/>
          </p:nvPr>
        </p:nvSpPr>
        <p:spPr/>
        <p:txBody>
          <a:bodyPr/>
          <a:lstStyle>
            <a:lvl1pPr>
              <a:defRPr/>
            </a:lvl1pPr>
            <a:lvl2pPr>
              <a:defRPr/>
            </a:lvl2pPr>
            <a:lvl3pPr>
              <a:defRPr/>
            </a:lvl3pPr>
            <a:lvl4pPr>
              <a:defRPr/>
            </a:lvl4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txBox="1">
            <a:spLocks noGrp="1"/>
          </p:cNvSpPr>
          <p:nvPr>
            <p:ph type="dt" sz="half" idx="7"/>
          </p:nvPr>
        </p:nvSpPr>
        <p:spPr/>
        <p:txBody>
          <a:bodyPr/>
          <a:lstStyle>
            <a:lvl1pPr>
              <a:defRPr/>
            </a:lvl1pPr>
          </a:lstStyle>
          <a:p>
            <a:pPr lvl="0"/>
            <a:fld id="{9952F0AE-8DC6-4B8B-AB9F-144173C075D4}" type="datetime1">
              <a:rPr lang="en-CH" smtClean="0"/>
              <a:t>18/03/2024</a:t>
            </a:fld>
            <a:endParaRPr lang="en-US"/>
          </a:p>
        </p:txBody>
      </p:sp>
      <p:sp>
        <p:nvSpPr>
          <p:cNvPr id="5" name="Fußzeilenplatzhalter 4"/>
          <p:cNvSpPr txBox="1">
            <a:spLocks noGrp="1"/>
          </p:cNvSpPr>
          <p:nvPr>
            <p:ph type="ftr" sz="quarter" idx="9"/>
          </p:nvPr>
        </p:nvSpPr>
        <p:spPr/>
        <p:txBody>
          <a:bodyPr/>
          <a:lstStyle>
            <a:lvl1pPr>
              <a:defRPr/>
            </a:lvl1pPr>
          </a:lstStyle>
          <a:p>
            <a:pPr lvl="0"/>
            <a:endParaRPr lang="en-US"/>
          </a:p>
        </p:txBody>
      </p:sp>
      <p:sp>
        <p:nvSpPr>
          <p:cNvPr id="6" name="Foliennummernplatzhalter 5"/>
          <p:cNvSpPr txBox="1">
            <a:spLocks noGrp="1"/>
          </p:cNvSpPr>
          <p:nvPr>
            <p:ph type="sldNum" sz="quarter" idx="8"/>
          </p:nvPr>
        </p:nvSpPr>
        <p:spPr/>
        <p:txBody>
          <a:bodyPr/>
          <a:lstStyle>
            <a:lvl1pPr>
              <a:defRPr/>
            </a:lvl1pPr>
          </a:lstStyle>
          <a:p>
            <a:pPr lvl="0"/>
            <a:fld id="{D041F825-250A-4898-A103-622268B49F04}" type="slidenum">
              <a:t>‹Nr.›</a:t>
            </a:fld>
            <a:endParaRPr lang="en-US"/>
          </a:p>
        </p:txBody>
      </p:sp>
    </p:spTree>
    <p:extLst>
      <p:ext uri="{BB962C8B-B14F-4D97-AF65-F5344CB8AC3E}">
        <p14:creationId xmlns:p14="http://schemas.microsoft.com/office/powerpoint/2010/main" val="3991207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p:cNvSpPr txBox="1">
            <a:spLocks noGrp="1"/>
          </p:cNvSpPr>
          <p:nvPr>
            <p:ph type="title"/>
          </p:nvPr>
        </p:nvSpPr>
        <p:spPr>
          <a:xfrm>
            <a:off x="831847" y="1709735"/>
            <a:ext cx="10515600" cy="2852735"/>
          </a:xfrm>
        </p:spPr>
        <p:txBody>
          <a:bodyPr anchor="b"/>
          <a:lstStyle>
            <a:lvl1pPr>
              <a:defRPr sz="6000"/>
            </a:lvl1pPr>
          </a:lstStyle>
          <a:p>
            <a:pPr lvl="0"/>
            <a:r>
              <a:rPr lang="de-DE"/>
              <a:t>Titelmasterformat durch Klicken bearbeiten</a:t>
            </a:r>
            <a:endParaRPr lang="en-US"/>
          </a:p>
        </p:txBody>
      </p:sp>
      <p:sp>
        <p:nvSpPr>
          <p:cNvPr id="3" name="Textplatzhalter 2"/>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Formatvorlagen des Textmasters bearbeiten</a:t>
            </a:r>
          </a:p>
        </p:txBody>
      </p:sp>
      <p:sp>
        <p:nvSpPr>
          <p:cNvPr id="4" name="Datumsplatzhalter 3"/>
          <p:cNvSpPr txBox="1">
            <a:spLocks noGrp="1"/>
          </p:cNvSpPr>
          <p:nvPr>
            <p:ph type="dt" sz="half" idx="7"/>
          </p:nvPr>
        </p:nvSpPr>
        <p:spPr/>
        <p:txBody>
          <a:bodyPr/>
          <a:lstStyle>
            <a:lvl1pPr>
              <a:defRPr/>
            </a:lvl1pPr>
          </a:lstStyle>
          <a:p>
            <a:pPr lvl="0"/>
            <a:fld id="{5D181B92-0484-4214-A89D-061EA32583F2}" type="datetime1">
              <a:rPr lang="en-CH" smtClean="0"/>
              <a:t>18/03/2024</a:t>
            </a:fld>
            <a:endParaRPr lang="en-US"/>
          </a:p>
        </p:txBody>
      </p:sp>
      <p:sp>
        <p:nvSpPr>
          <p:cNvPr id="5" name="Fußzeilenplatzhalter 4"/>
          <p:cNvSpPr txBox="1">
            <a:spLocks noGrp="1"/>
          </p:cNvSpPr>
          <p:nvPr>
            <p:ph type="ftr" sz="quarter" idx="9"/>
          </p:nvPr>
        </p:nvSpPr>
        <p:spPr/>
        <p:txBody>
          <a:bodyPr/>
          <a:lstStyle>
            <a:lvl1pPr>
              <a:defRPr/>
            </a:lvl1pPr>
          </a:lstStyle>
          <a:p>
            <a:pPr lvl="0"/>
            <a:endParaRPr lang="en-US"/>
          </a:p>
        </p:txBody>
      </p:sp>
      <p:sp>
        <p:nvSpPr>
          <p:cNvPr id="6" name="Foliennummernplatzhalter 5"/>
          <p:cNvSpPr txBox="1">
            <a:spLocks noGrp="1"/>
          </p:cNvSpPr>
          <p:nvPr>
            <p:ph type="sldNum" sz="quarter" idx="8"/>
          </p:nvPr>
        </p:nvSpPr>
        <p:spPr/>
        <p:txBody>
          <a:bodyPr/>
          <a:lstStyle>
            <a:lvl1pPr>
              <a:defRPr/>
            </a:lvl1pPr>
          </a:lstStyle>
          <a:p>
            <a:pPr lvl="0"/>
            <a:fld id="{48B24B80-E9F8-4BDB-A7C6-C64F82C9B648}" type="slidenum">
              <a:t>‹Nr.›</a:t>
            </a:fld>
            <a:endParaRPr lang="en-US"/>
          </a:p>
        </p:txBody>
      </p:sp>
    </p:spTree>
    <p:extLst>
      <p:ext uri="{BB962C8B-B14F-4D97-AF65-F5344CB8AC3E}">
        <p14:creationId xmlns:p14="http://schemas.microsoft.com/office/powerpoint/2010/main" val="2241962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Titelmasterformat durch Klicken bearbeiten</a:t>
            </a:r>
            <a:endParaRPr lang="en-US"/>
          </a:p>
        </p:txBody>
      </p:sp>
      <p:sp>
        <p:nvSpPr>
          <p:cNvPr id="3" name="Inhaltsplatzhalter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txBox="1">
            <a:spLocks noGrp="1"/>
          </p:cNvSpPr>
          <p:nvPr>
            <p:ph type="dt" sz="half" idx="7"/>
          </p:nvPr>
        </p:nvSpPr>
        <p:spPr/>
        <p:txBody>
          <a:bodyPr/>
          <a:lstStyle>
            <a:lvl1pPr>
              <a:defRPr/>
            </a:lvl1pPr>
          </a:lstStyle>
          <a:p>
            <a:pPr lvl="0"/>
            <a:fld id="{4291F130-0C26-4101-81FC-6B44520D3ECC}" type="datetime1">
              <a:rPr lang="en-CH" smtClean="0"/>
              <a:t>18/03/2024</a:t>
            </a:fld>
            <a:endParaRPr lang="en-US"/>
          </a:p>
        </p:txBody>
      </p:sp>
      <p:sp>
        <p:nvSpPr>
          <p:cNvPr id="6" name="Fußzeilenplatzhalter 5"/>
          <p:cNvSpPr txBox="1">
            <a:spLocks noGrp="1"/>
          </p:cNvSpPr>
          <p:nvPr>
            <p:ph type="ftr" sz="quarter" idx="9"/>
          </p:nvPr>
        </p:nvSpPr>
        <p:spPr/>
        <p:txBody>
          <a:bodyPr/>
          <a:lstStyle>
            <a:lvl1pPr>
              <a:defRPr/>
            </a:lvl1pPr>
          </a:lstStyle>
          <a:p>
            <a:pPr lvl="0"/>
            <a:endParaRPr lang="en-US"/>
          </a:p>
        </p:txBody>
      </p:sp>
      <p:sp>
        <p:nvSpPr>
          <p:cNvPr id="7" name="Foliennummernplatzhalter 6"/>
          <p:cNvSpPr txBox="1">
            <a:spLocks noGrp="1"/>
          </p:cNvSpPr>
          <p:nvPr>
            <p:ph type="sldNum" sz="quarter" idx="8"/>
          </p:nvPr>
        </p:nvSpPr>
        <p:spPr/>
        <p:txBody>
          <a:bodyPr/>
          <a:lstStyle>
            <a:lvl1pPr>
              <a:defRPr/>
            </a:lvl1pPr>
          </a:lstStyle>
          <a:p>
            <a:pPr lvl="0"/>
            <a:fld id="{CA1889DD-72D1-4DEE-8524-8751446417ED}" type="slidenum">
              <a:t>‹Nr.›</a:t>
            </a:fld>
            <a:endParaRPr lang="en-US"/>
          </a:p>
        </p:txBody>
      </p:sp>
    </p:spTree>
    <p:extLst>
      <p:ext uri="{BB962C8B-B14F-4D97-AF65-F5344CB8AC3E}">
        <p14:creationId xmlns:p14="http://schemas.microsoft.com/office/powerpoint/2010/main" val="1342978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txBox="1">
            <a:spLocks noGrp="1"/>
          </p:cNvSpPr>
          <p:nvPr>
            <p:ph type="title"/>
          </p:nvPr>
        </p:nvSpPr>
        <p:spPr>
          <a:xfrm>
            <a:off x="839784" y="365129"/>
            <a:ext cx="10515600" cy="1325559"/>
          </a:xfrm>
        </p:spPr>
        <p:txBody>
          <a:bodyPr/>
          <a:lstStyle>
            <a:lvl1pPr>
              <a:defRPr/>
            </a:lvl1pPr>
          </a:lstStyle>
          <a:p>
            <a:pPr lvl="0"/>
            <a:r>
              <a:rPr lang="de-DE"/>
              <a:t>Titelmasterformat durch Klicken bearbeiten</a:t>
            </a:r>
            <a:endParaRPr lang="en-US"/>
          </a:p>
        </p:txBody>
      </p:sp>
      <p:sp>
        <p:nvSpPr>
          <p:cNvPr id="3" name="Textplatzhalter 2"/>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Formatvorlagen des Textmasters bearbeiten</a:t>
            </a:r>
          </a:p>
        </p:txBody>
      </p:sp>
      <p:sp>
        <p:nvSpPr>
          <p:cNvPr id="4" name="Inhaltsplatzhalter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Formatvorlagen des Textmasters bearbeiten</a:t>
            </a:r>
          </a:p>
        </p:txBody>
      </p:sp>
      <p:sp>
        <p:nvSpPr>
          <p:cNvPr id="6" name="Inhaltsplatzhalter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txBox="1">
            <a:spLocks noGrp="1"/>
          </p:cNvSpPr>
          <p:nvPr>
            <p:ph type="dt" sz="half" idx="7"/>
          </p:nvPr>
        </p:nvSpPr>
        <p:spPr/>
        <p:txBody>
          <a:bodyPr/>
          <a:lstStyle>
            <a:lvl1pPr>
              <a:defRPr/>
            </a:lvl1pPr>
          </a:lstStyle>
          <a:p>
            <a:pPr lvl="0"/>
            <a:fld id="{754DAD30-C409-4B0A-A821-C31151AC034F}" type="datetime1">
              <a:rPr lang="en-CH" smtClean="0"/>
              <a:t>18/03/2024</a:t>
            </a:fld>
            <a:endParaRPr lang="en-US"/>
          </a:p>
        </p:txBody>
      </p:sp>
      <p:sp>
        <p:nvSpPr>
          <p:cNvPr id="8" name="Fußzeilenplatzhalter 7"/>
          <p:cNvSpPr txBox="1">
            <a:spLocks noGrp="1"/>
          </p:cNvSpPr>
          <p:nvPr>
            <p:ph type="ftr" sz="quarter" idx="9"/>
          </p:nvPr>
        </p:nvSpPr>
        <p:spPr/>
        <p:txBody>
          <a:bodyPr/>
          <a:lstStyle>
            <a:lvl1pPr>
              <a:defRPr/>
            </a:lvl1pPr>
          </a:lstStyle>
          <a:p>
            <a:pPr lvl="0"/>
            <a:endParaRPr lang="en-US"/>
          </a:p>
        </p:txBody>
      </p:sp>
      <p:sp>
        <p:nvSpPr>
          <p:cNvPr id="9" name="Foliennummernplatzhalter 8"/>
          <p:cNvSpPr txBox="1">
            <a:spLocks noGrp="1"/>
          </p:cNvSpPr>
          <p:nvPr>
            <p:ph type="sldNum" sz="quarter" idx="8"/>
          </p:nvPr>
        </p:nvSpPr>
        <p:spPr/>
        <p:txBody>
          <a:bodyPr/>
          <a:lstStyle>
            <a:lvl1pPr>
              <a:defRPr/>
            </a:lvl1pPr>
          </a:lstStyle>
          <a:p>
            <a:pPr lvl="0"/>
            <a:fld id="{846283EE-6A7E-496C-BC91-9FAD0EB259D1}" type="slidenum">
              <a:t>‹Nr.›</a:t>
            </a:fld>
            <a:endParaRPr lang="en-US"/>
          </a:p>
        </p:txBody>
      </p:sp>
    </p:spTree>
    <p:extLst>
      <p:ext uri="{BB962C8B-B14F-4D97-AF65-F5344CB8AC3E}">
        <p14:creationId xmlns:p14="http://schemas.microsoft.com/office/powerpoint/2010/main" val="4042350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Titelmasterformat durch Klicken bearbeiten</a:t>
            </a:r>
            <a:endParaRPr lang="en-US"/>
          </a:p>
        </p:txBody>
      </p:sp>
      <p:sp>
        <p:nvSpPr>
          <p:cNvPr id="3" name="Datumsplatzhalter 2"/>
          <p:cNvSpPr txBox="1">
            <a:spLocks noGrp="1"/>
          </p:cNvSpPr>
          <p:nvPr>
            <p:ph type="dt" sz="half" idx="7"/>
          </p:nvPr>
        </p:nvSpPr>
        <p:spPr/>
        <p:txBody>
          <a:bodyPr/>
          <a:lstStyle>
            <a:lvl1pPr>
              <a:defRPr/>
            </a:lvl1pPr>
          </a:lstStyle>
          <a:p>
            <a:pPr lvl="0"/>
            <a:fld id="{1C100B33-54ED-481A-848D-297E1A3A9A7D}" type="datetime1">
              <a:rPr lang="en-CH" smtClean="0"/>
              <a:t>18/03/2024</a:t>
            </a:fld>
            <a:endParaRPr lang="en-US"/>
          </a:p>
        </p:txBody>
      </p:sp>
      <p:sp>
        <p:nvSpPr>
          <p:cNvPr id="4" name="Fußzeilenplatzhalter 3"/>
          <p:cNvSpPr txBox="1">
            <a:spLocks noGrp="1"/>
          </p:cNvSpPr>
          <p:nvPr>
            <p:ph type="ftr" sz="quarter" idx="9"/>
          </p:nvPr>
        </p:nvSpPr>
        <p:spPr/>
        <p:txBody>
          <a:bodyPr/>
          <a:lstStyle>
            <a:lvl1pPr>
              <a:defRPr/>
            </a:lvl1pPr>
          </a:lstStyle>
          <a:p>
            <a:pPr lvl="0"/>
            <a:endParaRPr lang="en-US"/>
          </a:p>
        </p:txBody>
      </p:sp>
      <p:sp>
        <p:nvSpPr>
          <p:cNvPr id="5" name="Foliennummernplatzhalter 4"/>
          <p:cNvSpPr txBox="1">
            <a:spLocks noGrp="1"/>
          </p:cNvSpPr>
          <p:nvPr>
            <p:ph type="sldNum" sz="quarter" idx="8"/>
          </p:nvPr>
        </p:nvSpPr>
        <p:spPr/>
        <p:txBody>
          <a:bodyPr/>
          <a:lstStyle>
            <a:lvl1pPr>
              <a:defRPr/>
            </a:lvl1pPr>
          </a:lstStyle>
          <a:p>
            <a:pPr lvl="0"/>
            <a:fld id="{188C2235-63E9-487F-8436-48877A765DF2}" type="slidenum">
              <a:t>‹Nr.›</a:t>
            </a:fld>
            <a:endParaRPr lang="en-US"/>
          </a:p>
        </p:txBody>
      </p:sp>
    </p:spTree>
    <p:extLst>
      <p:ext uri="{BB962C8B-B14F-4D97-AF65-F5344CB8AC3E}">
        <p14:creationId xmlns:p14="http://schemas.microsoft.com/office/powerpoint/2010/main" val="178768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txBox="1">
            <a:spLocks noGrp="1"/>
          </p:cNvSpPr>
          <p:nvPr>
            <p:ph type="dt" sz="half" idx="7"/>
          </p:nvPr>
        </p:nvSpPr>
        <p:spPr/>
        <p:txBody>
          <a:bodyPr/>
          <a:lstStyle>
            <a:lvl1pPr>
              <a:defRPr/>
            </a:lvl1pPr>
          </a:lstStyle>
          <a:p>
            <a:pPr lvl="0"/>
            <a:fld id="{0322DAF4-9F50-4B40-9C33-564FE14374A6}" type="datetime1">
              <a:rPr lang="en-CH" smtClean="0"/>
              <a:t>18/03/2024</a:t>
            </a:fld>
            <a:endParaRPr lang="en-US"/>
          </a:p>
        </p:txBody>
      </p:sp>
      <p:sp>
        <p:nvSpPr>
          <p:cNvPr id="3" name="Fußzeilenplatzhalter 2"/>
          <p:cNvSpPr txBox="1">
            <a:spLocks noGrp="1"/>
          </p:cNvSpPr>
          <p:nvPr>
            <p:ph type="ftr" sz="quarter" idx="9"/>
          </p:nvPr>
        </p:nvSpPr>
        <p:spPr/>
        <p:txBody>
          <a:bodyPr/>
          <a:lstStyle>
            <a:lvl1pPr>
              <a:defRPr/>
            </a:lvl1pPr>
          </a:lstStyle>
          <a:p>
            <a:pPr lvl="0"/>
            <a:endParaRPr lang="en-US"/>
          </a:p>
        </p:txBody>
      </p:sp>
      <p:sp>
        <p:nvSpPr>
          <p:cNvPr id="4" name="Foliennummernplatzhalter 3"/>
          <p:cNvSpPr txBox="1">
            <a:spLocks noGrp="1"/>
          </p:cNvSpPr>
          <p:nvPr>
            <p:ph type="sldNum" sz="quarter" idx="8"/>
          </p:nvPr>
        </p:nvSpPr>
        <p:spPr/>
        <p:txBody>
          <a:bodyPr/>
          <a:lstStyle>
            <a:lvl1pPr>
              <a:defRPr/>
            </a:lvl1pPr>
          </a:lstStyle>
          <a:p>
            <a:pPr lvl="0"/>
            <a:fld id="{4B774AA5-253B-460E-BA3B-DA53EF79EBE4}" type="slidenum">
              <a:t>‹Nr.›</a:t>
            </a:fld>
            <a:endParaRPr lang="en-US"/>
          </a:p>
        </p:txBody>
      </p:sp>
    </p:spTree>
    <p:extLst>
      <p:ext uri="{BB962C8B-B14F-4D97-AF65-F5344CB8AC3E}">
        <p14:creationId xmlns:p14="http://schemas.microsoft.com/office/powerpoint/2010/main" val="3417334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txBox="1">
            <a:spLocks noGrp="1"/>
          </p:cNvSpPr>
          <p:nvPr>
            <p:ph type="title"/>
          </p:nvPr>
        </p:nvSpPr>
        <p:spPr>
          <a:xfrm>
            <a:off x="839784" y="457200"/>
            <a:ext cx="3932240" cy="1600200"/>
          </a:xfrm>
        </p:spPr>
        <p:txBody>
          <a:bodyPr anchor="b"/>
          <a:lstStyle>
            <a:lvl1pPr>
              <a:defRPr sz="3200"/>
            </a:lvl1pPr>
          </a:lstStyle>
          <a:p>
            <a:pPr lvl="0"/>
            <a:r>
              <a:rPr lang="de-DE"/>
              <a:t>Titelmasterformat durch Klicken bearbeiten</a:t>
            </a:r>
            <a:endParaRPr lang="en-US"/>
          </a:p>
        </p:txBody>
      </p:sp>
      <p:sp>
        <p:nvSpPr>
          <p:cNvPr id="3" name="Inhaltsplatzhalter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txBox="1">
            <a:spLocks noGrp="1"/>
          </p:cNvSpPr>
          <p:nvPr>
            <p:ph type="body" idx="2"/>
          </p:nvPr>
        </p:nvSpPr>
        <p:spPr>
          <a:xfrm>
            <a:off x="839784" y="2057400"/>
            <a:ext cx="3932240" cy="3811584"/>
          </a:xfrm>
        </p:spPr>
        <p:txBody>
          <a:bodyPr/>
          <a:lstStyle>
            <a:lvl1pPr marL="0" indent="0">
              <a:buNone/>
              <a:defRPr sz="1600"/>
            </a:lvl1pPr>
          </a:lstStyle>
          <a:p>
            <a:pPr lvl="0"/>
            <a:r>
              <a:rPr lang="de-DE"/>
              <a:t>Formatvorlagen des Textmasters bearbeiten</a:t>
            </a:r>
          </a:p>
        </p:txBody>
      </p:sp>
      <p:sp>
        <p:nvSpPr>
          <p:cNvPr id="5" name="Datumsplatzhalter 4"/>
          <p:cNvSpPr txBox="1">
            <a:spLocks noGrp="1"/>
          </p:cNvSpPr>
          <p:nvPr>
            <p:ph type="dt" sz="half" idx="7"/>
          </p:nvPr>
        </p:nvSpPr>
        <p:spPr/>
        <p:txBody>
          <a:bodyPr/>
          <a:lstStyle>
            <a:lvl1pPr>
              <a:defRPr/>
            </a:lvl1pPr>
          </a:lstStyle>
          <a:p>
            <a:pPr lvl="0"/>
            <a:fld id="{CCC2C782-27D9-4D62-AC0D-27ED16B04633}" type="datetime1">
              <a:rPr lang="en-CH" smtClean="0"/>
              <a:t>18/03/2024</a:t>
            </a:fld>
            <a:endParaRPr lang="en-US"/>
          </a:p>
        </p:txBody>
      </p:sp>
      <p:sp>
        <p:nvSpPr>
          <p:cNvPr id="6" name="Fußzeilenplatzhalter 5"/>
          <p:cNvSpPr txBox="1">
            <a:spLocks noGrp="1"/>
          </p:cNvSpPr>
          <p:nvPr>
            <p:ph type="ftr" sz="quarter" idx="9"/>
          </p:nvPr>
        </p:nvSpPr>
        <p:spPr/>
        <p:txBody>
          <a:bodyPr/>
          <a:lstStyle>
            <a:lvl1pPr>
              <a:defRPr/>
            </a:lvl1pPr>
          </a:lstStyle>
          <a:p>
            <a:pPr lvl="0"/>
            <a:endParaRPr lang="en-US"/>
          </a:p>
        </p:txBody>
      </p:sp>
      <p:sp>
        <p:nvSpPr>
          <p:cNvPr id="7" name="Foliennummernplatzhalter 6"/>
          <p:cNvSpPr txBox="1">
            <a:spLocks noGrp="1"/>
          </p:cNvSpPr>
          <p:nvPr>
            <p:ph type="sldNum" sz="quarter" idx="8"/>
          </p:nvPr>
        </p:nvSpPr>
        <p:spPr/>
        <p:txBody>
          <a:bodyPr/>
          <a:lstStyle>
            <a:lvl1pPr>
              <a:defRPr/>
            </a:lvl1pPr>
          </a:lstStyle>
          <a:p>
            <a:pPr lvl="0"/>
            <a:fld id="{4B15F828-DC52-4A84-8D02-91872A0150A7}" type="slidenum">
              <a:t>‹Nr.›</a:t>
            </a:fld>
            <a:endParaRPr lang="en-US"/>
          </a:p>
        </p:txBody>
      </p:sp>
    </p:spTree>
    <p:extLst>
      <p:ext uri="{BB962C8B-B14F-4D97-AF65-F5344CB8AC3E}">
        <p14:creationId xmlns:p14="http://schemas.microsoft.com/office/powerpoint/2010/main" val="4151873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txBox="1">
            <a:spLocks noGrp="1"/>
          </p:cNvSpPr>
          <p:nvPr>
            <p:ph type="title"/>
          </p:nvPr>
        </p:nvSpPr>
        <p:spPr>
          <a:xfrm>
            <a:off x="839784" y="457200"/>
            <a:ext cx="3932240" cy="1600200"/>
          </a:xfrm>
        </p:spPr>
        <p:txBody>
          <a:bodyPr anchor="b"/>
          <a:lstStyle>
            <a:lvl1pPr>
              <a:defRPr sz="3200"/>
            </a:lvl1pPr>
          </a:lstStyle>
          <a:p>
            <a:pPr lvl="0"/>
            <a:r>
              <a:rPr lang="de-DE"/>
              <a:t>Titelmasterformat durch Klicken bearbeiten</a:t>
            </a:r>
            <a:endParaRPr lang="en-US"/>
          </a:p>
        </p:txBody>
      </p:sp>
      <p:sp>
        <p:nvSpPr>
          <p:cNvPr id="3" name="Bildplatzhalter 2"/>
          <p:cNvSpPr txBox="1">
            <a:spLocks noGrp="1"/>
          </p:cNvSpPr>
          <p:nvPr>
            <p:ph type="pic" idx="1"/>
          </p:nvPr>
        </p:nvSpPr>
        <p:spPr>
          <a:xfrm>
            <a:off x="5183184" y="987423"/>
            <a:ext cx="6172200" cy="4873623"/>
          </a:xfrm>
        </p:spPr>
        <p:txBody>
          <a:bodyPr/>
          <a:lstStyle>
            <a:lvl1pPr marL="0" indent="0">
              <a:buNone/>
              <a:defRPr lang="en-US" sz="3200"/>
            </a:lvl1pPr>
          </a:lstStyle>
          <a:p>
            <a:pPr lvl="0"/>
            <a:endParaRPr lang="en-US"/>
          </a:p>
        </p:txBody>
      </p:sp>
      <p:sp>
        <p:nvSpPr>
          <p:cNvPr id="4" name="Textplatzhalter 3"/>
          <p:cNvSpPr txBox="1">
            <a:spLocks noGrp="1"/>
          </p:cNvSpPr>
          <p:nvPr>
            <p:ph type="body" idx="2"/>
          </p:nvPr>
        </p:nvSpPr>
        <p:spPr>
          <a:xfrm>
            <a:off x="839784" y="2057400"/>
            <a:ext cx="3932240" cy="3811584"/>
          </a:xfrm>
        </p:spPr>
        <p:txBody>
          <a:bodyPr/>
          <a:lstStyle>
            <a:lvl1pPr marL="0" indent="0">
              <a:buNone/>
              <a:defRPr sz="1600"/>
            </a:lvl1pPr>
          </a:lstStyle>
          <a:p>
            <a:pPr lvl="0"/>
            <a:r>
              <a:rPr lang="de-DE"/>
              <a:t>Formatvorlagen des Textmasters bearbeiten</a:t>
            </a:r>
          </a:p>
        </p:txBody>
      </p:sp>
      <p:sp>
        <p:nvSpPr>
          <p:cNvPr id="5" name="Datumsplatzhalter 4"/>
          <p:cNvSpPr txBox="1">
            <a:spLocks noGrp="1"/>
          </p:cNvSpPr>
          <p:nvPr>
            <p:ph type="dt" sz="half" idx="7"/>
          </p:nvPr>
        </p:nvSpPr>
        <p:spPr/>
        <p:txBody>
          <a:bodyPr/>
          <a:lstStyle>
            <a:lvl1pPr>
              <a:defRPr/>
            </a:lvl1pPr>
          </a:lstStyle>
          <a:p>
            <a:pPr lvl="0"/>
            <a:fld id="{54E3C3C2-4765-41CC-ABD7-42BDEFBBA889}" type="datetime1">
              <a:rPr lang="en-CH" smtClean="0"/>
              <a:t>18/03/2024</a:t>
            </a:fld>
            <a:endParaRPr lang="en-US"/>
          </a:p>
        </p:txBody>
      </p:sp>
      <p:sp>
        <p:nvSpPr>
          <p:cNvPr id="6" name="Fußzeilenplatzhalter 5"/>
          <p:cNvSpPr txBox="1">
            <a:spLocks noGrp="1"/>
          </p:cNvSpPr>
          <p:nvPr>
            <p:ph type="ftr" sz="quarter" idx="9"/>
          </p:nvPr>
        </p:nvSpPr>
        <p:spPr/>
        <p:txBody>
          <a:bodyPr/>
          <a:lstStyle>
            <a:lvl1pPr>
              <a:defRPr/>
            </a:lvl1pPr>
          </a:lstStyle>
          <a:p>
            <a:pPr lvl="0"/>
            <a:endParaRPr lang="en-US"/>
          </a:p>
        </p:txBody>
      </p:sp>
      <p:sp>
        <p:nvSpPr>
          <p:cNvPr id="7" name="Foliennummernplatzhalter 6"/>
          <p:cNvSpPr txBox="1">
            <a:spLocks noGrp="1"/>
          </p:cNvSpPr>
          <p:nvPr>
            <p:ph type="sldNum" sz="quarter" idx="8"/>
          </p:nvPr>
        </p:nvSpPr>
        <p:spPr/>
        <p:txBody>
          <a:bodyPr/>
          <a:lstStyle>
            <a:lvl1pPr>
              <a:defRPr/>
            </a:lvl1pPr>
          </a:lstStyle>
          <a:p>
            <a:pPr lvl="0"/>
            <a:fld id="{22191704-4749-42AF-A56F-BEA16CC67C0F}" type="slidenum">
              <a:t>‹Nr.›</a:t>
            </a:fld>
            <a:endParaRPr lang="en-US"/>
          </a:p>
        </p:txBody>
      </p:sp>
    </p:spTree>
    <p:extLst>
      <p:ext uri="{BB962C8B-B14F-4D97-AF65-F5344CB8AC3E}">
        <p14:creationId xmlns:p14="http://schemas.microsoft.com/office/powerpoint/2010/main" val="3687843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Titelmasterformat durch Klicken bearbeiten</a:t>
            </a:r>
            <a:endParaRPr lang="en-US"/>
          </a:p>
        </p:txBody>
      </p:sp>
      <p:sp>
        <p:nvSpPr>
          <p:cNvPr id="3" name="Textplatzhalter 2"/>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Arial" panose="020B0604020202020204" pitchFamily="34" charset="0"/>
                <a:cs typeface="Arial" panose="020B0604020202020204" pitchFamily="34" charset="0"/>
              </a:defRPr>
            </a:lvl1pPr>
          </a:lstStyle>
          <a:p>
            <a:fld id="{59F65E44-53A1-4FDE-B24A-E3FCA595A52B}" type="datetime1">
              <a:rPr lang="en-CH" smtClean="0"/>
              <a:t>18/03/2024</a:t>
            </a:fld>
            <a:endParaRPr lang="en-CH"/>
          </a:p>
        </p:txBody>
      </p:sp>
      <p:sp>
        <p:nvSpPr>
          <p:cNvPr id="5" name="Fußzeilenplatzhalter 4"/>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Arial" panose="020B0604020202020204" pitchFamily="34" charset="0"/>
                <a:cs typeface="Arial" panose="020B0604020202020204" pitchFamily="34" charset="0"/>
              </a:defRPr>
            </a:lvl1pPr>
          </a:lstStyle>
          <a:p>
            <a:endParaRPr lang="en-CH"/>
          </a:p>
        </p:txBody>
      </p:sp>
      <p:sp>
        <p:nvSpPr>
          <p:cNvPr id="6" name="Foliennummernplatzhalter 5"/>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chemeClr val="bg1">
                    <a:lumMod val="65000"/>
                  </a:schemeClr>
                </a:solidFill>
                <a:uFillTx/>
                <a:latin typeface="Arial" panose="020B0604020202020204" pitchFamily="34" charset="0"/>
                <a:cs typeface="Arial" panose="020B0604020202020204" pitchFamily="34" charset="0"/>
              </a:defRPr>
            </a:lvl1pPr>
          </a:lstStyle>
          <a:p>
            <a:fld id="{C7FA864C-A5F4-4578-8D9D-AB3ED26CBB2F}" type="slidenum">
              <a:rPr lang="en-US" smtClean="0"/>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Arial" panose="020B0604020202020204" pitchFamily="34" charset="0"/>
          <a:cs typeface="Arial" panose="020B0604020202020204" pitchFamily="34" charset="0"/>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Arial" panose="020B0604020202020204" pitchFamily="34" charset="0"/>
          <a:cs typeface="Arial" panose="020B0604020202020204" pitchFamily="34" charset="0"/>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Arial" panose="020B0604020202020204" pitchFamily="34" charset="0"/>
          <a:cs typeface="Arial" panose="020B0604020202020204" pitchFamily="34" charset="0"/>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Arial" panose="020B0604020202020204" pitchFamily="34" charset="0"/>
          <a:cs typeface="Arial" panose="020B0604020202020204" pitchFamily="34" charset="0"/>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Arial" panose="020B0604020202020204" pitchFamily="34" charset="0"/>
          <a:cs typeface="Arial" panose="020B0604020202020204" pitchFamily="34" charset="0"/>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0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1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1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1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1.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9.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1.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2.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1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3.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1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4.xml"/><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microsoft.com/office/2007/relationships/media" Target="../media/media2.mp4"/><Relationship Id="rId7"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7.png"/><Relationship Id="rId5" Type="http://schemas.microsoft.com/office/2007/relationships/media" Target="../media/media3.mp4"/><Relationship Id="rId10" Type="http://schemas.openxmlformats.org/officeDocument/2006/relationships/image" Target="../media/image16.png"/><Relationship Id="rId4" Type="http://schemas.openxmlformats.org/officeDocument/2006/relationships/video" Target="../media/media2.mp4"/><Relationship Id="rId9" Type="http://schemas.openxmlformats.org/officeDocument/2006/relationships/image" Target="../media/image1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2.png"/><Relationship Id="rId4" Type="http://schemas.openxmlformats.org/officeDocument/2006/relationships/notesSlide" Target="../notesSlides/notesSlide107.xml"/></Relationships>
</file>

<file path=ppt/slides/_rels/slide1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8.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microsoft.com/office/2007/relationships/media" Target="../media/media2.mp4"/><Relationship Id="rId7"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7.png"/><Relationship Id="rId5" Type="http://schemas.microsoft.com/office/2007/relationships/media" Target="../media/media3.mp4"/><Relationship Id="rId10" Type="http://schemas.openxmlformats.org/officeDocument/2006/relationships/image" Target="../media/image16.png"/><Relationship Id="rId4" Type="http://schemas.openxmlformats.org/officeDocument/2006/relationships/video" Target="../media/media2.mp4"/><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microsoft.com/office/2007/relationships/media" Target="../media/media2.mp4"/><Relationship Id="rId7"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7.png"/><Relationship Id="rId5" Type="http://schemas.microsoft.com/office/2007/relationships/media" Target="../media/media3.mp4"/><Relationship Id="rId10" Type="http://schemas.openxmlformats.org/officeDocument/2006/relationships/image" Target="../media/image16.png"/><Relationship Id="rId4" Type="http://schemas.openxmlformats.org/officeDocument/2006/relationships/video" Target="../media/media2.mp4"/><Relationship Id="rId9" Type="http://schemas.openxmlformats.org/officeDocument/2006/relationships/image" Target="../media/image15.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9592190" y="6330474"/>
            <a:ext cx="2679590" cy="37001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David Ausubel</a:t>
            </a:r>
          </a:p>
        </p:txBody>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23333" t="3898" r="30731" b="6376"/>
          <a:stretch/>
        </p:blipFill>
        <p:spPr>
          <a:xfrm>
            <a:off x="8903700" y="3703508"/>
            <a:ext cx="2838027" cy="2469452"/>
          </a:xfrm>
          <a:prstGeom prst="rect">
            <a:avLst/>
          </a:prstGeom>
        </p:spPr>
      </p:pic>
      <p:sp>
        <p:nvSpPr>
          <p:cNvPr id="3" name="Rechteckige Legende 2"/>
          <p:cNvSpPr/>
          <p:nvPr/>
        </p:nvSpPr>
        <p:spPr>
          <a:xfrm>
            <a:off x="7009468" y="1361440"/>
            <a:ext cx="4732259" cy="2126827"/>
          </a:xfrm>
          <a:prstGeom prst="wedgeRectCallout">
            <a:avLst>
              <a:gd name="adj1" fmla="val -1653"/>
              <a:gd name="adj2" fmla="val 106455"/>
            </a:avLst>
          </a:prstGeom>
          <a:solidFill>
            <a:schemeClr val="bg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feld 1"/>
          <p:cNvSpPr txBox="1"/>
          <p:nvPr/>
        </p:nvSpPr>
        <p:spPr>
          <a:xfrm>
            <a:off x="7168488" y="1900235"/>
            <a:ext cx="4847405" cy="923330"/>
          </a:xfrm>
          <a:prstGeom prst="rect">
            <a:avLst/>
          </a:prstGeom>
          <a:noFill/>
        </p:spPr>
        <p:txBody>
          <a:bodyPr wrap="square" rtlCol="0">
            <a:spAutoFit/>
          </a:bodyPr>
          <a:lstStyle/>
          <a:p>
            <a:r>
              <a:rPr lang="en-US" i="1">
                <a:solidFill>
                  <a:schemeClr val="bg1"/>
                </a:solidFill>
                <a:latin typeface="Arial" panose="020B0604020202020204" pitchFamily="34" charset="0"/>
                <a:cs typeface="Arial" panose="020B0604020202020204" pitchFamily="34" charset="0"/>
              </a:rPr>
              <a:t>The most important single factor influencing learning is what the learner already knows. Ascertain this and teach him accordingly!</a:t>
            </a:r>
          </a:p>
        </p:txBody>
      </p:sp>
      <p:sp>
        <p:nvSpPr>
          <p:cNvPr id="7" name="Textfeld 6"/>
          <p:cNvSpPr txBox="1"/>
          <p:nvPr/>
        </p:nvSpPr>
        <p:spPr>
          <a:xfrm>
            <a:off x="2158456" y="578511"/>
            <a:ext cx="4784210" cy="584775"/>
          </a:xfrm>
          <a:prstGeom prst="rect">
            <a:avLst/>
          </a:prstGeom>
          <a:noFill/>
        </p:spPr>
        <p:txBody>
          <a:bodyPr wrap="square" rtlCol="0">
            <a:spAutoFit/>
          </a:bodyPr>
          <a:lstStyle/>
          <a:p>
            <a:r>
              <a:rPr lang="en-US" sz="3200">
                <a:solidFill>
                  <a:schemeClr val="bg1"/>
                </a:solidFill>
                <a:latin typeface="Arial" panose="020B0604020202020204" pitchFamily="34" charset="0"/>
                <a:cs typeface="Arial" panose="020B0604020202020204" pitchFamily="34" charset="0"/>
              </a:rPr>
              <a:t>Science Education</a:t>
            </a:r>
          </a:p>
        </p:txBody>
      </p:sp>
      <p:sp>
        <p:nvSpPr>
          <p:cNvPr id="8" name="Textfeld 7"/>
          <p:cNvSpPr txBox="1"/>
          <p:nvPr/>
        </p:nvSpPr>
        <p:spPr>
          <a:xfrm>
            <a:off x="319496" y="3118733"/>
            <a:ext cx="4784210" cy="584775"/>
          </a:xfrm>
          <a:prstGeom prst="rect">
            <a:avLst/>
          </a:prstGeom>
          <a:noFill/>
        </p:spPr>
        <p:txBody>
          <a:bodyPr wrap="square" rtlCol="0">
            <a:spAutoFit/>
          </a:bodyPr>
          <a:lstStyle/>
          <a:p>
            <a:r>
              <a:rPr lang="en-US" sz="3200">
                <a:solidFill>
                  <a:schemeClr val="bg1"/>
                </a:solidFill>
                <a:latin typeface="Arial" panose="020B0604020202020204" pitchFamily="34" charset="0"/>
                <a:cs typeface="Arial" panose="020B0604020202020204" pitchFamily="34" charset="0"/>
              </a:rPr>
              <a:t>Fehlkonzepte</a:t>
            </a:r>
          </a:p>
        </p:txBody>
      </p:sp>
      <p:sp>
        <p:nvSpPr>
          <p:cNvPr id="9" name="Textfeld 8"/>
          <p:cNvSpPr txBox="1"/>
          <p:nvPr/>
        </p:nvSpPr>
        <p:spPr>
          <a:xfrm>
            <a:off x="5055575" y="3130774"/>
            <a:ext cx="4784210" cy="584775"/>
          </a:xfrm>
          <a:prstGeom prst="rect">
            <a:avLst/>
          </a:prstGeom>
          <a:noFill/>
        </p:spPr>
        <p:txBody>
          <a:bodyPr wrap="square" rtlCol="0">
            <a:spAutoFit/>
          </a:bodyPr>
          <a:lstStyle/>
          <a:p>
            <a:r>
              <a:rPr lang="en-US" sz="3200">
                <a:solidFill>
                  <a:schemeClr val="bg1"/>
                </a:solidFill>
                <a:latin typeface="Arial" panose="020B0604020202020204" pitchFamily="34" charset="0"/>
                <a:cs typeface="Arial" panose="020B0604020202020204" pitchFamily="34" charset="0"/>
              </a:rPr>
              <a:t>Lernen</a:t>
            </a:r>
          </a:p>
        </p:txBody>
      </p:sp>
      <p:sp>
        <p:nvSpPr>
          <p:cNvPr id="6" name="Freihandform 5"/>
          <p:cNvSpPr/>
          <p:nvPr/>
        </p:nvSpPr>
        <p:spPr>
          <a:xfrm>
            <a:off x="3000587" y="3269675"/>
            <a:ext cx="2065866" cy="469241"/>
          </a:xfrm>
          <a:custGeom>
            <a:avLst/>
            <a:gdLst>
              <a:gd name="connsiteX0" fmla="*/ 0 w 2065866"/>
              <a:gd name="connsiteY0" fmla="*/ 211818 h 469241"/>
              <a:gd name="connsiteX1" fmla="*/ 189653 w 2065866"/>
              <a:gd name="connsiteY1" fmla="*/ 1845 h 469241"/>
              <a:gd name="connsiteX2" fmla="*/ 237066 w 2065866"/>
              <a:gd name="connsiteY2" fmla="*/ 22165 h 469241"/>
              <a:gd name="connsiteX3" fmla="*/ 284480 w 2065866"/>
              <a:gd name="connsiteY3" fmla="*/ 56032 h 469241"/>
              <a:gd name="connsiteX4" fmla="*/ 318346 w 2065866"/>
              <a:gd name="connsiteY4" fmla="*/ 116992 h 469241"/>
              <a:gd name="connsiteX5" fmla="*/ 331893 w 2065866"/>
              <a:gd name="connsiteY5" fmla="*/ 137312 h 469241"/>
              <a:gd name="connsiteX6" fmla="*/ 358986 w 2065866"/>
              <a:gd name="connsiteY6" fmla="*/ 150858 h 469241"/>
              <a:gd name="connsiteX7" fmla="*/ 379306 w 2065866"/>
              <a:gd name="connsiteY7" fmla="*/ 198272 h 469241"/>
              <a:gd name="connsiteX8" fmla="*/ 392853 w 2065866"/>
              <a:gd name="connsiteY8" fmla="*/ 218592 h 469241"/>
              <a:gd name="connsiteX9" fmla="*/ 413173 w 2065866"/>
              <a:gd name="connsiteY9" fmla="*/ 232138 h 469241"/>
              <a:gd name="connsiteX10" fmla="*/ 474133 w 2065866"/>
              <a:gd name="connsiteY10" fmla="*/ 225365 h 469241"/>
              <a:gd name="connsiteX11" fmla="*/ 514773 w 2065866"/>
              <a:gd name="connsiteY11" fmla="*/ 137312 h 469241"/>
              <a:gd name="connsiteX12" fmla="*/ 521546 w 2065866"/>
              <a:gd name="connsiteY12" fmla="*/ 83125 h 469241"/>
              <a:gd name="connsiteX13" fmla="*/ 535093 w 2065866"/>
              <a:gd name="connsiteY13" fmla="*/ 157632 h 469241"/>
              <a:gd name="connsiteX14" fmla="*/ 548640 w 2065866"/>
              <a:gd name="connsiteY14" fmla="*/ 205045 h 469241"/>
              <a:gd name="connsiteX15" fmla="*/ 555413 w 2065866"/>
              <a:gd name="connsiteY15" fmla="*/ 225365 h 469241"/>
              <a:gd name="connsiteX16" fmla="*/ 596053 w 2065866"/>
              <a:gd name="connsiteY16" fmla="*/ 238912 h 469241"/>
              <a:gd name="connsiteX17" fmla="*/ 650240 w 2065866"/>
              <a:gd name="connsiteY17" fmla="*/ 259232 h 469241"/>
              <a:gd name="connsiteX18" fmla="*/ 677333 w 2065866"/>
              <a:gd name="connsiteY18" fmla="*/ 272778 h 469241"/>
              <a:gd name="connsiteX19" fmla="*/ 697653 w 2065866"/>
              <a:gd name="connsiteY19" fmla="*/ 286325 h 469241"/>
              <a:gd name="connsiteX20" fmla="*/ 724746 w 2065866"/>
              <a:gd name="connsiteY20" fmla="*/ 293098 h 469241"/>
              <a:gd name="connsiteX21" fmla="*/ 745066 w 2065866"/>
              <a:gd name="connsiteY21" fmla="*/ 320192 h 469241"/>
              <a:gd name="connsiteX22" fmla="*/ 778933 w 2065866"/>
              <a:gd name="connsiteY22" fmla="*/ 333738 h 469241"/>
              <a:gd name="connsiteX23" fmla="*/ 772160 w 2065866"/>
              <a:gd name="connsiteY23" fmla="*/ 374378 h 469241"/>
              <a:gd name="connsiteX24" fmla="*/ 704426 w 2065866"/>
              <a:gd name="connsiteY24" fmla="*/ 448885 h 469241"/>
              <a:gd name="connsiteX25" fmla="*/ 670560 w 2065866"/>
              <a:gd name="connsiteY25" fmla="*/ 462432 h 469241"/>
              <a:gd name="connsiteX26" fmla="*/ 697653 w 2065866"/>
              <a:gd name="connsiteY26" fmla="*/ 469205 h 469241"/>
              <a:gd name="connsiteX27" fmla="*/ 792480 w 2065866"/>
              <a:gd name="connsiteY27" fmla="*/ 455658 h 469241"/>
              <a:gd name="connsiteX28" fmla="*/ 880533 w 2065866"/>
              <a:gd name="connsiteY28" fmla="*/ 394698 h 469241"/>
              <a:gd name="connsiteX29" fmla="*/ 900853 w 2065866"/>
              <a:gd name="connsiteY29" fmla="*/ 367605 h 469241"/>
              <a:gd name="connsiteX30" fmla="*/ 961813 w 2065866"/>
              <a:gd name="connsiteY30" fmla="*/ 320192 h 469241"/>
              <a:gd name="connsiteX31" fmla="*/ 975360 w 2065866"/>
              <a:gd name="connsiteY31" fmla="*/ 293098 h 469241"/>
              <a:gd name="connsiteX32" fmla="*/ 1022773 w 2065866"/>
              <a:gd name="connsiteY32" fmla="*/ 259232 h 469241"/>
              <a:gd name="connsiteX33" fmla="*/ 1043093 w 2065866"/>
              <a:gd name="connsiteY33" fmla="*/ 238912 h 469241"/>
              <a:gd name="connsiteX34" fmla="*/ 1083733 w 2065866"/>
              <a:gd name="connsiteY34" fmla="*/ 225365 h 469241"/>
              <a:gd name="connsiteX35" fmla="*/ 1178560 w 2065866"/>
              <a:gd name="connsiteY35" fmla="*/ 218592 h 469241"/>
              <a:gd name="connsiteX36" fmla="*/ 1185333 w 2065866"/>
              <a:gd name="connsiteY36" fmla="*/ 238912 h 469241"/>
              <a:gd name="connsiteX37" fmla="*/ 1212426 w 2065866"/>
              <a:gd name="connsiteY37" fmla="*/ 266005 h 469241"/>
              <a:gd name="connsiteX38" fmla="*/ 1259840 w 2065866"/>
              <a:gd name="connsiteY38" fmla="*/ 354058 h 469241"/>
              <a:gd name="connsiteX39" fmla="*/ 1280160 w 2065866"/>
              <a:gd name="connsiteY39" fmla="*/ 347285 h 469241"/>
              <a:gd name="connsiteX40" fmla="*/ 1374986 w 2065866"/>
              <a:gd name="connsiteY40" fmla="*/ 252458 h 469241"/>
              <a:gd name="connsiteX41" fmla="*/ 1402080 w 2065866"/>
              <a:gd name="connsiteY41" fmla="*/ 225365 h 469241"/>
              <a:gd name="connsiteX42" fmla="*/ 1422400 w 2065866"/>
              <a:gd name="connsiteY42" fmla="*/ 205045 h 469241"/>
              <a:gd name="connsiteX43" fmla="*/ 1449493 w 2065866"/>
              <a:gd name="connsiteY43" fmla="*/ 191498 h 469241"/>
              <a:gd name="connsiteX44" fmla="*/ 1496906 w 2065866"/>
              <a:gd name="connsiteY44" fmla="*/ 144085 h 469241"/>
              <a:gd name="connsiteX45" fmla="*/ 1517226 w 2065866"/>
              <a:gd name="connsiteY45" fmla="*/ 123765 h 469241"/>
              <a:gd name="connsiteX46" fmla="*/ 1544320 w 2065866"/>
              <a:gd name="connsiteY46" fmla="*/ 110218 h 469241"/>
              <a:gd name="connsiteX47" fmla="*/ 1571413 w 2065866"/>
              <a:gd name="connsiteY47" fmla="*/ 83125 h 469241"/>
              <a:gd name="connsiteX48" fmla="*/ 1612053 w 2065866"/>
              <a:gd name="connsiteY48" fmla="*/ 62805 h 469241"/>
              <a:gd name="connsiteX49" fmla="*/ 1747520 w 2065866"/>
              <a:gd name="connsiteY49" fmla="*/ 76352 h 469241"/>
              <a:gd name="connsiteX50" fmla="*/ 1774613 w 2065866"/>
              <a:gd name="connsiteY50" fmla="*/ 110218 h 469241"/>
              <a:gd name="connsiteX51" fmla="*/ 1889760 w 2065866"/>
              <a:gd name="connsiteY51" fmla="*/ 116992 h 469241"/>
              <a:gd name="connsiteX52" fmla="*/ 1977813 w 2065866"/>
              <a:gd name="connsiteY52" fmla="*/ 164405 h 469241"/>
              <a:gd name="connsiteX53" fmla="*/ 2018453 w 2065866"/>
              <a:gd name="connsiteY53" fmla="*/ 177952 h 469241"/>
              <a:gd name="connsiteX54" fmla="*/ 2065866 w 2065866"/>
              <a:gd name="connsiteY54" fmla="*/ 177952 h 46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065866" h="469241">
                <a:moveTo>
                  <a:pt x="0" y="211818"/>
                </a:moveTo>
                <a:cubicBezTo>
                  <a:pt x="63218" y="141827"/>
                  <a:pt x="120847" y="66351"/>
                  <a:pt x="189653" y="1845"/>
                </a:cubicBezTo>
                <a:cubicBezTo>
                  <a:pt x="199133" y="-7042"/>
                  <a:pt x="231310" y="18876"/>
                  <a:pt x="237066" y="22165"/>
                </a:cubicBezTo>
                <a:cubicBezTo>
                  <a:pt x="267569" y="39596"/>
                  <a:pt x="261914" y="28952"/>
                  <a:pt x="284480" y="56032"/>
                </a:cubicBezTo>
                <a:cubicBezTo>
                  <a:pt x="299744" y="74350"/>
                  <a:pt x="306819" y="96244"/>
                  <a:pt x="318346" y="116992"/>
                </a:cubicBezTo>
                <a:cubicBezTo>
                  <a:pt x="322299" y="124108"/>
                  <a:pt x="325639" y="132101"/>
                  <a:pt x="331893" y="137312"/>
                </a:cubicBezTo>
                <a:cubicBezTo>
                  <a:pt x="339650" y="143776"/>
                  <a:pt x="349955" y="146343"/>
                  <a:pt x="358986" y="150858"/>
                </a:cubicBezTo>
                <a:cubicBezTo>
                  <a:pt x="366584" y="173651"/>
                  <a:pt x="365917" y="174841"/>
                  <a:pt x="379306" y="198272"/>
                </a:cubicBezTo>
                <a:cubicBezTo>
                  <a:pt x="383345" y="205340"/>
                  <a:pt x="387097" y="212836"/>
                  <a:pt x="392853" y="218592"/>
                </a:cubicBezTo>
                <a:cubicBezTo>
                  <a:pt x="398609" y="224348"/>
                  <a:pt x="406400" y="227623"/>
                  <a:pt x="413173" y="232138"/>
                </a:cubicBezTo>
                <a:cubicBezTo>
                  <a:pt x="433493" y="229880"/>
                  <a:pt x="455570" y="233933"/>
                  <a:pt x="474133" y="225365"/>
                </a:cubicBezTo>
                <a:cubicBezTo>
                  <a:pt x="504227" y="211475"/>
                  <a:pt x="508833" y="161073"/>
                  <a:pt x="514773" y="137312"/>
                </a:cubicBezTo>
                <a:cubicBezTo>
                  <a:pt x="517031" y="119250"/>
                  <a:pt x="508675" y="70254"/>
                  <a:pt x="521546" y="83125"/>
                </a:cubicBezTo>
                <a:cubicBezTo>
                  <a:pt x="539395" y="100974"/>
                  <a:pt x="529617" y="132990"/>
                  <a:pt x="535093" y="157632"/>
                </a:cubicBezTo>
                <a:cubicBezTo>
                  <a:pt x="538659" y="173677"/>
                  <a:pt x="543917" y="189301"/>
                  <a:pt x="548640" y="205045"/>
                </a:cubicBezTo>
                <a:cubicBezTo>
                  <a:pt x="550692" y="211884"/>
                  <a:pt x="549603" y="221215"/>
                  <a:pt x="555413" y="225365"/>
                </a:cubicBezTo>
                <a:cubicBezTo>
                  <a:pt x="567033" y="233665"/>
                  <a:pt x="583004" y="233113"/>
                  <a:pt x="596053" y="238912"/>
                </a:cubicBezTo>
                <a:cubicBezTo>
                  <a:pt x="653133" y="264280"/>
                  <a:pt x="569951" y="243173"/>
                  <a:pt x="650240" y="259232"/>
                </a:cubicBezTo>
                <a:cubicBezTo>
                  <a:pt x="659271" y="263747"/>
                  <a:pt x="668566" y="267769"/>
                  <a:pt x="677333" y="272778"/>
                </a:cubicBezTo>
                <a:cubicBezTo>
                  <a:pt x="684401" y="276817"/>
                  <a:pt x="690171" y="283118"/>
                  <a:pt x="697653" y="286325"/>
                </a:cubicBezTo>
                <a:cubicBezTo>
                  <a:pt x="706209" y="289992"/>
                  <a:pt x="715715" y="290840"/>
                  <a:pt x="724746" y="293098"/>
                </a:cubicBezTo>
                <a:cubicBezTo>
                  <a:pt x="731519" y="302129"/>
                  <a:pt x="736035" y="313419"/>
                  <a:pt x="745066" y="320192"/>
                </a:cubicBezTo>
                <a:cubicBezTo>
                  <a:pt x="754793" y="327487"/>
                  <a:pt x="773495" y="322863"/>
                  <a:pt x="778933" y="333738"/>
                </a:cubicBezTo>
                <a:cubicBezTo>
                  <a:pt x="785075" y="346022"/>
                  <a:pt x="778623" y="362260"/>
                  <a:pt x="772160" y="374378"/>
                </a:cubicBezTo>
                <a:cubicBezTo>
                  <a:pt x="758210" y="400534"/>
                  <a:pt x="734002" y="434096"/>
                  <a:pt x="704426" y="448885"/>
                </a:cubicBezTo>
                <a:cubicBezTo>
                  <a:pt x="693551" y="454323"/>
                  <a:pt x="681849" y="457916"/>
                  <a:pt x="670560" y="462432"/>
                </a:cubicBezTo>
                <a:cubicBezTo>
                  <a:pt x="679591" y="464690"/>
                  <a:pt x="688358" y="469721"/>
                  <a:pt x="697653" y="469205"/>
                </a:cubicBezTo>
                <a:cubicBezTo>
                  <a:pt x="729534" y="467434"/>
                  <a:pt x="761310" y="462584"/>
                  <a:pt x="792480" y="455658"/>
                </a:cubicBezTo>
                <a:cubicBezTo>
                  <a:pt x="816552" y="450309"/>
                  <a:pt x="878010" y="398062"/>
                  <a:pt x="880533" y="394698"/>
                </a:cubicBezTo>
                <a:cubicBezTo>
                  <a:pt x="887306" y="385667"/>
                  <a:pt x="892531" y="375233"/>
                  <a:pt x="900853" y="367605"/>
                </a:cubicBezTo>
                <a:cubicBezTo>
                  <a:pt x="919829" y="350210"/>
                  <a:pt x="961813" y="320192"/>
                  <a:pt x="961813" y="320192"/>
                </a:cubicBezTo>
                <a:cubicBezTo>
                  <a:pt x="966329" y="311161"/>
                  <a:pt x="968789" y="300765"/>
                  <a:pt x="975360" y="293098"/>
                </a:cubicBezTo>
                <a:cubicBezTo>
                  <a:pt x="987564" y="278859"/>
                  <a:pt x="1008492" y="271132"/>
                  <a:pt x="1022773" y="259232"/>
                </a:cubicBezTo>
                <a:cubicBezTo>
                  <a:pt x="1030132" y="253100"/>
                  <a:pt x="1034720" y="243564"/>
                  <a:pt x="1043093" y="238912"/>
                </a:cubicBezTo>
                <a:cubicBezTo>
                  <a:pt x="1055575" y="231977"/>
                  <a:pt x="1070186" y="229881"/>
                  <a:pt x="1083733" y="225365"/>
                </a:cubicBezTo>
                <a:cubicBezTo>
                  <a:pt x="1116623" y="192475"/>
                  <a:pt x="1108542" y="189418"/>
                  <a:pt x="1178560" y="218592"/>
                </a:cubicBezTo>
                <a:cubicBezTo>
                  <a:pt x="1185150" y="221338"/>
                  <a:pt x="1181183" y="233102"/>
                  <a:pt x="1185333" y="238912"/>
                </a:cubicBezTo>
                <a:cubicBezTo>
                  <a:pt x="1192756" y="249305"/>
                  <a:pt x="1203395" y="256974"/>
                  <a:pt x="1212426" y="266005"/>
                </a:cubicBezTo>
                <a:cubicBezTo>
                  <a:pt x="1226355" y="363505"/>
                  <a:pt x="1195113" y="370240"/>
                  <a:pt x="1259840" y="354058"/>
                </a:cubicBezTo>
                <a:cubicBezTo>
                  <a:pt x="1266767" y="352326"/>
                  <a:pt x="1273387" y="349543"/>
                  <a:pt x="1280160" y="347285"/>
                </a:cubicBezTo>
                <a:lnTo>
                  <a:pt x="1374986" y="252458"/>
                </a:lnTo>
                <a:lnTo>
                  <a:pt x="1402080" y="225365"/>
                </a:lnTo>
                <a:cubicBezTo>
                  <a:pt x="1408853" y="218592"/>
                  <a:pt x="1413832" y="209329"/>
                  <a:pt x="1422400" y="205045"/>
                </a:cubicBezTo>
                <a:lnTo>
                  <a:pt x="1449493" y="191498"/>
                </a:lnTo>
                <a:cubicBezTo>
                  <a:pt x="1484714" y="144537"/>
                  <a:pt x="1452654" y="182016"/>
                  <a:pt x="1496906" y="144085"/>
                </a:cubicBezTo>
                <a:cubicBezTo>
                  <a:pt x="1504179" y="137851"/>
                  <a:pt x="1509431" y="129333"/>
                  <a:pt x="1517226" y="123765"/>
                </a:cubicBezTo>
                <a:cubicBezTo>
                  <a:pt x="1525443" y="117896"/>
                  <a:pt x="1536242" y="116276"/>
                  <a:pt x="1544320" y="110218"/>
                </a:cubicBezTo>
                <a:cubicBezTo>
                  <a:pt x="1554537" y="102555"/>
                  <a:pt x="1561716" y="91437"/>
                  <a:pt x="1571413" y="83125"/>
                </a:cubicBezTo>
                <a:cubicBezTo>
                  <a:pt x="1588125" y="68800"/>
                  <a:pt x="1592384" y="69361"/>
                  <a:pt x="1612053" y="62805"/>
                </a:cubicBezTo>
                <a:cubicBezTo>
                  <a:pt x="1657209" y="67321"/>
                  <a:pt x="1703954" y="63645"/>
                  <a:pt x="1747520" y="76352"/>
                </a:cubicBezTo>
                <a:cubicBezTo>
                  <a:pt x="1761398" y="80400"/>
                  <a:pt x="1760713" y="106246"/>
                  <a:pt x="1774613" y="110218"/>
                </a:cubicBezTo>
                <a:cubicBezTo>
                  <a:pt x="1811582" y="120781"/>
                  <a:pt x="1851378" y="114734"/>
                  <a:pt x="1889760" y="116992"/>
                </a:cubicBezTo>
                <a:cubicBezTo>
                  <a:pt x="1976638" y="174910"/>
                  <a:pt x="1920101" y="147091"/>
                  <a:pt x="1977813" y="164405"/>
                </a:cubicBezTo>
                <a:cubicBezTo>
                  <a:pt x="1991490" y="168508"/>
                  <a:pt x="2004340" y="175781"/>
                  <a:pt x="2018453" y="177952"/>
                </a:cubicBezTo>
                <a:cubicBezTo>
                  <a:pt x="2034074" y="180355"/>
                  <a:pt x="2050062" y="177952"/>
                  <a:pt x="2065866" y="177952"/>
                </a:cubicBezTo>
              </a:path>
            </a:pathLst>
          </a:custGeom>
          <a:noFill/>
          <a:ln w="19050">
            <a:solidFill>
              <a:schemeClr val="bg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fik 9"/>
          <p:cNvPicPr>
            <a:picLocks noChangeAspect="1"/>
          </p:cNvPicPr>
          <p:nvPr/>
        </p:nvPicPr>
        <p:blipFill>
          <a:blip r:embed="rId4"/>
          <a:stretch>
            <a:fillRect/>
          </a:stretch>
        </p:blipFill>
        <p:spPr>
          <a:xfrm>
            <a:off x="814802" y="1591732"/>
            <a:ext cx="925872" cy="1548535"/>
          </a:xfrm>
          <a:prstGeom prst="rect">
            <a:avLst/>
          </a:prstGeom>
        </p:spPr>
      </p:pic>
      <p:pic>
        <p:nvPicPr>
          <p:cNvPr id="11" name="Grafik 10"/>
          <p:cNvPicPr>
            <a:picLocks noChangeAspect="1"/>
          </p:cNvPicPr>
          <p:nvPr/>
        </p:nvPicPr>
        <p:blipFill>
          <a:blip r:embed="rId5"/>
          <a:stretch>
            <a:fillRect/>
          </a:stretch>
        </p:blipFill>
        <p:spPr>
          <a:xfrm>
            <a:off x="2160482" y="1573883"/>
            <a:ext cx="2172665" cy="1544850"/>
          </a:xfrm>
          <a:prstGeom prst="rect">
            <a:avLst/>
          </a:prstGeom>
        </p:spPr>
      </p:pic>
      <p:pic>
        <p:nvPicPr>
          <p:cNvPr id="12" name="Grafik 11"/>
          <p:cNvPicPr>
            <a:picLocks noChangeAspect="1"/>
          </p:cNvPicPr>
          <p:nvPr/>
        </p:nvPicPr>
        <p:blipFill>
          <a:blip r:embed="rId6"/>
          <a:stretch>
            <a:fillRect/>
          </a:stretch>
        </p:blipFill>
        <p:spPr>
          <a:xfrm>
            <a:off x="4783420" y="1560664"/>
            <a:ext cx="1693333" cy="1602472"/>
          </a:xfrm>
          <a:prstGeom prst="rect">
            <a:avLst/>
          </a:prstGeom>
        </p:spPr>
      </p:pic>
      <p:sp>
        <p:nvSpPr>
          <p:cNvPr id="14" name="Textfeld 13"/>
          <p:cNvSpPr txBox="1"/>
          <p:nvPr/>
        </p:nvSpPr>
        <p:spPr>
          <a:xfrm>
            <a:off x="906509" y="1076797"/>
            <a:ext cx="4784210" cy="461665"/>
          </a:xfrm>
          <a:prstGeom prst="rect">
            <a:avLst/>
          </a:prstGeom>
          <a:noFill/>
        </p:spPr>
        <p:txBody>
          <a:bodyPr wrap="square" rtlCol="0">
            <a:spAutoFit/>
          </a:bodyPr>
          <a:lstStyle/>
          <a:p>
            <a:r>
              <a:rPr lang="en-US" sz="2400" i="1">
                <a:solidFill>
                  <a:schemeClr val="bg1"/>
                </a:solidFill>
                <a:latin typeface="Arial" panose="020B0604020202020204" pitchFamily="34" charset="0"/>
                <a:cs typeface="Arial" panose="020B0604020202020204" pitchFamily="34" charset="0"/>
              </a:rPr>
              <a:t>Kraft</a:t>
            </a:r>
          </a:p>
        </p:txBody>
      </p:sp>
      <p:sp>
        <p:nvSpPr>
          <p:cNvPr id="15" name="Textfeld 14"/>
          <p:cNvSpPr txBox="1"/>
          <p:nvPr/>
        </p:nvSpPr>
        <p:spPr>
          <a:xfrm>
            <a:off x="2812271" y="1060434"/>
            <a:ext cx="4784210" cy="461665"/>
          </a:xfrm>
          <a:prstGeom prst="rect">
            <a:avLst/>
          </a:prstGeom>
          <a:noFill/>
        </p:spPr>
        <p:txBody>
          <a:bodyPr wrap="square" rtlCol="0">
            <a:spAutoFit/>
          </a:bodyPr>
          <a:lstStyle/>
          <a:p>
            <a:r>
              <a:rPr lang="en-US" sz="2400" i="1">
                <a:solidFill>
                  <a:schemeClr val="bg1"/>
                </a:solidFill>
                <a:latin typeface="Arial" panose="020B0604020202020204" pitchFamily="34" charset="0"/>
                <a:cs typeface="Arial" panose="020B0604020202020204" pitchFamily="34" charset="0"/>
              </a:rPr>
              <a:t>Feld</a:t>
            </a:r>
          </a:p>
        </p:txBody>
      </p:sp>
      <p:sp>
        <p:nvSpPr>
          <p:cNvPr id="16" name="Textfeld 15"/>
          <p:cNvSpPr txBox="1"/>
          <p:nvPr/>
        </p:nvSpPr>
        <p:spPr>
          <a:xfrm>
            <a:off x="4994403" y="1051851"/>
            <a:ext cx="4784210" cy="461665"/>
          </a:xfrm>
          <a:prstGeom prst="rect">
            <a:avLst/>
          </a:prstGeom>
          <a:noFill/>
        </p:spPr>
        <p:txBody>
          <a:bodyPr wrap="square" rtlCol="0">
            <a:spAutoFit/>
          </a:bodyPr>
          <a:lstStyle/>
          <a:p>
            <a:r>
              <a:rPr lang="en-US" sz="2400" i="1">
                <a:solidFill>
                  <a:schemeClr val="bg1"/>
                </a:solidFill>
                <a:latin typeface="Arial" panose="020B0604020202020204" pitchFamily="34" charset="0"/>
                <a:cs typeface="Arial" panose="020B0604020202020204" pitchFamily="34" charset="0"/>
              </a:rPr>
              <a:t>Turbine</a:t>
            </a:r>
          </a:p>
        </p:txBody>
      </p:sp>
      <p:pic>
        <p:nvPicPr>
          <p:cNvPr id="17" name="Grafik 16"/>
          <p:cNvPicPr>
            <a:picLocks noChangeAspect="1"/>
          </p:cNvPicPr>
          <p:nvPr/>
        </p:nvPicPr>
        <p:blipFill>
          <a:blip r:embed="rId7"/>
          <a:stretch>
            <a:fillRect/>
          </a:stretch>
        </p:blipFill>
        <p:spPr>
          <a:xfrm>
            <a:off x="744412" y="5204488"/>
            <a:ext cx="1533030" cy="1219085"/>
          </a:xfrm>
          <a:prstGeom prst="rect">
            <a:avLst/>
          </a:prstGeom>
        </p:spPr>
      </p:pic>
      <p:cxnSp>
        <p:nvCxnSpPr>
          <p:cNvPr id="19" name="Gerade Verbindung mit Pfeil 18"/>
          <p:cNvCxnSpPr>
            <a:stCxn id="17" idx="0"/>
          </p:cNvCxnSpPr>
          <p:nvPr/>
        </p:nvCxnSpPr>
        <p:spPr>
          <a:xfrm flipV="1">
            <a:off x="1510927" y="3738916"/>
            <a:ext cx="0" cy="146557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a:stCxn id="25" idx="0"/>
          </p:cNvCxnSpPr>
          <p:nvPr/>
        </p:nvCxnSpPr>
        <p:spPr>
          <a:xfrm flipV="1">
            <a:off x="5348175" y="3738916"/>
            <a:ext cx="443025" cy="62214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r Verbinder 23"/>
          <p:cNvCxnSpPr>
            <a:stCxn id="8" idx="1"/>
          </p:cNvCxnSpPr>
          <p:nvPr/>
        </p:nvCxnSpPr>
        <p:spPr>
          <a:xfrm>
            <a:off x="319496" y="3411121"/>
            <a:ext cx="2492775" cy="120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Grafik 25"/>
          <p:cNvPicPr>
            <a:picLocks noChangeAspect="1"/>
          </p:cNvPicPr>
          <p:nvPr/>
        </p:nvPicPr>
        <p:blipFill>
          <a:blip r:embed="rId8"/>
          <a:stretch>
            <a:fillRect/>
          </a:stretch>
        </p:blipFill>
        <p:spPr>
          <a:xfrm>
            <a:off x="1686171" y="3913256"/>
            <a:ext cx="768734" cy="1024978"/>
          </a:xfrm>
          <a:prstGeom prst="rect">
            <a:avLst/>
          </a:prstGeom>
        </p:spPr>
      </p:pic>
      <p:sp>
        <p:nvSpPr>
          <p:cNvPr id="25" name="Textfeld 24"/>
          <p:cNvSpPr txBox="1"/>
          <p:nvPr/>
        </p:nvSpPr>
        <p:spPr>
          <a:xfrm>
            <a:off x="2956070" y="4361062"/>
            <a:ext cx="4784210" cy="1077218"/>
          </a:xfrm>
          <a:prstGeom prst="rect">
            <a:avLst/>
          </a:prstGeom>
          <a:noFill/>
        </p:spPr>
        <p:txBody>
          <a:bodyPr wrap="square" rtlCol="0">
            <a:spAutoFit/>
          </a:bodyPr>
          <a:lstStyle/>
          <a:p>
            <a:r>
              <a:rPr lang="en-US" sz="3200">
                <a:solidFill>
                  <a:schemeClr val="bg1"/>
                </a:solidFill>
                <a:latin typeface="Arial" panose="020B0604020202020204" pitchFamily="34" charset="0"/>
                <a:cs typeface="Arial" panose="020B0604020202020204" pitchFamily="34" charset="0"/>
              </a:rPr>
              <a:t>Wissenschaftliche Konzepte</a:t>
            </a:r>
          </a:p>
        </p:txBody>
      </p:sp>
      <p:cxnSp>
        <p:nvCxnSpPr>
          <p:cNvPr id="27" name="Gerade Verbindung mit Pfeil 26"/>
          <p:cNvCxnSpPr>
            <a:stCxn id="8" idx="2"/>
          </p:cNvCxnSpPr>
          <p:nvPr/>
        </p:nvCxnSpPr>
        <p:spPr>
          <a:xfrm>
            <a:off x="2711601" y="3703508"/>
            <a:ext cx="761701" cy="57851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feld 13">
            <a:extLst>
              <a:ext uri="{FF2B5EF4-FFF2-40B4-BE49-F238E27FC236}">
                <a16:creationId xmlns:a16="http://schemas.microsoft.com/office/drawing/2014/main" id="{425EE7EA-91CC-92A6-2ADB-B9C67B118B92}"/>
              </a:ext>
            </a:extLst>
          </p:cNvPr>
          <p:cNvSpPr txBox="1"/>
          <p:nvPr/>
        </p:nvSpPr>
        <p:spPr>
          <a:xfrm>
            <a:off x="0" y="6488668"/>
            <a:ext cx="9462052"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Posner, 1982</a:t>
            </a:r>
          </a:p>
        </p:txBody>
      </p:sp>
      <p:sp>
        <p:nvSpPr>
          <p:cNvPr id="21" name="Foliennummernplatzhalter 20"/>
          <p:cNvSpPr>
            <a:spLocks noGrp="1"/>
          </p:cNvSpPr>
          <p:nvPr>
            <p:ph type="sldNum" sz="quarter" idx="12"/>
          </p:nvPr>
        </p:nvSpPr>
        <p:spPr/>
        <p:txBody>
          <a:bodyPr/>
          <a:lstStyle/>
          <a:p>
            <a:fld id="{8CD81D32-49D6-4432-ACD3-F60C5F690709}" type="slidenum">
              <a:rPr lang="de-CH" smtClean="0"/>
              <a:t>1</a:t>
            </a:fld>
            <a:endParaRPr lang="de-CH"/>
          </a:p>
        </p:txBody>
      </p:sp>
    </p:spTree>
    <p:extLst>
      <p:ext uri="{BB962C8B-B14F-4D97-AF65-F5344CB8AC3E}">
        <p14:creationId xmlns:p14="http://schemas.microsoft.com/office/powerpoint/2010/main" val="82386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2" grpId="0"/>
      <p:bldP spid="7" grpId="0"/>
      <p:bldP spid="8" grpId="0"/>
      <p:bldP spid="9" grpId="0"/>
      <p:bldP spid="6" grpId="0" animBg="1"/>
      <p:bldP spid="14" grpId="0"/>
      <p:bldP spid="15" grpId="0"/>
      <p:bldP spid="16" grpId="0"/>
      <p:bldP spid="25"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71110" y="1697867"/>
            <a:ext cx="11558338"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Design: </a:t>
            </a:r>
            <a:r>
              <a:rPr kumimoji="0" lang="en-US" sz="18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175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Studierende</a:t>
            </a: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Disentangling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unterschiedlicher</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kognitiver</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Prozesse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Fähigkeiten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im</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Statement-Verification Task. Da man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kognitive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Fähigkeiten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schwer</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manipulieren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kann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Ein repeated measures-Design - Eine State-Trait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Dekomposition</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Ellipse 1"/>
          <p:cNvSpPr/>
          <p:nvPr/>
        </p:nvSpPr>
        <p:spPr>
          <a:xfrm>
            <a:off x="455892" y="4556322"/>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6" name="Ellipse 5"/>
          <p:cNvSpPr/>
          <p:nvPr/>
        </p:nvSpPr>
        <p:spPr>
          <a:xfrm>
            <a:off x="3560907" y="4556322"/>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7" name="Ellipse 6"/>
          <p:cNvSpPr/>
          <p:nvPr/>
        </p:nvSpPr>
        <p:spPr>
          <a:xfrm>
            <a:off x="6497394" y="4561286"/>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22" name="Textfeld 21"/>
          <p:cNvSpPr txBox="1"/>
          <p:nvPr/>
        </p:nvSpPr>
        <p:spPr>
          <a:xfrm>
            <a:off x="1238792" y="5683100"/>
            <a:ext cx="113439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T1	      4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Wochen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T2	             4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Wochen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T3	           2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Wochen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T4</a:t>
            </a:r>
          </a:p>
        </p:txBody>
      </p:sp>
      <p:sp>
        <p:nvSpPr>
          <p:cNvPr id="27" name="TextBox 3"/>
          <p:cNvSpPr txBox="1"/>
          <p:nvPr/>
        </p:nvSpPr>
        <p:spPr>
          <a:xfrm>
            <a:off x="512064" y="454794"/>
            <a:ext cx="1078992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Meine Idee wurde umfassender II: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Eine State-Trait Dekomposition</a:t>
            </a:r>
          </a:p>
        </p:txBody>
      </p:sp>
      <p:cxnSp>
        <p:nvCxnSpPr>
          <p:cNvPr id="8" name="Gerade Verbindung mit Pfeil 7"/>
          <p:cNvCxnSpPr/>
          <p:nvPr/>
        </p:nvCxnSpPr>
        <p:spPr>
          <a:xfrm flipV="1">
            <a:off x="452063" y="6213524"/>
            <a:ext cx="11377385" cy="234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5" name="Grafik 4"/>
          <p:cNvPicPr>
            <a:picLocks noChangeAspect="1"/>
          </p:cNvPicPr>
          <p:nvPr/>
        </p:nvPicPr>
        <p:blipFill rotWithShape="1">
          <a:blip r:embed="rId3"/>
          <a:srcRect t="43970" r="25304"/>
          <a:stretch/>
        </p:blipFill>
        <p:spPr>
          <a:xfrm>
            <a:off x="452063" y="3882811"/>
            <a:ext cx="2198018" cy="424932"/>
          </a:xfrm>
          <a:prstGeom prst="rect">
            <a:avLst/>
          </a:prstGeom>
        </p:spPr>
      </p:pic>
      <p:sp>
        <p:nvSpPr>
          <p:cNvPr id="12" name="Ellipse 11"/>
          <p:cNvSpPr/>
          <p:nvPr/>
        </p:nvSpPr>
        <p:spPr>
          <a:xfrm>
            <a:off x="9527289" y="455052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14" name="Rechteck 13"/>
          <p:cNvSpPr/>
          <p:nvPr/>
        </p:nvSpPr>
        <p:spPr>
          <a:xfrm>
            <a:off x="99391" y="327991"/>
            <a:ext cx="11986592" cy="6341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liennummernplatzhalter 2"/>
          <p:cNvSpPr>
            <a:spLocks noGrp="1"/>
          </p:cNvSpPr>
          <p:nvPr>
            <p:ph type="sldNum" sz="quarter" idx="12"/>
          </p:nvPr>
        </p:nvSpPr>
        <p:spPr/>
        <p:txBody>
          <a:bodyPr/>
          <a:lstStyle/>
          <a:p>
            <a:fld id="{8CD81D32-49D6-4432-ACD3-F60C5F690709}" type="slidenum">
              <a:rPr lang="de-CH" smtClean="0"/>
              <a:t>10</a:t>
            </a:fld>
            <a:endParaRPr lang="de-CH"/>
          </a:p>
        </p:txBody>
      </p:sp>
      <p:pic>
        <p:nvPicPr>
          <p:cNvPr id="9" name="Grafik 8">
            <a:extLst>
              <a:ext uri="{FF2B5EF4-FFF2-40B4-BE49-F238E27FC236}">
                <a16:creationId xmlns:a16="http://schemas.microsoft.com/office/drawing/2014/main" id="{EE8CE36D-0423-6B72-FF0B-20BFD8A6DFE9}"/>
              </a:ext>
            </a:extLst>
          </p:cNvPr>
          <p:cNvPicPr>
            <a:picLocks noChangeAspect="1"/>
          </p:cNvPicPr>
          <p:nvPr/>
        </p:nvPicPr>
        <p:blipFill rotWithShape="1">
          <a:blip r:embed="rId3"/>
          <a:srcRect t="43970" r="25304"/>
          <a:stretch/>
        </p:blipFill>
        <p:spPr>
          <a:xfrm>
            <a:off x="3560907" y="3927394"/>
            <a:ext cx="2198018" cy="424932"/>
          </a:xfrm>
          <a:prstGeom prst="rect">
            <a:avLst/>
          </a:prstGeom>
        </p:spPr>
      </p:pic>
      <p:pic>
        <p:nvPicPr>
          <p:cNvPr id="10" name="Grafik 9">
            <a:extLst>
              <a:ext uri="{FF2B5EF4-FFF2-40B4-BE49-F238E27FC236}">
                <a16:creationId xmlns:a16="http://schemas.microsoft.com/office/drawing/2014/main" id="{9C87318F-4D7B-2FAB-3D5E-09B395CBE732}"/>
              </a:ext>
            </a:extLst>
          </p:cNvPr>
          <p:cNvPicPr>
            <a:picLocks noChangeAspect="1"/>
          </p:cNvPicPr>
          <p:nvPr/>
        </p:nvPicPr>
        <p:blipFill rotWithShape="1">
          <a:blip r:embed="rId3"/>
          <a:srcRect t="43970" r="25304"/>
          <a:stretch/>
        </p:blipFill>
        <p:spPr>
          <a:xfrm>
            <a:off x="6438549" y="3932213"/>
            <a:ext cx="2198018" cy="424932"/>
          </a:xfrm>
          <a:prstGeom prst="rect">
            <a:avLst/>
          </a:prstGeom>
        </p:spPr>
      </p:pic>
      <p:pic>
        <p:nvPicPr>
          <p:cNvPr id="11" name="Grafik 10">
            <a:extLst>
              <a:ext uri="{FF2B5EF4-FFF2-40B4-BE49-F238E27FC236}">
                <a16:creationId xmlns:a16="http://schemas.microsoft.com/office/drawing/2014/main" id="{8B8D7094-13C2-08C6-DFE4-1C3D99746EE9}"/>
              </a:ext>
            </a:extLst>
          </p:cNvPr>
          <p:cNvPicPr>
            <a:picLocks noChangeAspect="1"/>
          </p:cNvPicPr>
          <p:nvPr/>
        </p:nvPicPr>
        <p:blipFill rotWithShape="1">
          <a:blip r:embed="rId3"/>
          <a:srcRect t="43970" r="25304"/>
          <a:stretch/>
        </p:blipFill>
        <p:spPr>
          <a:xfrm>
            <a:off x="9389078" y="3936372"/>
            <a:ext cx="2198018" cy="424932"/>
          </a:xfrm>
          <a:prstGeom prst="rect">
            <a:avLst/>
          </a:prstGeom>
        </p:spPr>
      </p:pic>
    </p:spTree>
    <p:extLst>
      <p:ext uri="{BB962C8B-B14F-4D97-AF65-F5344CB8AC3E}">
        <p14:creationId xmlns:p14="http://schemas.microsoft.com/office/powerpoint/2010/main" val="13239794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p:cNvSpPr/>
          <p:nvPr/>
        </p:nvSpPr>
        <p:spPr>
          <a:xfrm>
            <a:off x="3048000" y="2828836"/>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 believe that inhibition is an intuitively intriguing but misleading construct (e.g., why should the ability to eat a Marsh Mallow later depend on the ability to say, "</a:t>
            </a:r>
            <a:r>
              <a:rPr kumimoji="0" lang="de-CH" sz="1800" b="0" i="0" u="none" strike="noStrike" kern="120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red</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instead of "</a:t>
            </a:r>
            <a:r>
              <a:rPr kumimoji="0" lang="de-CH" sz="1800" b="0" i="0" u="none" strike="noStrike" kern="120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blue</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100</a:t>
            </a:fld>
            <a:endParaRPr lang="de-CH"/>
          </a:p>
        </p:txBody>
      </p:sp>
    </p:spTree>
    <p:extLst>
      <p:ext uri="{BB962C8B-B14F-4D97-AF65-F5344CB8AC3E}">
        <p14:creationId xmlns:p14="http://schemas.microsoft.com/office/powerpoint/2010/main" val="33070471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Rechteck 1"/>
          <p:cNvSpPr/>
          <p:nvPr/>
        </p:nvSpPr>
        <p:spPr>
          <a:xfrm>
            <a:off x="3048000" y="2828836"/>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 believe that inhibition is an intuitively intriguing but misleading construct (e.g., why should the ability to eat a Marsh Mallow later depend on the ability to say, "</a:t>
            </a:r>
            <a:r>
              <a:rPr kumimoji="0" lang="de-CH" sz="1800" b="0" i="0" u="none" strike="noStrike" kern="120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red</a:t>
            </a: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instead of "</a:t>
            </a:r>
            <a:r>
              <a:rPr kumimoji="0" lang="de-CH" sz="1800" b="0" i="0" u="none" strike="noStrike" kern="120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blue</a:t>
            </a: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Textfeld 2"/>
          <p:cNvSpPr txBox="1"/>
          <p:nvPr/>
        </p:nvSpPr>
        <p:spPr>
          <a:xfrm>
            <a:off x="3382616" y="4839791"/>
            <a:ext cx="497950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But I do dearly thank you, Gidon, Denis Dumas, Dennis Wambacher, my piloting-sample and the whole amazing DeSciL-team</a:t>
            </a:r>
          </a:p>
        </p:txBody>
      </p:sp>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liennummernplatzhalter 4"/>
          <p:cNvSpPr>
            <a:spLocks noGrp="1"/>
          </p:cNvSpPr>
          <p:nvPr>
            <p:ph type="sldNum" sz="quarter" idx="12"/>
          </p:nvPr>
        </p:nvSpPr>
        <p:spPr/>
        <p:txBody>
          <a:bodyPr/>
          <a:lstStyle/>
          <a:p>
            <a:fld id="{8CD81D32-49D6-4432-ACD3-F60C5F690709}" type="slidenum">
              <a:rPr lang="de-CH" smtClean="0"/>
              <a:t>101</a:t>
            </a:fld>
            <a:endParaRPr lang="de-CH"/>
          </a:p>
        </p:txBody>
      </p:sp>
    </p:spTree>
    <p:extLst>
      <p:ext uri="{BB962C8B-B14F-4D97-AF65-F5344CB8AC3E}">
        <p14:creationId xmlns:p14="http://schemas.microsoft.com/office/powerpoint/2010/main" val="821983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extfeld 15"/>
          <p:cNvSpPr txBox="1"/>
          <p:nvPr/>
        </p:nvSpPr>
        <p:spPr>
          <a:xfrm>
            <a:off x="10625245" y="1104444"/>
            <a:ext cx="157934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rPr>
              <a:t>Selbsteingeschätztes NAWI-Wissen: Einiges!</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7" name="Rechteck 16"/>
          <p:cNvSpPr/>
          <p:nvPr/>
        </p:nvSpPr>
        <p:spPr>
          <a:xfrm>
            <a:off x="3670300" y="1200150"/>
            <a:ext cx="6877050" cy="482600"/>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350" y="0"/>
            <a:ext cx="9144000" cy="6858000"/>
          </a:xfrm>
          <a:prstGeom prst="rect">
            <a:avLst/>
          </a:prstGeom>
        </p:spPr>
      </p:pic>
      <p:sp>
        <p:nvSpPr>
          <p:cNvPr id="3" name="Rechteck 2"/>
          <p:cNvSpPr/>
          <p:nvPr/>
        </p:nvSpPr>
        <p:spPr>
          <a:xfrm>
            <a:off x="6781094" y="273053"/>
            <a:ext cx="929217" cy="3847391"/>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liennummernplatzhalter 3"/>
          <p:cNvSpPr>
            <a:spLocks noGrp="1"/>
          </p:cNvSpPr>
          <p:nvPr>
            <p:ph type="sldNum" sz="quarter" idx="8"/>
          </p:nvPr>
        </p:nvSpPr>
        <p:spPr/>
        <p:txBody>
          <a:bodyPr/>
          <a:lstStyle/>
          <a:p>
            <a:pPr lvl="0"/>
            <a:fld id="{D041F825-250A-4898-A103-622268B49F04}" type="slidenum">
              <a:rPr lang="en-US" smtClean="0"/>
              <a:t>102</a:t>
            </a:fld>
            <a:endParaRPr lang="en-US"/>
          </a:p>
        </p:txBody>
      </p:sp>
    </p:spTree>
    <p:extLst>
      <p:ext uri="{BB962C8B-B14F-4D97-AF65-F5344CB8AC3E}">
        <p14:creationId xmlns:p14="http://schemas.microsoft.com/office/powerpoint/2010/main" val="16329324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feld 4"/>
          <p:cNvSpPr txBox="1"/>
          <p:nvPr/>
        </p:nvSpPr>
        <p:spPr>
          <a:xfrm>
            <a:off x="179495" y="227281"/>
            <a:ext cx="111017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The main question: What predicts the Shtulman-task?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Correctness-difference: Anomaly, Antinomy, AntiSaccade.</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Grafik 1"/>
          <p:cNvPicPr>
            <a:picLocks noChangeAspect="1"/>
          </p:cNvPicPr>
          <p:nvPr/>
        </p:nvPicPr>
        <p:blipFill>
          <a:blip r:embed="rId2"/>
          <a:stretch>
            <a:fillRect/>
          </a:stretch>
        </p:blipFill>
        <p:spPr>
          <a:xfrm>
            <a:off x="490229" y="4412422"/>
            <a:ext cx="5287193" cy="1970723"/>
          </a:xfrm>
          <a:prstGeom prst="rect">
            <a:avLst/>
          </a:prstGeom>
        </p:spPr>
      </p:pic>
      <p:pic>
        <p:nvPicPr>
          <p:cNvPr id="6" name="Grafik 5"/>
          <p:cNvPicPr>
            <a:picLocks noChangeAspect="1"/>
          </p:cNvPicPr>
          <p:nvPr/>
        </p:nvPicPr>
        <p:blipFill>
          <a:blip r:embed="rId3"/>
          <a:stretch>
            <a:fillRect/>
          </a:stretch>
        </p:blipFill>
        <p:spPr>
          <a:xfrm>
            <a:off x="327961" y="1372465"/>
            <a:ext cx="5745580" cy="2799326"/>
          </a:xfrm>
          <a:prstGeom prst="rect">
            <a:avLst/>
          </a:prstGeom>
        </p:spPr>
      </p:pic>
      <p:pic>
        <p:nvPicPr>
          <p:cNvPr id="7" name="Grafik 6"/>
          <p:cNvPicPr>
            <a:picLocks noChangeAspect="1"/>
          </p:cNvPicPr>
          <p:nvPr/>
        </p:nvPicPr>
        <p:blipFill>
          <a:blip r:embed="rId4"/>
          <a:stretch>
            <a:fillRect/>
          </a:stretch>
        </p:blipFill>
        <p:spPr>
          <a:xfrm>
            <a:off x="6222007" y="2287440"/>
            <a:ext cx="5736232" cy="701203"/>
          </a:xfrm>
          <a:prstGeom prst="rect">
            <a:avLst/>
          </a:prstGeom>
        </p:spPr>
      </p:pic>
      <p:pic>
        <p:nvPicPr>
          <p:cNvPr id="8" name="Grafik 7"/>
          <p:cNvPicPr>
            <a:picLocks noChangeAspect="1"/>
          </p:cNvPicPr>
          <p:nvPr/>
        </p:nvPicPr>
        <p:blipFill>
          <a:blip r:embed="rId5"/>
          <a:stretch>
            <a:fillRect/>
          </a:stretch>
        </p:blipFill>
        <p:spPr>
          <a:xfrm>
            <a:off x="5990924" y="5096575"/>
            <a:ext cx="6098407" cy="741416"/>
          </a:xfrm>
          <a:prstGeom prst="rect">
            <a:avLst/>
          </a:prstGeom>
        </p:spPr>
      </p:pic>
      <p:sp>
        <p:nvSpPr>
          <p:cNvPr id="3" name="Foliennummernplatzhalter 2"/>
          <p:cNvSpPr>
            <a:spLocks noGrp="1"/>
          </p:cNvSpPr>
          <p:nvPr>
            <p:ph type="sldNum" sz="quarter" idx="8"/>
          </p:nvPr>
        </p:nvSpPr>
        <p:spPr/>
        <p:txBody>
          <a:bodyPr/>
          <a:lstStyle/>
          <a:p>
            <a:pPr lvl="0"/>
            <a:fld id="{D041F825-250A-4898-A103-622268B49F04}" type="slidenum">
              <a:rPr lang="en-US" smtClean="0"/>
              <a:t>103</a:t>
            </a:fld>
            <a:endParaRPr lang="en-US"/>
          </a:p>
        </p:txBody>
      </p:sp>
    </p:spTree>
    <p:extLst>
      <p:ext uri="{BB962C8B-B14F-4D97-AF65-F5344CB8AC3E}">
        <p14:creationId xmlns:p14="http://schemas.microsoft.com/office/powerpoint/2010/main" val="38705967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feld 4"/>
          <p:cNvSpPr txBox="1"/>
          <p:nvPr/>
        </p:nvSpPr>
        <p:spPr>
          <a:xfrm>
            <a:off x="179495" y="227281"/>
            <a:ext cx="111017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The main question: What predicts the Shtulman-task?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6" name="Grafik 5"/>
          <p:cNvPicPr>
            <a:picLocks noChangeAspect="1"/>
          </p:cNvPicPr>
          <p:nvPr/>
        </p:nvPicPr>
        <p:blipFill>
          <a:blip r:embed="rId2"/>
          <a:stretch>
            <a:fillRect/>
          </a:stretch>
        </p:blipFill>
        <p:spPr>
          <a:xfrm>
            <a:off x="425449" y="892040"/>
            <a:ext cx="11029951" cy="1071140"/>
          </a:xfrm>
          <a:prstGeom prst="rect">
            <a:avLst/>
          </a:prstGeom>
        </p:spPr>
      </p:pic>
      <p:pic>
        <p:nvPicPr>
          <p:cNvPr id="7" name="Grafik 6"/>
          <p:cNvPicPr>
            <a:picLocks noChangeAspect="1"/>
          </p:cNvPicPr>
          <p:nvPr/>
        </p:nvPicPr>
        <p:blipFill>
          <a:blip r:embed="rId3"/>
          <a:stretch>
            <a:fillRect/>
          </a:stretch>
        </p:blipFill>
        <p:spPr>
          <a:xfrm>
            <a:off x="8875216" y="2234969"/>
            <a:ext cx="3069981" cy="2013181"/>
          </a:xfrm>
          <a:prstGeom prst="rect">
            <a:avLst/>
          </a:prstGeom>
        </p:spPr>
      </p:pic>
      <p:pic>
        <p:nvPicPr>
          <p:cNvPr id="8" name="Grafik 7"/>
          <p:cNvPicPr>
            <a:picLocks noChangeAspect="1"/>
          </p:cNvPicPr>
          <p:nvPr/>
        </p:nvPicPr>
        <p:blipFill>
          <a:blip r:embed="rId4"/>
          <a:stretch>
            <a:fillRect/>
          </a:stretch>
        </p:blipFill>
        <p:spPr>
          <a:xfrm>
            <a:off x="8890000" y="4600665"/>
            <a:ext cx="3194050" cy="2066738"/>
          </a:xfrm>
          <a:prstGeom prst="rect">
            <a:avLst/>
          </a:prstGeom>
        </p:spPr>
      </p:pic>
      <p:pic>
        <p:nvPicPr>
          <p:cNvPr id="9" name="Grafik 8"/>
          <p:cNvPicPr>
            <a:picLocks noChangeAspect="1"/>
          </p:cNvPicPr>
          <p:nvPr/>
        </p:nvPicPr>
        <p:blipFill>
          <a:blip r:embed="rId5"/>
          <a:stretch>
            <a:fillRect/>
          </a:stretch>
        </p:blipFill>
        <p:spPr>
          <a:xfrm>
            <a:off x="5336376" y="2163946"/>
            <a:ext cx="3212420" cy="2084204"/>
          </a:xfrm>
          <a:prstGeom prst="rect">
            <a:avLst/>
          </a:prstGeom>
        </p:spPr>
      </p:pic>
      <p:pic>
        <p:nvPicPr>
          <p:cNvPr id="10" name="Grafik 9"/>
          <p:cNvPicPr>
            <a:picLocks noChangeAspect="1"/>
          </p:cNvPicPr>
          <p:nvPr/>
        </p:nvPicPr>
        <p:blipFill>
          <a:blip r:embed="rId6"/>
          <a:stretch>
            <a:fillRect/>
          </a:stretch>
        </p:blipFill>
        <p:spPr>
          <a:xfrm>
            <a:off x="5657850" y="4658239"/>
            <a:ext cx="2968322" cy="1947459"/>
          </a:xfrm>
          <a:prstGeom prst="rect">
            <a:avLst/>
          </a:prstGeom>
        </p:spPr>
      </p:pic>
      <p:pic>
        <p:nvPicPr>
          <p:cNvPr id="11" name="Grafik 10"/>
          <p:cNvPicPr>
            <a:picLocks noChangeAspect="1"/>
          </p:cNvPicPr>
          <p:nvPr/>
        </p:nvPicPr>
        <p:blipFill>
          <a:blip r:embed="rId7"/>
          <a:stretch>
            <a:fillRect/>
          </a:stretch>
        </p:blipFill>
        <p:spPr>
          <a:xfrm>
            <a:off x="2959100" y="2289963"/>
            <a:ext cx="2543562" cy="1664769"/>
          </a:xfrm>
          <a:prstGeom prst="rect">
            <a:avLst/>
          </a:prstGeom>
        </p:spPr>
      </p:pic>
      <p:pic>
        <p:nvPicPr>
          <p:cNvPr id="12" name="Grafik 11"/>
          <p:cNvPicPr>
            <a:picLocks noChangeAspect="1"/>
          </p:cNvPicPr>
          <p:nvPr/>
        </p:nvPicPr>
        <p:blipFill>
          <a:blip r:embed="rId8"/>
          <a:stretch>
            <a:fillRect/>
          </a:stretch>
        </p:blipFill>
        <p:spPr>
          <a:xfrm>
            <a:off x="2997737" y="4574933"/>
            <a:ext cx="2609313" cy="1707729"/>
          </a:xfrm>
          <a:prstGeom prst="rect">
            <a:avLst/>
          </a:prstGeom>
        </p:spPr>
      </p:pic>
      <p:pic>
        <p:nvPicPr>
          <p:cNvPr id="13" name="Grafik 12"/>
          <p:cNvPicPr>
            <a:picLocks noChangeAspect="1"/>
          </p:cNvPicPr>
          <p:nvPr/>
        </p:nvPicPr>
        <p:blipFill>
          <a:blip r:embed="rId9"/>
          <a:stretch>
            <a:fillRect/>
          </a:stretch>
        </p:blipFill>
        <p:spPr>
          <a:xfrm>
            <a:off x="81591" y="2234969"/>
            <a:ext cx="2710143" cy="1764548"/>
          </a:xfrm>
          <a:prstGeom prst="rect">
            <a:avLst/>
          </a:prstGeom>
        </p:spPr>
      </p:pic>
      <p:pic>
        <p:nvPicPr>
          <p:cNvPr id="14" name="Grafik 13"/>
          <p:cNvPicPr>
            <a:picLocks noChangeAspect="1"/>
          </p:cNvPicPr>
          <p:nvPr/>
        </p:nvPicPr>
        <p:blipFill>
          <a:blip r:embed="rId10"/>
          <a:stretch>
            <a:fillRect/>
          </a:stretch>
        </p:blipFill>
        <p:spPr>
          <a:xfrm>
            <a:off x="-43621" y="4443615"/>
            <a:ext cx="3041358" cy="1998267"/>
          </a:xfrm>
          <a:prstGeom prst="rect">
            <a:avLst/>
          </a:prstGeom>
        </p:spPr>
      </p:pic>
      <p:sp>
        <p:nvSpPr>
          <p:cNvPr id="2" name="Foliennummernplatzhalter 1"/>
          <p:cNvSpPr>
            <a:spLocks noGrp="1"/>
          </p:cNvSpPr>
          <p:nvPr>
            <p:ph type="sldNum" sz="quarter" idx="8"/>
          </p:nvPr>
        </p:nvSpPr>
        <p:spPr/>
        <p:txBody>
          <a:bodyPr/>
          <a:lstStyle/>
          <a:p>
            <a:pPr lvl="0"/>
            <a:fld id="{D041F825-250A-4898-A103-622268B49F04}" type="slidenum">
              <a:rPr lang="en-US" smtClean="0"/>
              <a:t>104</a:t>
            </a:fld>
            <a:endParaRPr lang="en-US"/>
          </a:p>
        </p:txBody>
      </p:sp>
    </p:spTree>
    <p:extLst>
      <p:ext uri="{BB962C8B-B14F-4D97-AF65-F5344CB8AC3E}">
        <p14:creationId xmlns:p14="http://schemas.microsoft.com/office/powerpoint/2010/main" val="13735231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230295" y="309831"/>
            <a:ext cx="11101713" cy="64633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Interne Konsistenzen (Alphas/Omegas):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 (über 21 Themen):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RT Unterschiede: .45 (mittlere Korrelation fast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Korrektheitsunterschiede: .51 (mittlere Korrelation fast 0)</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.41/.54 (RT/Korr über 4 Blöcke)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Anti-Sakkade: .74 (drei Blöcke - P, B und 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Flankierreiz: .35 (links- und rechts Trials; r = .18)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Binding: .65 (Blöcke mit 3, 4 und 5 Set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Analogien: .80 (8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Anomalien: .83 (8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Antigonien: .73 (8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105</a:t>
            </a:fld>
            <a:endParaRPr lang="de-CH"/>
          </a:p>
        </p:txBody>
      </p:sp>
    </p:spTree>
    <p:extLst>
      <p:ext uri="{BB962C8B-B14F-4D97-AF65-F5344CB8AC3E}">
        <p14:creationId xmlns:p14="http://schemas.microsoft.com/office/powerpoint/2010/main" val="1146385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feld 4"/>
          <p:cNvSpPr txBox="1"/>
          <p:nvPr/>
        </p:nvSpPr>
        <p:spPr>
          <a:xfrm>
            <a:off x="274590" y="-58006"/>
            <a:ext cx="11101713" cy="72943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Stabilities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 RT differences: .27-.55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 correctness differences: .49-.68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 word RT differences: .14-.34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 word correctness differences: .57-.58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Sleepiness: .24-.32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Motivation: .53-.67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Analogies: .64-.72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Anomalies: .44-.61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Antinomies: .49-.50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 saccade: .57-.72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Binding: .47-.64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Flanker: .14-.44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8"/>
          </p:nvPr>
        </p:nvSpPr>
        <p:spPr/>
        <p:txBody>
          <a:bodyPr/>
          <a:lstStyle/>
          <a:p>
            <a:pPr lvl="0"/>
            <a:fld id="{D041F825-250A-4898-A103-622268B49F04}" type="slidenum">
              <a:rPr lang="en-US" smtClean="0"/>
              <a:t>106</a:t>
            </a:fld>
            <a:endParaRPr lang="en-US"/>
          </a:p>
        </p:txBody>
      </p:sp>
    </p:spTree>
    <p:extLst>
      <p:ext uri="{BB962C8B-B14F-4D97-AF65-F5344CB8AC3E}">
        <p14:creationId xmlns:p14="http://schemas.microsoft.com/office/powerpoint/2010/main" val="36297630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217596" y="652731"/>
            <a:ext cx="10711890"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Research question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What are the between-person and within-person relations of attentional control, relational reasoning, and working memory with the inconsistency-effect in the Shtulman-task?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Research question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Which abilities show unique effects in predicting the inconsistency-effect in the Shtulman-task? (multiple regression-like multivariate state-trait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Research question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To which extent is the inconsistency-effect in the statement-verification task a stable phenomenon (retest-reliability across three measures in two months), and to what extent does it capture stable between-person variation vs. state-like within-person variation?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Research question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Retest-reliabilities and shares of between- and within-person variance of the other measures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What is this all good for? I want to find out whether different kinds of attentional control really play a role in solving the interference between intuitive and scientific conceptions.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There have been so man recent debates about the reliability and validit of attentional control-tasks (anyone interested in this question?)</a:t>
            </a:r>
          </a:p>
        </p:txBody>
      </p:sp>
      <p:sp>
        <p:nvSpPr>
          <p:cNvPr id="2" name="Foliennummernplatzhalter 1"/>
          <p:cNvSpPr>
            <a:spLocks noGrp="1"/>
          </p:cNvSpPr>
          <p:nvPr>
            <p:ph type="sldNum" sz="quarter" idx="12"/>
          </p:nvPr>
        </p:nvSpPr>
        <p:spPr/>
        <p:txBody>
          <a:bodyPr/>
          <a:lstStyle/>
          <a:p>
            <a:fld id="{8CD81D32-49D6-4432-ACD3-F60C5F690709}" type="slidenum">
              <a:rPr lang="de-CH" smtClean="0"/>
              <a:t>107</a:t>
            </a:fld>
            <a:endParaRPr lang="de-CH"/>
          </a:p>
        </p:txBody>
      </p:sp>
    </p:spTree>
    <p:extLst>
      <p:ext uri="{BB962C8B-B14F-4D97-AF65-F5344CB8AC3E}">
        <p14:creationId xmlns:p14="http://schemas.microsoft.com/office/powerpoint/2010/main" val="18758125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3"/>
          <p:cNvSpPr txBox="1"/>
          <p:nvPr/>
        </p:nvSpPr>
        <p:spPr>
          <a:xfrm>
            <a:off x="1095101" y="682869"/>
            <a:ext cx="90114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My idea</a:t>
            </a:r>
          </a:p>
        </p:txBody>
      </p:sp>
      <p:sp>
        <p:nvSpPr>
          <p:cNvPr id="4" name="Rechteck 3"/>
          <p:cNvSpPr/>
          <p:nvPr/>
        </p:nvSpPr>
        <p:spPr>
          <a:xfrm>
            <a:off x="271110" y="1697867"/>
            <a:ext cx="11558338"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 would like to disentangle the involvement of various cognitive processes/abilities in the statement-verification task. To overcome the problem that cognitive abilities cannot be experimentally manipulated: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 longitudinal design - a state-trait decomposition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Ellipse 1"/>
          <p:cNvSpPr/>
          <p:nvPr/>
        </p:nvSpPr>
        <p:spPr>
          <a:xfrm>
            <a:off x="1095101" y="5467150"/>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6" name="Ellipse 5"/>
          <p:cNvSpPr/>
          <p:nvPr/>
        </p:nvSpPr>
        <p:spPr>
          <a:xfrm>
            <a:off x="4130266" y="5467150"/>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7" name="Ellipse 6"/>
          <p:cNvSpPr/>
          <p:nvPr/>
        </p:nvSpPr>
        <p:spPr>
          <a:xfrm>
            <a:off x="7369169" y="5467150"/>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8" name="Ellipse 7"/>
          <p:cNvSpPr/>
          <p:nvPr/>
        </p:nvSpPr>
        <p:spPr>
          <a:xfrm>
            <a:off x="211754" y="4387517"/>
            <a:ext cx="1336307" cy="5983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Anti-saccade</a:t>
            </a:r>
          </a:p>
        </p:txBody>
      </p:sp>
      <p:sp>
        <p:nvSpPr>
          <p:cNvPr id="9" name="Ellipse 8"/>
          <p:cNvSpPr/>
          <p:nvPr/>
        </p:nvSpPr>
        <p:spPr>
          <a:xfrm>
            <a:off x="1621854" y="4387517"/>
            <a:ext cx="1371601" cy="5983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Wicture-word</a:t>
            </a:r>
          </a:p>
        </p:txBody>
      </p:sp>
      <p:sp>
        <p:nvSpPr>
          <p:cNvPr id="11" name="Ellipse 10"/>
          <p:cNvSpPr/>
          <p:nvPr/>
        </p:nvSpPr>
        <p:spPr>
          <a:xfrm>
            <a:off x="3067248" y="4387516"/>
            <a:ext cx="1380649" cy="5983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Flanker</a:t>
            </a:r>
            <a:endParaRPr kumimoji="0" lang="en-US" sz="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Ellipse 11"/>
          <p:cNvSpPr/>
          <p:nvPr/>
        </p:nvSpPr>
        <p:spPr>
          <a:xfrm>
            <a:off x="1664593" y="3700466"/>
            <a:ext cx="1410100" cy="5401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Analogy</a:t>
            </a:r>
          </a:p>
        </p:txBody>
      </p:sp>
      <p:sp>
        <p:nvSpPr>
          <p:cNvPr id="15" name="Ellipse 14"/>
          <p:cNvSpPr/>
          <p:nvPr/>
        </p:nvSpPr>
        <p:spPr>
          <a:xfrm>
            <a:off x="3111590" y="3729193"/>
            <a:ext cx="1410100" cy="5401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Anomaly</a:t>
            </a:r>
          </a:p>
        </p:txBody>
      </p:sp>
      <p:sp>
        <p:nvSpPr>
          <p:cNvPr id="16" name="Ellipse 15"/>
          <p:cNvSpPr/>
          <p:nvPr/>
        </p:nvSpPr>
        <p:spPr>
          <a:xfrm>
            <a:off x="4556984" y="3729192"/>
            <a:ext cx="1410100" cy="5401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Antinomy</a:t>
            </a:r>
          </a:p>
        </p:txBody>
      </p:sp>
      <p:sp>
        <p:nvSpPr>
          <p:cNvPr id="17" name="Ellipse 16"/>
          <p:cNvSpPr/>
          <p:nvPr/>
        </p:nvSpPr>
        <p:spPr>
          <a:xfrm>
            <a:off x="4586435" y="4387516"/>
            <a:ext cx="1380649" cy="5983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Binding</a:t>
            </a:r>
            <a:endParaRPr kumimoji="0" lang="en-US" sz="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Ellipse 17"/>
          <p:cNvSpPr/>
          <p:nvPr/>
        </p:nvSpPr>
        <p:spPr>
          <a:xfrm>
            <a:off x="182302" y="3700466"/>
            <a:ext cx="1410100" cy="5401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Demo-graphics</a:t>
            </a:r>
          </a:p>
        </p:txBody>
      </p:sp>
      <p:sp>
        <p:nvSpPr>
          <p:cNvPr id="3" name="Foliennummernplatzhalter 2"/>
          <p:cNvSpPr>
            <a:spLocks noGrp="1"/>
          </p:cNvSpPr>
          <p:nvPr>
            <p:ph type="sldNum" sz="quarter" idx="12"/>
          </p:nvPr>
        </p:nvSpPr>
        <p:spPr/>
        <p:txBody>
          <a:bodyPr/>
          <a:lstStyle/>
          <a:p>
            <a:fld id="{8CD81D32-49D6-4432-ACD3-F60C5F690709}" type="slidenum">
              <a:rPr lang="de-CH" smtClean="0"/>
              <a:t>108</a:t>
            </a:fld>
            <a:endParaRPr lang="de-CH"/>
          </a:p>
        </p:txBody>
      </p:sp>
    </p:spTree>
    <p:extLst>
      <p:ext uri="{BB962C8B-B14F-4D97-AF65-F5344CB8AC3E}">
        <p14:creationId xmlns:p14="http://schemas.microsoft.com/office/powerpoint/2010/main" val="35614209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179495" y="227281"/>
            <a:ext cx="111017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Descriptives: Picture-word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1244" y="2184395"/>
            <a:ext cx="5486411" cy="3657607"/>
          </a:xfrm>
          <a:prstGeom prst="rect">
            <a:avLst/>
          </a:prstGeom>
        </p:spPr>
      </p:pic>
      <p:sp>
        <p:nvSpPr>
          <p:cNvPr id="10" name="Textfeld 9"/>
          <p:cNvSpPr txBox="1"/>
          <p:nvPr/>
        </p:nvSpPr>
        <p:spPr>
          <a:xfrm>
            <a:off x="7107345" y="1584231"/>
            <a:ext cx="111017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 Word: Correct answers only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184394"/>
            <a:ext cx="5486411" cy="3657607"/>
          </a:xfrm>
          <a:prstGeom prst="rect">
            <a:avLst/>
          </a:prstGeom>
        </p:spPr>
      </p:pic>
      <p:sp>
        <p:nvSpPr>
          <p:cNvPr id="2" name="Foliennummernplatzhalter 1"/>
          <p:cNvSpPr>
            <a:spLocks noGrp="1"/>
          </p:cNvSpPr>
          <p:nvPr>
            <p:ph type="sldNum" sz="quarter" idx="12"/>
          </p:nvPr>
        </p:nvSpPr>
        <p:spPr/>
        <p:txBody>
          <a:bodyPr/>
          <a:lstStyle/>
          <a:p>
            <a:fld id="{8CD81D32-49D6-4432-ACD3-F60C5F690709}" type="slidenum">
              <a:rPr lang="de-CH" smtClean="0"/>
              <a:t>109</a:t>
            </a:fld>
            <a:endParaRPr lang="de-CH"/>
          </a:p>
        </p:txBody>
      </p:sp>
    </p:spTree>
    <p:extLst>
      <p:ext uri="{BB962C8B-B14F-4D97-AF65-F5344CB8AC3E}">
        <p14:creationId xmlns:p14="http://schemas.microsoft.com/office/powerpoint/2010/main" val="29141191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393106" y="1262677"/>
            <a:ext cx="11854262" cy="2123658"/>
          </a:xfrm>
          <a:prstGeom prst="rect">
            <a:avLst/>
          </a:prstGeom>
          <a:noFill/>
        </p:spPr>
        <p:txBody>
          <a:bodyPr wrap="square" rtlCol="0">
            <a:spAutoFit/>
          </a:bodyPr>
          <a:lstStyle/>
          <a:p>
            <a:r>
              <a:rPr lang="de-CH" sz="2400" b="1" dirty="0">
                <a:solidFill>
                  <a:schemeClr val="bg1"/>
                </a:solidFill>
                <a:latin typeface="Arial" panose="020B0604020202020204" pitchFamily="34" charset="0"/>
                <a:cs typeface="Arial" panose="020B0604020202020204" pitchFamily="34" charset="0"/>
              </a:rPr>
              <a:t>Arbeitsgedächtnistasks sind oft sehr </a:t>
            </a:r>
            <a:r>
              <a:rPr lang="de-CH" sz="2400" b="1" dirty="0" err="1">
                <a:solidFill>
                  <a:schemeClr val="bg1"/>
                </a:solidFill>
                <a:latin typeface="Arial" panose="020B0604020202020204" pitchFamily="34" charset="0"/>
                <a:cs typeface="Arial" panose="020B0604020202020204" pitchFamily="34" charset="0"/>
              </a:rPr>
              <a:t>unreliabel</a:t>
            </a:r>
            <a:endParaRPr lang="de-CH" sz="2400" b="1" dirty="0">
              <a:solidFill>
                <a:schemeClr val="bg1"/>
              </a:solidFill>
              <a:latin typeface="Arial" panose="020B0604020202020204" pitchFamily="34" charset="0"/>
              <a:cs typeface="Arial" panose="020B0604020202020204" pitchFamily="34" charset="0"/>
            </a:endParaRPr>
          </a:p>
          <a:p>
            <a:endParaRPr lang="de-CH" b="1" dirty="0">
              <a:solidFill>
                <a:schemeClr val="bg1"/>
              </a:solidFill>
              <a:latin typeface="Arial" panose="020B0604020202020204" pitchFamily="34" charset="0"/>
              <a:cs typeface="Arial" panose="020B0604020202020204" pitchFamily="34" charset="0"/>
            </a:endParaRPr>
          </a:p>
          <a:p>
            <a:r>
              <a:rPr lang="de-CH" b="1" dirty="0">
                <a:solidFill>
                  <a:schemeClr val="bg1"/>
                </a:solidFill>
                <a:latin typeface="Arial" panose="020B0604020202020204" pitchFamily="34" charset="0"/>
                <a:cs typeface="Arial" panose="020B0604020202020204" pitchFamily="34" charset="0"/>
              </a:rPr>
              <a:t>Crisis of </a:t>
            </a:r>
            <a:r>
              <a:rPr lang="de-CH" b="1" dirty="0" err="1">
                <a:solidFill>
                  <a:schemeClr val="bg1"/>
                </a:solidFill>
                <a:latin typeface="Arial" panose="020B0604020202020204" pitchFamily="34" charset="0"/>
                <a:cs typeface="Arial" panose="020B0604020202020204" pitchFamily="34" charset="0"/>
              </a:rPr>
              <a:t>Reliability</a:t>
            </a:r>
            <a:r>
              <a:rPr lang="de-CH" b="1" dirty="0">
                <a:solidFill>
                  <a:schemeClr val="bg1"/>
                </a:solidFill>
                <a:latin typeface="Arial" panose="020B0604020202020204" pitchFamily="34" charset="0"/>
                <a:cs typeface="Arial" panose="020B0604020202020204" pitchFamily="34" charset="0"/>
              </a:rPr>
              <a:t> </a:t>
            </a:r>
            <a:r>
              <a:rPr lang="de-CH" dirty="0">
                <a:solidFill>
                  <a:schemeClr val="bg1"/>
                </a:solidFill>
                <a:latin typeface="Arial" panose="020B0604020202020204" pitchFamily="34" charset="0"/>
                <a:cs typeface="Arial" panose="020B0604020202020204" pitchFamily="34" charset="0"/>
              </a:rPr>
              <a:t>(</a:t>
            </a:r>
            <a:r>
              <a:rPr lang="de-CH" dirty="0" err="1">
                <a:solidFill>
                  <a:schemeClr val="bg1"/>
                </a:solidFill>
                <a:latin typeface="Arial" panose="020B0604020202020204" pitchFamily="34" charset="0"/>
                <a:cs typeface="Arial" panose="020B0604020202020204" pitchFamily="34" charset="0"/>
              </a:rPr>
              <a:t>Enkavi</a:t>
            </a:r>
            <a:r>
              <a:rPr lang="de-CH" dirty="0">
                <a:solidFill>
                  <a:schemeClr val="bg1"/>
                </a:solidFill>
                <a:latin typeface="Arial" panose="020B0604020202020204" pitchFamily="34" charset="0"/>
                <a:cs typeface="Arial" panose="020B0604020202020204" pitchFamily="34" charset="0"/>
              </a:rPr>
              <a:t> et al., 2019; </a:t>
            </a:r>
            <a:r>
              <a:rPr lang="de-CH" dirty="0" err="1">
                <a:solidFill>
                  <a:schemeClr val="bg1"/>
                </a:solidFill>
                <a:latin typeface="Arial" panose="020B0604020202020204" pitchFamily="34" charset="0"/>
                <a:cs typeface="Arial" panose="020B0604020202020204" pitchFamily="34" charset="0"/>
              </a:rPr>
              <a:t>Rouder</a:t>
            </a:r>
            <a:r>
              <a:rPr lang="de-CH" dirty="0">
                <a:solidFill>
                  <a:schemeClr val="bg1"/>
                </a:solidFill>
                <a:latin typeface="Arial" panose="020B0604020202020204" pitchFamily="34" charset="0"/>
                <a:cs typeface="Arial" panose="020B0604020202020204" pitchFamily="34" charset="0"/>
              </a:rPr>
              <a:t> et al., 2023</a:t>
            </a:r>
            <a:r>
              <a:rPr lang="de-CH" b="1" dirty="0">
                <a:solidFill>
                  <a:schemeClr val="bg1"/>
                </a:solidFill>
                <a:latin typeface="Arial" panose="020B0604020202020204" pitchFamily="34" charset="0"/>
                <a:cs typeface="Arial" panose="020B0604020202020204" pitchFamily="34" charset="0"/>
              </a:rPr>
              <a:t>): </a:t>
            </a:r>
            <a:r>
              <a:rPr lang="de-CH" dirty="0">
                <a:solidFill>
                  <a:schemeClr val="bg1"/>
                </a:solidFill>
                <a:latin typeface="Arial" panose="020B0604020202020204" pitchFamily="34" charset="0"/>
                <a:cs typeface="Arial" panose="020B0604020202020204" pitchFamily="34" charset="0"/>
              </a:rPr>
              <a:t>Tasks produzieren wenig Varianz zwischen Personen, viel zwischen Items</a:t>
            </a:r>
          </a:p>
          <a:p>
            <a:endParaRPr lang="de-CH" dirty="0">
              <a:solidFill>
                <a:schemeClr val="bg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Lösungsvorschlag (</a:t>
            </a:r>
            <a:r>
              <a:rPr lang="de-CH" dirty="0" err="1">
                <a:solidFill>
                  <a:schemeClr val="bg1"/>
                </a:solidFill>
                <a:latin typeface="Arial" panose="020B0604020202020204" pitchFamily="34" charset="0"/>
                <a:cs typeface="Arial" panose="020B0604020202020204" pitchFamily="34" charset="0"/>
              </a:rPr>
              <a:t>Rouder</a:t>
            </a:r>
            <a:r>
              <a:rPr lang="de-CH" dirty="0">
                <a:solidFill>
                  <a:schemeClr val="bg1"/>
                </a:solidFill>
                <a:latin typeface="Arial" panose="020B0604020202020204" pitchFamily="34" charset="0"/>
                <a:cs typeface="Arial" panose="020B0604020202020204" pitchFamily="34" charset="0"/>
              </a:rPr>
              <a:t> et al., 2023):</a:t>
            </a:r>
          </a:p>
          <a:p>
            <a:r>
              <a:rPr lang="de-CH" b="1" dirty="0">
                <a:solidFill>
                  <a:schemeClr val="bg1"/>
                </a:solidFill>
                <a:latin typeface="Arial" panose="020B0604020202020204" pitchFamily="34" charset="0"/>
                <a:cs typeface="Arial" panose="020B0604020202020204" pitchFamily="34" charset="0"/>
              </a:rPr>
              <a:t>Separation von Personen- und </a:t>
            </a:r>
            <a:r>
              <a:rPr lang="de-CH" b="1" dirty="0" err="1">
                <a:solidFill>
                  <a:schemeClr val="bg1"/>
                </a:solidFill>
                <a:latin typeface="Arial" panose="020B0604020202020204" pitchFamily="34" charset="0"/>
                <a:cs typeface="Arial" panose="020B0604020202020204" pitchFamily="34" charset="0"/>
              </a:rPr>
              <a:t>Itemvarianz</a:t>
            </a:r>
            <a:r>
              <a:rPr lang="de-CH" dirty="0">
                <a:solidFill>
                  <a:schemeClr val="bg1"/>
                </a:solidFill>
                <a:latin typeface="Arial" panose="020B0604020202020204" pitchFamily="34" charset="0"/>
                <a:cs typeface="Arial" panose="020B0604020202020204" pitchFamily="34" charset="0"/>
              </a:rPr>
              <a:t> durch Skalierung mittels </a:t>
            </a:r>
            <a:r>
              <a:rPr lang="de-CH" dirty="0" err="1">
                <a:solidFill>
                  <a:schemeClr val="bg1"/>
                </a:solidFill>
                <a:latin typeface="Arial" panose="020B0604020202020204" pitchFamily="34" charset="0"/>
                <a:cs typeface="Arial" panose="020B0604020202020204" pitchFamily="34" charset="0"/>
              </a:rPr>
              <a:t>Bayesianischem</a:t>
            </a:r>
            <a:r>
              <a:rPr lang="de-CH" dirty="0">
                <a:solidFill>
                  <a:schemeClr val="bg1"/>
                </a:solidFill>
                <a:latin typeface="Arial" panose="020B0604020202020204" pitchFamily="34" charset="0"/>
                <a:cs typeface="Arial" panose="020B0604020202020204" pitchFamily="34" charset="0"/>
              </a:rPr>
              <a:t> Multilevel-Modell in </a:t>
            </a:r>
            <a:r>
              <a:rPr lang="de-CH" dirty="0" err="1">
                <a:solidFill>
                  <a:schemeClr val="bg1"/>
                </a:solidFill>
                <a:latin typeface="Arial" panose="020B0604020202020204" pitchFamily="34" charset="0"/>
                <a:cs typeface="Arial" panose="020B0604020202020204" pitchFamily="34" charset="0"/>
              </a:rPr>
              <a:t>brms</a:t>
            </a:r>
            <a:endParaRPr lang="en-US" dirty="0">
              <a:solidFill>
                <a:schemeClr val="bg1"/>
              </a:solidFill>
              <a:latin typeface="Arial" panose="020B0604020202020204" pitchFamily="34" charset="0"/>
              <a:cs typeface="Arial" panose="020B0604020202020204" pitchFamily="34" charset="0"/>
            </a:endParaRPr>
          </a:p>
        </p:txBody>
      </p:sp>
      <p:sp>
        <p:nvSpPr>
          <p:cNvPr id="3" name="Rechteck 5">
            <a:extLst>
              <a:ext uri="{FF2B5EF4-FFF2-40B4-BE49-F238E27FC236}">
                <a16:creationId xmlns:a16="http://schemas.microsoft.com/office/drawing/2014/main" id="{0788AB8F-6E7E-886E-0E64-D59C94A2C87E}"/>
              </a:ext>
            </a:extLst>
          </p:cNvPr>
          <p:cNvSpPr/>
          <p:nvPr/>
        </p:nvSpPr>
        <p:spPr>
          <a:xfrm>
            <a:off x="2020781" y="177090"/>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Bild-Wort</a:t>
            </a:r>
            <a:endParaRPr lang="en-US" dirty="0">
              <a:latin typeface="Arial" panose="020B0604020202020204" pitchFamily="34" charset="0"/>
              <a:cs typeface="Arial" panose="020B0604020202020204" pitchFamily="34" charset="0"/>
            </a:endParaRPr>
          </a:p>
        </p:txBody>
      </p:sp>
      <p:sp>
        <p:nvSpPr>
          <p:cNvPr id="10" name="Rechteck 5">
            <a:extLst>
              <a:ext uri="{FF2B5EF4-FFF2-40B4-BE49-F238E27FC236}">
                <a16:creationId xmlns:a16="http://schemas.microsoft.com/office/drawing/2014/main" id="{E320B69B-F7E8-156F-4E71-E0C01F787483}"/>
              </a:ext>
            </a:extLst>
          </p:cNvPr>
          <p:cNvSpPr/>
          <p:nvPr/>
        </p:nvSpPr>
        <p:spPr>
          <a:xfrm>
            <a:off x="4220821" y="177090"/>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Anti-Sakkade</a:t>
            </a:r>
            <a:endParaRPr lang="en-US" dirty="0">
              <a:latin typeface="Arial" panose="020B0604020202020204" pitchFamily="34" charset="0"/>
              <a:cs typeface="Arial" panose="020B0604020202020204" pitchFamily="34" charset="0"/>
            </a:endParaRPr>
          </a:p>
        </p:txBody>
      </p:sp>
      <p:sp>
        <p:nvSpPr>
          <p:cNvPr id="11" name="Rechteck 5">
            <a:extLst>
              <a:ext uri="{FF2B5EF4-FFF2-40B4-BE49-F238E27FC236}">
                <a16:creationId xmlns:a16="http://schemas.microsoft.com/office/drawing/2014/main" id="{29944A1F-B680-FAAA-E3BF-533796D0E020}"/>
              </a:ext>
            </a:extLst>
          </p:cNvPr>
          <p:cNvSpPr/>
          <p:nvPr/>
        </p:nvSpPr>
        <p:spPr>
          <a:xfrm>
            <a:off x="6530978" y="177089"/>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Flankier-reiz</a:t>
            </a:r>
            <a:endParaRPr lang="en-US" dirty="0">
              <a:latin typeface="Arial" panose="020B0604020202020204" pitchFamily="34" charset="0"/>
              <a:cs typeface="Arial" panose="020B0604020202020204" pitchFamily="34" charset="0"/>
            </a:endParaRPr>
          </a:p>
        </p:txBody>
      </p:sp>
      <p:sp>
        <p:nvSpPr>
          <p:cNvPr id="12" name="Rechteck 5">
            <a:extLst>
              <a:ext uri="{FF2B5EF4-FFF2-40B4-BE49-F238E27FC236}">
                <a16:creationId xmlns:a16="http://schemas.microsoft.com/office/drawing/2014/main" id="{6D12B009-C281-A495-46E2-ACCB780CDB11}"/>
              </a:ext>
            </a:extLst>
          </p:cNvPr>
          <p:cNvSpPr/>
          <p:nvPr/>
        </p:nvSpPr>
        <p:spPr>
          <a:xfrm>
            <a:off x="8731018" y="177088"/>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Binding</a:t>
            </a: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1061D029-3CEB-B186-4D76-D879396DB0BB}"/>
              </a:ext>
            </a:extLst>
          </p:cNvPr>
          <p:cNvSpPr txBox="1"/>
          <p:nvPr/>
        </p:nvSpPr>
        <p:spPr>
          <a:xfrm>
            <a:off x="10453886" y="4020395"/>
            <a:ext cx="1304925" cy="646331"/>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Personen-varianz</a:t>
            </a:r>
          </a:p>
        </p:txBody>
      </p:sp>
      <p:sp>
        <p:nvSpPr>
          <p:cNvPr id="19" name="TextBox 18">
            <a:extLst>
              <a:ext uri="{FF2B5EF4-FFF2-40B4-BE49-F238E27FC236}">
                <a16:creationId xmlns:a16="http://schemas.microsoft.com/office/drawing/2014/main" id="{FCD60E6F-5D6B-A58A-E62F-9CDF1F4AC03E}"/>
              </a:ext>
            </a:extLst>
          </p:cNvPr>
          <p:cNvSpPr txBox="1"/>
          <p:nvPr/>
        </p:nvSpPr>
        <p:spPr>
          <a:xfrm>
            <a:off x="10641315" y="4911959"/>
            <a:ext cx="1665093" cy="369332"/>
          </a:xfrm>
          <a:prstGeom prst="rect">
            <a:avLst/>
          </a:prstGeom>
          <a:noFill/>
        </p:spPr>
        <p:txBody>
          <a:bodyPr wrap="square" rtlCol="0">
            <a:spAutoFit/>
          </a:bodyPr>
          <a:lstStyle/>
          <a:p>
            <a:r>
              <a:rPr lang="de-CH" dirty="0" err="1">
                <a:solidFill>
                  <a:schemeClr val="bg1"/>
                </a:solidFill>
                <a:latin typeface="Arial" panose="020B0604020202020204" pitchFamily="34" charset="0"/>
                <a:cs typeface="Arial" panose="020B0604020202020204" pitchFamily="34" charset="0"/>
              </a:rPr>
              <a:t>Itemvarianz</a:t>
            </a:r>
            <a:endParaRPr lang="de-CH" dirty="0">
              <a:solidFill>
                <a:schemeClr val="bg1"/>
              </a:solidFill>
              <a:latin typeface="Arial" panose="020B0604020202020204"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4CF79D65-726B-31D5-86EE-50543D4D0E2E}"/>
              </a:ext>
            </a:extLst>
          </p:cNvPr>
          <p:cNvCxnSpPr/>
          <p:nvPr/>
        </p:nvCxnSpPr>
        <p:spPr>
          <a:xfrm flipH="1" flipV="1">
            <a:off x="9479665" y="4860874"/>
            <a:ext cx="1131470" cy="2246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0F64635-86E5-3C0B-0041-37844A07B2BC}"/>
              </a:ext>
            </a:extLst>
          </p:cNvPr>
          <p:cNvCxnSpPr>
            <a:cxnSpLocks/>
            <a:stCxn id="18" idx="1"/>
          </p:cNvCxnSpPr>
          <p:nvPr/>
        </p:nvCxnSpPr>
        <p:spPr>
          <a:xfrm flipH="1">
            <a:off x="9475391" y="4343561"/>
            <a:ext cx="978495" cy="1258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6320237" y="3743396"/>
            <a:ext cx="11198372" cy="18466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4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Wir brauchen also ein: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bivariates Modell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adäquate Verteilungsfunktionen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(Reaktionszeiten, Antworten)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Multilevel-Struktur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(inter- vs. intra, Personen- vs. Itemvarianz)</a:t>
            </a:r>
          </a:p>
        </p:txBody>
      </p:sp>
      <p:sp>
        <p:nvSpPr>
          <p:cNvPr id="2" name="Foliennummernplatzhalter 1"/>
          <p:cNvSpPr>
            <a:spLocks noGrp="1"/>
          </p:cNvSpPr>
          <p:nvPr>
            <p:ph type="sldNum" sz="quarter" idx="12"/>
          </p:nvPr>
        </p:nvSpPr>
        <p:spPr/>
        <p:txBody>
          <a:bodyPr/>
          <a:lstStyle/>
          <a:p>
            <a:fld id="{8CD81D32-49D6-4432-ACD3-F60C5F690709}" type="slidenum">
              <a:rPr lang="de-CH" smtClean="0"/>
              <a:t>11</a:t>
            </a:fld>
            <a:endParaRPr lang="de-CH"/>
          </a:p>
        </p:txBody>
      </p:sp>
      <p:pic>
        <p:nvPicPr>
          <p:cNvPr id="5" name="Grafik 4">
            <a:extLst>
              <a:ext uri="{FF2B5EF4-FFF2-40B4-BE49-F238E27FC236}">
                <a16:creationId xmlns:a16="http://schemas.microsoft.com/office/drawing/2014/main" id="{4B4C19CB-4121-CCFE-42C1-296B18015A44}"/>
              </a:ext>
            </a:extLst>
          </p:cNvPr>
          <p:cNvPicPr>
            <a:picLocks noChangeAspect="1"/>
          </p:cNvPicPr>
          <p:nvPr/>
        </p:nvPicPr>
        <p:blipFill>
          <a:blip r:embed="rId3"/>
          <a:stretch>
            <a:fillRect/>
          </a:stretch>
        </p:blipFill>
        <p:spPr>
          <a:xfrm>
            <a:off x="297830" y="4274096"/>
            <a:ext cx="2818716" cy="2405203"/>
          </a:xfrm>
          <a:prstGeom prst="rect">
            <a:avLst/>
          </a:prstGeom>
        </p:spPr>
      </p:pic>
      <p:pic>
        <p:nvPicPr>
          <p:cNvPr id="8" name="Grafik 7">
            <a:extLst>
              <a:ext uri="{FF2B5EF4-FFF2-40B4-BE49-F238E27FC236}">
                <a16:creationId xmlns:a16="http://schemas.microsoft.com/office/drawing/2014/main" id="{6FA153A2-2694-4496-60B5-F0BC71C6A74C}"/>
              </a:ext>
            </a:extLst>
          </p:cNvPr>
          <p:cNvPicPr>
            <a:picLocks noChangeAspect="1"/>
          </p:cNvPicPr>
          <p:nvPr/>
        </p:nvPicPr>
        <p:blipFill>
          <a:blip r:embed="rId4"/>
          <a:stretch>
            <a:fillRect/>
          </a:stretch>
        </p:blipFill>
        <p:spPr>
          <a:xfrm>
            <a:off x="3116545" y="4280253"/>
            <a:ext cx="2820343" cy="2399046"/>
          </a:xfrm>
          <a:prstGeom prst="rect">
            <a:avLst/>
          </a:prstGeom>
        </p:spPr>
      </p:pic>
    </p:spTree>
    <p:extLst>
      <p:ext uri="{BB962C8B-B14F-4D97-AF65-F5344CB8AC3E}">
        <p14:creationId xmlns:p14="http://schemas.microsoft.com/office/powerpoint/2010/main" val="14846388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230295" y="309831"/>
            <a:ext cx="11101713" cy="42473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Interne Konsistenzen (Alphas/Omegas):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 (über 21 Themen):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RT Unterschiede: .45 (some negative loadings; also .45 for correct answer only); congruent statements: .91; incongruent statements: .90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Corr differences: .51 (some negative loadings); congruent statements: .60; incongruent statements: .65</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AntiSaccade: .74 (three blocks - P, B, and 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Binding: .65 (blocks with 3, 4, and 5 set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Flanker: .35 (r = .18 of left- and right incongruent trials)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110</a:t>
            </a:fld>
            <a:endParaRPr lang="de-CH"/>
          </a:p>
        </p:txBody>
      </p:sp>
    </p:spTree>
    <p:extLst>
      <p:ext uri="{BB962C8B-B14F-4D97-AF65-F5344CB8AC3E}">
        <p14:creationId xmlns:p14="http://schemas.microsoft.com/office/powerpoint/2010/main" val="9568858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217595" y="163781"/>
            <a:ext cx="11611239"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175 students from UZH and ETH -&gt; Aim: 150 after three waves; four waves for technical issues-reasons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119 (A)STEM, 52 non-MINT, 3 unknown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How tired are you feeling today (1-10):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5.78,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2.15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How much effort did you put into solving the previous tasks as well as possible (1-10): M=  7.86, SD = 1.89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74 female, 100 male, 1 unknown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Age: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23.02</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4.40</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Color perception difficulty: 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Study semester: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5.22,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3.13</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MINT courses: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5.55</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1.20</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Self-rated high school science knowledge (1-10):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7.16</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1.92</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Grafik 6"/>
          <p:cNvPicPr>
            <a:picLocks noChangeAspect="1"/>
          </p:cNvPicPr>
          <p:nvPr/>
        </p:nvPicPr>
        <p:blipFill>
          <a:blip r:embed="rId3"/>
          <a:stretch>
            <a:fillRect/>
          </a:stretch>
        </p:blipFill>
        <p:spPr>
          <a:xfrm>
            <a:off x="8323989" y="2889250"/>
            <a:ext cx="2506796" cy="1212850"/>
          </a:xfrm>
          <a:prstGeom prst="rect">
            <a:avLst/>
          </a:prstGeom>
        </p:spPr>
      </p:pic>
      <p:pic>
        <p:nvPicPr>
          <p:cNvPr id="8" name="Grafik 7"/>
          <p:cNvPicPr>
            <a:picLocks noChangeAspect="1"/>
          </p:cNvPicPr>
          <p:nvPr/>
        </p:nvPicPr>
        <p:blipFill>
          <a:blip r:embed="rId4"/>
          <a:stretch>
            <a:fillRect/>
          </a:stretch>
        </p:blipFill>
        <p:spPr>
          <a:xfrm>
            <a:off x="4313507" y="3994670"/>
            <a:ext cx="2658793" cy="1241526"/>
          </a:xfrm>
          <a:prstGeom prst="rect">
            <a:avLst/>
          </a:prstGeom>
        </p:spPr>
      </p:pic>
      <p:pic>
        <p:nvPicPr>
          <p:cNvPr id="9" name="Grafik 8"/>
          <p:cNvPicPr>
            <a:picLocks noChangeAspect="1"/>
          </p:cNvPicPr>
          <p:nvPr/>
        </p:nvPicPr>
        <p:blipFill>
          <a:blip r:embed="rId5"/>
          <a:stretch>
            <a:fillRect/>
          </a:stretch>
        </p:blipFill>
        <p:spPr>
          <a:xfrm>
            <a:off x="7112000" y="1175670"/>
            <a:ext cx="2465387" cy="1172242"/>
          </a:xfrm>
          <a:prstGeom prst="rect">
            <a:avLst/>
          </a:prstGeom>
        </p:spPr>
      </p:pic>
      <p:sp>
        <p:nvSpPr>
          <p:cNvPr id="2" name="Foliennummernplatzhalter 1"/>
          <p:cNvSpPr>
            <a:spLocks noGrp="1"/>
          </p:cNvSpPr>
          <p:nvPr>
            <p:ph type="sldNum" sz="quarter" idx="12"/>
          </p:nvPr>
        </p:nvSpPr>
        <p:spPr/>
        <p:txBody>
          <a:bodyPr/>
          <a:lstStyle/>
          <a:p>
            <a:fld id="{8CD81D32-49D6-4432-ACD3-F60C5F690709}" type="slidenum">
              <a:rPr lang="de-CH" smtClean="0"/>
              <a:t>111</a:t>
            </a:fld>
            <a:endParaRPr lang="de-CH"/>
          </a:p>
        </p:txBody>
      </p:sp>
    </p:spTree>
    <p:extLst>
      <p:ext uri="{BB962C8B-B14F-4D97-AF65-F5344CB8AC3E}">
        <p14:creationId xmlns:p14="http://schemas.microsoft.com/office/powerpoint/2010/main" val="3434775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179495" y="227281"/>
            <a:ext cx="1110171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Descriptive statistics: Attentional control</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 name="Grafik 3"/>
          <p:cNvPicPr>
            <a:picLocks noChangeAspect="1"/>
          </p:cNvPicPr>
          <p:nvPr/>
        </p:nvPicPr>
        <p:blipFill>
          <a:blip r:embed="rId3"/>
          <a:stretch>
            <a:fillRect/>
          </a:stretch>
        </p:blipFill>
        <p:spPr>
          <a:xfrm>
            <a:off x="8214131" y="2706361"/>
            <a:ext cx="3827257" cy="3006555"/>
          </a:xfrm>
          <a:prstGeom prst="rect">
            <a:avLst/>
          </a:prstGeom>
        </p:spPr>
      </p:pic>
      <p:sp>
        <p:nvSpPr>
          <p:cNvPr id="5" name="Textfeld 4"/>
          <p:cNvSpPr txBox="1"/>
          <p:nvPr/>
        </p:nvSpPr>
        <p:spPr>
          <a:xfrm>
            <a:off x="9489722" y="2184522"/>
            <a:ext cx="27876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Flanker</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Grafik 6"/>
          <p:cNvPicPr>
            <a:picLocks noChangeAspect="1"/>
          </p:cNvPicPr>
          <p:nvPr/>
        </p:nvPicPr>
        <p:blipFill>
          <a:blip r:embed="rId4"/>
          <a:stretch>
            <a:fillRect/>
          </a:stretch>
        </p:blipFill>
        <p:spPr>
          <a:xfrm>
            <a:off x="4648149" y="2706361"/>
            <a:ext cx="3716594" cy="2908300"/>
          </a:xfrm>
          <a:prstGeom prst="rect">
            <a:avLst/>
          </a:prstGeom>
        </p:spPr>
      </p:pic>
      <p:sp>
        <p:nvSpPr>
          <p:cNvPr id="10" name="Textfeld 9"/>
          <p:cNvSpPr txBox="1"/>
          <p:nvPr/>
        </p:nvSpPr>
        <p:spPr>
          <a:xfrm>
            <a:off x="5426481" y="2161985"/>
            <a:ext cx="27876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Anti-Saccade</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9" name="Grafik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495" y="2706361"/>
            <a:ext cx="4266243" cy="2844162"/>
          </a:xfrm>
          <a:prstGeom prst="rect">
            <a:avLst/>
          </a:prstGeom>
        </p:spPr>
      </p:pic>
      <p:sp>
        <p:nvSpPr>
          <p:cNvPr id="11" name="Textfeld 7"/>
          <p:cNvSpPr txBox="1"/>
          <p:nvPr/>
        </p:nvSpPr>
        <p:spPr>
          <a:xfrm>
            <a:off x="1747062" y="2184522"/>
            <a:ext cx="27876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112</a:t>
            </a:fld>
            <a:endParaRPr lang="de-CH"/>
          </a:p>
        </p:txBody>
      </p:sp>
    </p:spTree>
    <p:extLst>
      <p:ext uri="{BB962C8B-B14F-4D97-AF65-F5344CB8AC3E}">
        <p14:creationId xmlns:p14="http://schemas.microsoft.com/office/powerpoint/2010/main" val="1534284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179495" y="227281"/>
            <a:ext cx="1110171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Descriptive statistics: </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Binding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6" name="Grafik 5"/>
          <p:cNvPicPr>
            <a:picLocks noChangeAspect="1"/>
          </p:cNvPicPr>
          <p:nvPr/>
        </p:nvPicPr>
        <p:blipFill>
          <a:blip r:embed="rId3"/>
          <a:stretch>
            <a:fillRect/>
          </a:stretch>
        </p:blipFill>
        <p:spPr>
          <a:xfrm>
            <a:off x="292665" y="2834476"/>
            <a:ext cx="4359145" cy="3387419"/>
          </a:xfrm>
          <a:prstGeom prst="rect">
            <a:avLst/>
          </a:prstGeom>
        </p:spPr>
      </p:pic>
      <p:sp>
        <p:nvSpPr>
          <p:cNvPr id="8" name="Textfeld 7"/>
          <p:cNvSpPr txBox="1"/>
          <p:nvPr/>
        </p:nvSpPr>
        <p:spPr>
          <a:xfrm>
            <a:off x="880530" y="1695803"/>
            <a:ext cx="278765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Wave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Mean scores across set sizes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6307" y="2753455"/>
            <a:ext cx="5486411" cy="3657607"/>
          </a:xfrm>
          <a:prstGeom prst="rect">
            <a:avLst/>
          </a:prstGeom>
        </p:spPr>
      </p:pic>
      <p:sp>
        <p:nvSpPr>
          <p:cNvPr id="7" name="Textfeld 6"/>
          <p:cNvSpPr txBox="1"/>
          <p:nvPr/>
        </p:nvSpPr>
        <p:spPr>
          <a:xfrm>
            <a:off x="6817030" y="1695803"/>
            <a:ext cx="27876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Waves 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Overall means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113</a:t>
            </a:fld>
            <a:endParaRPr lang="de-CH"/>
          </a:p>
        </p:txBody>
      </p:sp>
    </p:spTree>
    <p:extLst>
      <p:ext uri="{BB962C8B-B14F-4D97-AF65-F5344CB8AC3E}">
        <p14:creationId xmlns:p14="http://schemas.microsoft.com/office/powerpoint/2010/main" val="3104193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179495" y="-84953"/>
            <a:ext cx="1110171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Descriptive statistics: </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Relational reasoning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Textfeld 6"/>
          <p:cNvSpPr txBox="1"/>
          <p:nvPr/>
        </p:nvSpPr>
        <p:spPr>
          <a:xfrm>
            <a:off x="4484647" y="827445"/>
            <a:ext cx="27876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Waves 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Overall means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9228" y="2382078"/>
            <a:ext cx="3902771" cy="2601847"/>
          </a:xfrm>
          <a:prstGeom prst="rect">
            <a:avLst/>
          </a:prstGeom>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4429" y="2382078"/>
            <a:ext cx="3902771" cy="2601847"/>
          </a:xfrm>
          <a:prstGeom prst="rect">
            <a:avLst/>
          </a:prstGeom>
        </p:spPr>
      </p:pic>
      <p:pic>
        <p:nvPicPr>
          <p:cNvPr id="5" name="Grafi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495" y="2382078"/>
            <a:ext cx="3902771" cy="2601847"/>
          </a:xfrm>
          <a:prstGeom prst="rect">
            <a:avLst/>
          </a:prstGeom>
        </p:spPr>
      </p:pic>
      <p:sp>
        <p:nvSpPr>
          <p:cNvPr id="10" name="Textfeld 9"/>
          <p:cNvSpPr txBox="1"/>
          <p:nvPr/>
        </p:nvSpPr>
        <p:spPr>
          <a:xfrm>
            <a:off x="989816" y="1794853"/>
            <a:ext cx="27876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Analogical reasoning</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Textfeld 10"/>
          <p:cNvSpPr txBox="1"/>
          <p:nvPr/>
        </p:nvSpPr>
        <p:spPr>
          <a:xfrm>
            <a:off x="4978720" y="1750775"/>
            <a:ext cx="27876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Anomalistic reasoning</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Textfeld 11"/>
          <p:cNvSpPr txBox="1"/>
          <p:nvPr/>
        </p:nvSpPr>
        <p:spPr>
          <a:xfrm>
            <a:off x="8967624" y="1794853"/>
            <a:ext cx="27876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Antinomistic reasoning</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114</a:t>
            </a:fld>
            <a:endParaRPr lang="de-CH"/>
          </a:p>
        </p:txBody>
      </p:sp>
    </p:spTree>
    <p:extLst>
      <p:ext uri="{BB962C8B-B14F-4D97-AF65-F5344CB8AC3E}">
        <p14:creationId xmlns:p14="http://schemas.microsoft.com/office/powerpoint/2010/main" val="16578531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179495" y="-84953"/>
            <a:ext cx="1110171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Shtulman-task: Items</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3" name="Tabelle 2"/>
          <p:cNvGraphicFramePr>
            <a:graphicFrameLocks noGrp="1"/>
          </p:cNvGraphicFramePr>
          <p:nvPr/>
        </p:nvGraphicFramePr>
        <p:xfrm>
          <a:off x="1908315" y="632501"/>
          <a:ext cx="7758112" cy="5679592"/>
        </p:xfrm>
        <a:graphic>
          <a:graphicData uri="http://schemas.openxmlformats.org/drawingml/2006/table">
            <a:tbl>
              <a:tblPr>
                <a:tableStyleId>{5C22544A-7EE6-4342-B048-85BDC9FD1C3A}</a:tableStyleId>
              </a:tblPr>
              <a:tblGrid>
                <a:gridCol w="1293018">
                  <a:extLst>
                    <a:ext uri="{9D8B030D-6E8A-4147-A177-3AD203B41FA5}">
                      <a16:colId xmlns:a16="http://schemas.microsoft.com/office/drawing/2014/main" val="4016376014"/>
                    </a:ext>
                  </a:extLst>
                </a:gridCol>
                <a:gridCol w="1293018">
                  <a:extLst>
                    <a:ext uri="{9D8B030D-6E8A-4147-A177-3AD203B41FA5}">
                      <a16:colId xmlns:a16="http://schemas.microsoft.com/office/drawing/2014/main" val="3016764528"/>
                    </a:ext>
                  </a:extLst>
                </a:gridCol>
                <a:gridCol w="1666875">
                  <a:extLst>
                    <a:ext uri="{9D8B030D-6E8A-4147-A177-3AD203B41FA5}">
                      <a16:colId xmlns:a16="http://schemas.microsoft.com/office/drawing/2014/main" val="1827471942"/>
                    </a:ext>
                  </a:extLst>
                </a:gridCol>
                <a:gridCol w="676276">
                  <a:extLst>
                    <a:ext uri="{9D8B030D-6E8A-4147-A177-3AD203B41FA5}">
                      <a16:colId xmlns:a16="http://schemas.microsoft.com/office/drawing/2014/main" val="121931174"/>
                    </a:ext>
                  </a:extLst>
                </a:gridCol>
                <a:gridCol w="1535907">
                  <a:extLst>
                    <a:ext uri="{9D8B030D-6E8A-4147-A177-3AD203B41FA5}">
                      <a16:colId xmlns:a16="http://schemas.microsoft.com/office/drawing/2014/main" val="2603351756"/>
                    </a:ext>
                  </a:extLst>
                </a:gridCol>
                <a:gridCol w="1293018">
                  <a:extLst>
                    <a:ext uri="{9D8B030D-6E8A-4147-A177-3AD203B41FA5}">
                      <a16:colId xmlns:a16="http://schemas.microsoft.com/office/drawing/2014/main" val="833222945"/>
                    </a:ext>
                  </a:extLst>
                </a:gridCol>
              </a:tblGrid>
              <a:tr h="0">
                <a:tc>
                  <a:txBody>
                    <a:bodyPr/>
                    <a:lstStyle/>
                    <a:p>
                      <a:pPr algn="ctr" fontAlgn="t"/>
                      <a:r>
                        <a:rPr lang="en-US" sz="400" u="none" strike="noStrike">
                          <a:effectLst/>
                          <a:latin typeface="Arial" panose="020B0604020202020204" pitchFamily="34" charset="0"/>
                          <a:cs typeface="Arial" panose="020B0604020202020204" pitchFamily="34" charset="0"/>
                        </a:rPr>
                        <a:t>Domain</a:t>
                      </a:r>
                      <a:endParaRPr lang="en-US" sz="400" b="1" i="0" u="none" strike="noStrike">
                        <a:solidFill>
                          <a:srgbClr val="000000"/>
                        </a:solidFill>
                        <a:effectLst/>
                        <a:latin typeface="Arial" panose="020B0604020202020204" pitchFamily="34" charset="0"/>
                        <a:cs typeface="Arial" panose="020B0604020202020204" pitchFamily="34" charset="0"/>
                      </a:endParaRPr>
                    </a:p>
                  </a:txBody>
                  <a:tcPr marL="203" marR="203" marT="203" marB="0"/>
                </a:tc>
                <a:tc>
                  <a:txBody>
                    <a:bodyPr/>
                    <a:lstStyle/>
                    <a:p>
                      <a:pPr algn="ctr" fontAlgn="t"/>
                      <a:r>
                        <a:rPr lang="en-US" sz="400" u="none" strike="noStrike">
                          <a:effectLst/>
                          <a:latin typeface="Arial" panose="020B0604020202020204" pitchFamily="34" charset="0"/>
                          <a:cs typeface="Arial" panose="020B0604020202020204" pitchFamily="34" charset="0"/>
                        </a:rPr>
                        <a:t>SubTopic</a:t>
                      </a:r>
                      <a:endParaRPr lang="en-US" sz="400" b="1" i="0" u="none" strike="noStrike">
                        <a:solidFill>
                          <a:srgbClr val="000000"/>
                        </a:solidFill>
                        <a:effectLst/>
                        <a:latin typeface="Arial" panose="020B0604020202020204" pitchFamily="34" charset="0"/>
                        <a:cs typeface="Arial" panose="020B0604020202020204" pitchFamily="34" charset="0"/>
                      </a:endParaRPr>
                    </a:p>
                  </a:txBody>
                  <a:tcPr marL="203" marR="203" marT="203" marB="0"/>
                </a:tc>
                <a:tc>
                  <a:txBody>
                    <a:bodyPr/>
                    <a:lstStyle/>
                    <a:p>
                      <a:pPr algn="ctr" fontAlgn="t"/>
                      <a:r>
                        <a:rPr lang="en-US" sz="400" u="none" strike="noStrike">
                          <a:effectLst/>
                          <a:latin typeface="Arial" panose="020B0604020202020204" pitchFamily="34" charset="0"/>
                          <a:cs typeface="Arial" panose="020B0604020202020204" pitchFamily="34" charset="0"/>
                        </a:rPr>
                        <a:t>ItemName</a:t>
                      </a:r>
                      <a:endParaRPr lang="en-US" sz="400" b="1" i="0" u="none" strike="noStrike">
                        <a:solidFill>
                          <a:srgbClr val="000000"/>
                        </a:solidFill>
                        <a:effectLst/>
                        <a:latin typeface="Arial" panose="020B0604020202020204" pitchFamily="34" charset="0"/>
                        <a:cs typeface="Arial" panose="020B0604020202020204" pitchFamily="34" charset="0"/>
                      </a:endParaRPr>
                    </a:p>
                  </a:txBody>
                  <a:tcPr marL="203" marR="203" marT="203" marB="0"/>
                </a:tc>
                <a:tc>
                  <a:txBody>
                    <a:bodyPr/>
                    <a:lstStyle/>
                    <a:p>
                      <a:pPr algn="ctr" fontAlgn="t"/>
                      <a:r>
                        <a:rPr lang="en-US" sz="400" u="none" strike="noStrike">
                          <a:effectLst/>
                          <a:latin typeface="Arial" panose="020B0604020202020204" pitchFamily="34" charset="0"/>
                          <a:cs typeface="Arial" panose="020B0604020202020204" pitchFamily="34" charset="0"/>
                        </a:rPr>
                        <a:t>NaiveCorr</a:t>
                      </a:r>
                      <a:endParaRPr lang="en-US" sz="400" b="1" i="0" u="none" strike="noStrike">
                        <a:solidFill>
                          <a:srgbClr val="000000"/>
                        </a:solidFill>
                        <a:effectLst/>
                        <a:latin typeface="Arial" panose="020B0604020202020204" pitchFamily="34" charset="0"/>
                        <a:cs typeface="Arial" panose="020B0604020202020204" pitchFamily="34" charset="0"/>
                      </a:endParaRPr>
                    </a:p>
                  </a:txBody>
                  <a:tcPr marL="203" marR="203" marT="203" marB="0"/>
                </a:tc>
                <a:tc>
                  <a:txBody>
                    <a:bodyPr/>
                    <a:lstStyle/>
                    <a:p>
                      <a:pPr algn="ctr" fontAlgn="t"/>
                      <a:r>
                        <a:rPr lang="en-US" sz="400" u="none" strike="noStrike">
                          <a:effectLst/>
                          <a:latin typeface="Arial" panose="020B0604020202020204" pitchFamily="34" charset="0"/>
                          <a:cs typeface="Arial" panose="020B0604020202020204" pitchFamily="34" charset="0"/>
                        </a:rPr>
                        <a:t>ScientificCorr</a:t>
                      </a:r>
                      <a:endParaRPr lang="en-US" sz="400" b="1" i="0" u="none" strike="noStrike">
                        <a:solidFill>
                          <a:srgbClr val="000000"/>
                        </a:solidFill>
                        <a:effectLst/>
                        <a:latin typeface="Arial" panose="020B0604020202020204" pitchFamily="34" charset="0"/>
                        <a:cs typeface="Arial" panose="020B0604020202020204" pitchFamily="34" charset="0"/>
                      </a:endParaRPr>
                    </a:p>
                  </a:txBody>
                  <a:tcPr marL="203" marR="203" marT="203" marB="0"/>
                </a:tc>
                <a:tc>
                  <a:txBody>
                    <a:bodyPr/>
                    <a:lstStyle/>
                    <a:p>
                      <a:pPr algn="ctr" fontAlgn="t"/>
                      <a:r>
                        <a:rPr lang="en-US" sz="400" u="none" strike="noStrike">
                          <a:effectLst/>
                          <a:latin typeface="Arial" panose="020B0604020202020204" pitchFamily="34" charset="0"/>
                          <a:cs typeface="Arial" panose="020B0604020202020204" pitchFamily="34" charset="0"/>
                        </a:rPr>
                        <a:t>Congruency</a:t>
                      </a:r>
                      <a:endParaRPr lang="en-US" sz="400" b="1" i="0" u="none" strike="noStrike">
                        <a:solidFill>
                          <a:srgbClr val="000000"/>
                        </a:solidFill>
                        <a:effectLst/>
                        <a:latin typeface="Arial" panose="020B0604020202020204" pitchFamily="34" charset="0"/>
                        <a:cs typeface="Arial" panose="020B0604020202020204" pitchFamily="34" charset="0"/>
                      </a:endParaRPr>
                    </a:p>
                  </a:txBody>
                  <a:tcPr marL="203" marR="203" marT="203" marB="0"/>
                </a:tc>
                <a:extLst>
                  <a:ext uri="{0D108BD9-81ED-4DB2-BD59-A6C34878D82A}">
                    <a16:rowId xmlns:a16="http://schemas.microsoft.com/office/drawing/2014/main" val="4051817318"/>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Astronomie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Sterne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Die Sonne erzeugt Anziehungskraft.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304200216"/>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Astronomie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Sterne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Der Mond erzeugt Licht.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03542386"/>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Astronomie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Sterne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Die Sonne erzeugt Klang.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696632925"/>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Astronomie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Sterne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Die Sonne erzeugt Licht.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500409258"/>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Mathematik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Bruchaddition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1/10 plus 1/10 ergibt 1/5.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561403206"/>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Mathematik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Bruchaddition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2/3 plus 2/4 ergibt 4/7.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888927630"/>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Mathematik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Bruchaddition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1/3 plus 1/3 ergibt 2/3.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695090869"/>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Mathematik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Bruchaddition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1/3 plus 1/3 ergibt 1/3.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544990685"/>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Bakterien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Kontamination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Sonnenlicht enthält Keime.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934066160"/>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Bakterien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Kontamination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Urin enthält Keime.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067110236"/>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Bakterien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Kontamination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Spülschwämme enthalten Keime.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463505704"/>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Bakterien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Kontamination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Verdorbenes Fleisch enthält Keime.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891113915"/>
                  </a:ext>
                </a:extLst>
              </a:tr>
              <a:tr h="86026">
                <a:tc>
                  <a:txBody>
                    <a:bodyPr/>
                    <a:lstStyle/>
                    <a:p>
                      <a:pPr algn="l" fontAlgn="b"/>
                      <a:r>
                        <a:rPr lang="en-US" sz="400" u="none" strike="noStrike">
                          <a:effectLst/>
                          <a:latin typeface="Arial" panose="020B0604020202020204" pitchFamily="34" charset="0"/>
                          <a:cs typeface="Arial" panose="020B0604020202020204" pitchFamily="34" charset="0"/>
                        </a:rPr>
                        <a:t>Mechanik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Gravitation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 Amboss fällt schneller durch die Luft als eine Feder.</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886532127"/>
                  </a:ext>
                </a:extLst>
              </a:tr>
              <a:tr h="75298">
                <a:tc>
                  <a:txBody>
                    <a:bodyPr/>
                    <a:lstStyle/>
                    <a:p>
                      <a:pPr algn="l" fontAlgn="b"/>
                      <a:r>
                        <a:rPr lang="en-US" sz="400" u="none" strike="noStrike">
                          <a:effectLst/>
                          <a:latin typeface="Arial" panose="020B0604020202020204" pitchFamily="34" charset="0"/>
                          <a:cs typeface="Arial" panose="020B0604020202020204" pitchFamily="34" charset="0"/>
                        </a:rPr>
                        <a:t>Mechanik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Gravitation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Helle Objekte fallen schneller durch die Luft als dunkle.</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83503560"/>
                  </a:ext>
                </a:extLst>
              </a:tr>
              <a:tr h="86026">
                <a:tc>
                  <a:txBody>
                    <a:bodyPr/>
                    <a:lstStyle/>
                    <a:p>
                      <a:pPr algn="l" fontAlgn="b"/>
                      <a:r>
                        <a:rPr lang="en-US" sz="400" u="none" strike="noStrike">
                          <a:effectLst/>
                          <a:latin typeface="Arial" panose="020B0604020202020204" pitchFamily="34" charset="0"/>
                          <a:cs typeface="Arial" panose="020B0604020202020204" pitchFamily="34" charset="0"/>
                        </a:rPr>
                        <a:t>Mechanik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Gravitation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Spitze Objekte fallen schneller durch die Luft als abgeflachte.</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4064377789"/>
                  </a:ext>
                </a:extLst>
              </a:tr>
              <a:tr h="75298">
                <a:tc>
                  <a:txBody>
                    <a:bodyPr/>
                    <a:lstStyle/>
                    <a:p>
                      <a:pPr algn="l" fontAlgn="b"/>
                      <a:r>
                        <a:rPr lang="en-US" sz="400" u="none" strike="noStrike">
                          <a:effectLst/>
                          <a:latin typeface="Arial" panose="020B0604020202020204" pitchFamily="34" charset="0"/>
                          <a:cs typeface="Arial" panose="020B0604020202020204" pitchFamily="34" charset="0"/>
                        </a:rPr>
                        <a:t>Mechanik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Gravitation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Schwere Kugeln fallen schneller durch die Luft als leichte.</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198206255"/>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Astronomie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Masse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Planeten haben mehr Masse als Monde.</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706858244"/>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Astronomie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Masse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Planeten haben mehr Masse als Sterne.</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892370490"/>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Astronomie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Masse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Asteroiden haben mehr Masse als Planeten.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515016025"/>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Astronomie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Masse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Sterne haben mehr Masse als Planeten.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4101973682"/>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Physiologie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Stoffwechsel</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Steine wandeln Nahrung in Energie um.</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50767146"/>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Physiologie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Stoffwechsel</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Menschen wandeln Nahrung in Energie um.</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391500014"/>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Physiologie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Stoffwechsel</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Pflanzen wandeln Nahrung in Energie um.</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911339706"/>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Physiologie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Stoffwechsel</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Bakterien wandeln Nahrung in Energie um.</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744259235"/>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Reflektion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Spiegel reflektieren Licht.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058897224"/>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Reflektion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Prismen reflektieren Licht.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4137388752"/>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Reflektion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Flächen reflektieren Töne.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999077136"/>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Reflektion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Licht reflektiert Töne.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312145729"/>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Chemie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Atome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Atome sind die Bestandteile von Stoffen.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977236963"/>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Chemie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Atome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Atome sind mit dem bloßen Auge sichtbar.</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237213098"/>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Chemie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Atome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Atome sind gewichtslos.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53348641"/>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Chemie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Atome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Atome sind überwiegend leerer Raum.</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657940247"/>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Biologische Spezies unterliegen der Evolution.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173456809"/>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Computerviren unterliegen der 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791678828"/>
                  </a:ext>
                </a:extLst>
              </a:tr>
              <a:tr h="75298">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Individuelle Organismen unterliegen der 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949698509"/>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Leblose Objekte unterliegen der Schwerkraft.</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319167730"/>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Wärmelehre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Mäntel produzieren Wärme.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873832374"/>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Wärmelehre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Druck produziert Wärme.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435267291"/>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Wärmelehre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Regen produziert Wärme.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901935792"/>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Wärmelehre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Öfen produzieren Wärme.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800920024"/>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Keime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 Keim hat einen Geruch.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10181898"/>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Keime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Ein Keim hat Gefühle.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560780623"/>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Keime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 Keim hat eine DNA.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718886452"/>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Keime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 Keim hat eine Form.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947768084"/>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Thermodynamik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Hitze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Schwerkraft hat Wärme.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4045565691"/>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Thermodynamik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Hitze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Die Sonne hat Wärme.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284674994"/>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Thermodynamik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Hitze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Ein Atom hat Wärme.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654496318"/>
                  </a:ext>
                </a:extLst>
              </a:tr>
              <a:tr h="0">
                <a:tc>
                  <a:txBody>
                    <a:bodyPr/>
                    <a:lstStyle/>
                    <a:p>
                      <a:pPr algn="l" fontAlgn="b"/>
                      <a:r>
                        <a:rPr lang="en-US" sz="400" u="none" strike="noStrike">
                          <a:effectLst/>
                          <a:latin typeface="Arial" panose="020B0604020202020204" pitchFamily="34" charset="0"/>
                          <a:cs typeface="Arial" panose="020B0604020202020204" pitchFamily="34" charset="0"/>
                        </a:rPr>
                        <a:t>Thermodynamik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Hitze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Eis hat Wärme.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978663014"/>
                  </a:ext>
                </a:extLst>
              </a:tr>
              <a:tr h="96754">
                <a:tc>
                  <a:txBody>
                    <a:bodyPr/>
                    <a:lstStyle/>
                    <a:p>
                      <a:pPr algn="l" fontAlgn="b"/>
                      <a:r>
                        <a:rPr lang="en-US" sz="400" u="none" strike="noStrike">
                          <a:effectLst/>
                          <a:latin typeface="Arial" panose="020B0604020202020204" pitchFamily="34" charset="0"/>
                          <a:cs typeface="Arial" panose="020B0604020202020204" pitchFamily="34" charset="0"/>
                        </a:rPr>
                        <a:t>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Gemeinsame Herkunft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Menschen sind näher mit Menschenaffen verwandt als mit anderen Affen.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537743035"/>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Gemeinsame Herkunft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Wale sind näher als Fische mit Menschen verwandt.</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964349323"/>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Gemeinsame Herkunft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Wale sind näher mit Pflanzen verwandt als Fische.</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86627763"/>
                  </a:ext>
                </a:extLst>
              </a:tr>
              <a:tr h="96754">
                <a:tc>
                  <a:txBody>
                    <a:bodyPr/>
                    <a:lstStyle/>
                    <a:p>
                      <a:pPr algn="l" fontAlgn="b"/>
                      <a:r>
                        <a:rPr lang="en-US" sz="400" u="none" strike="noStrike">
                          <a:effectLst/>
                          <a:latin typeface="Arial" panose="020B0604020202020204" pitchFamily="34" charset="0"/>
                          <a:cs typeface="Arial" panose="020B0604020202020204" pitchFamily="34" charset="0"/>
                        </a:rPr>
                        <a:t>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Gemeinsame Herkunft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Menschenaffen sind näher mit anderen Affen verwandt als Menschen.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885108059"/>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Wellen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Schall</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Töne können tot oder lebendig sein.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354236533"/>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Wellen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Schall</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Töne können direkt oder reflektiert sein.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107783561"/>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Wellen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Schall</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Töne können laut oder leise sein.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757143552"/>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Wellen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Schall</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Töne können nahe oder fern sein.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85880101"/>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Materie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Dichte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Schaumstoff ist dichter als ein Ziegelstein.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566883802"/>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Materie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Dichte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Stahl ist dichter als Schaumstoff.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958126827"/>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Materie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Dichte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Eine kalte Münze ist dichter als eine heiße Münze.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715753623"/>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Materie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Dichte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Eis ist dichter als Wasser.</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464241651"/>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Chromosomen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Hautzellen haben mehr Chromosomen als Eizellen.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274796244"/>
                  </a:ext>
                </a:extLst>
              </a:tr>
              <a:tr h="75298">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Chromosomen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Menschen haben mehr Chromosomen als Stechmücken.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84672440"/>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Chromosomen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Erwachsene haben mehr Chromosomen als Kinder.</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458449542"/>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Chromosomen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Männer haben mehr Chromosomen als Frauen.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320204025"/>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Mathematik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Bruchteilung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8 geteilt durch 1/2 ergibt 4.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503424553"/>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Mathematik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Bruchteilung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8 geteilt durch 2/1 ergibt 3.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4272621188"/>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Mathematik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Bruchteilung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4 geteilt durch 1/2 ergibt 8.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517437475"/>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Mathematik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Bruchteilung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4 geteilt durch 2/1 ergibt 2.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920233489"/>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Kräfte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Kräfte können männlich oder weiblich sein.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840869378"/>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Kräfte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Kräfte können gerade oder gebogen sein.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342234766"/>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Kräfte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Kräfte können stark oder schwach sein.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052486478"/>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Kräfte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Kräfte können ausgeglichen oder unausgeglichen sein.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809639765"/>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Fortpflanzung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Stühle können sich fortpflanzen.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538161779"/>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Fortpflanzung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Tiger können sich fortpflanzen.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742143035"/>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Fortpflanzung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Raupen können sich fortpflanzen.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587592788"/>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Fortpflanzung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Farne können sich fortpflanzen.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725260400"/>
                  </a:ext>
                </a:extLst>
              </a:tr>
              <a:tr h="118210">
                <a:tc>
                  <a:txBody>
                    <a:bodyPr/>
                    <a:lstStyle/>
                    <a:p>
                      <a:pPr algn="l" fontAlgn="b"/>
                      <a:r>
                        <a:rPr lang="en-US" sz="400" u="none" strike="noStrike">
                          <a:effectLst/>
                          <a:latin typeface="Arial" panose="020B0604020202020204" pitchFamily="34" charset="0"/>
                          <a:cs typeface="Arial" panose="020B0604020202020204" pitchFamily="34" charset="0"/>
                        </a:rPr>
                        <a:t>Statistik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Inferenz</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 statistisch signifikantes Ergebnis bedeutet nicht, dass ein grosser Effekt vorliegt.</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675121859"/>
                  </a:ext>
                </a:extLst>
              </a:tr>
              <a:tr h="107482">
                <a:tc>
                  <a:txBody>
                    <a:bodyPr/>
                    <a:lstStyle/>
                    <a:p>
                      <a:pPr algn="l" fontAlgn="b"/>
                      <a:r>
                        <a:rPr lang="en-US" sz="400" u="none" strike="noStrike">
                          <a:effectLst/>
                          <a:latin typeface="Arial" panose="020B0604020202020204" pitchFamily="34" charset="0"/>
                          <a:cs typeface="Arial" panose="020B0604020202020204" pitchFamily="34" charset="0"/>
                        </a:rPr>
                        <a:t>Statistik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Inferenz</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 statistisch nicht signifikantes Ergebnise bedeutet, dass kein Effekt vorliegt.</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281127308"/>
                  </a:ext>
                </a:extLst>
              </a:tr>
              <a:tr h="107482">
                <a:tc>
                  <a:txBody>
                    <a:bodyPr/>
                    <a:lstStyle/>
                    <a:p>
                      <a:pPr algn="l" fontAlgn="b"/>
                      <a:r>
                        <a:rPr lang="en-US" sz="400" u="none" strike="noStrike">
                          <a:effectLst/>
                          <a:latin typeface="Arial" panose="020B0604020202020204" pitchFamily="34" charset="0"/>
                          <a:cs typeface="Arial" panose="020B0604020202020204" pitchFamily="34" charset="0"/>
                        </a:rPr>
                        <a:t>Statistik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Inferenz</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 statistisch signifikantes Ergebnis bedeutet, dass ein sicherer Effekt vorliegt.</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023919705"/>
                  </a:ext>
                </a:extLst>
              </a:tr>
              <a:tr h="107482">
                <a:tc>
                  <a:txBody>
                    <a:bodyPr/>
                    <a:lstStyle/>
                    <a:p>
                      <a:pPr algn="l" fontAlgn="b"/>
                      <a:r>
                        <a:rPr lang="en-US" sz="400" u="none" strike="noStrike">
                          <a:effectLst/>
                          <a:latin typeface="Arial" panose="020B0604020202020204" pitchFamily="34" charset="0"/>
                          <a:cs typeface="Arial" panose="020B0604020202020204" pitchFamily="34" charset="0"/>
                        </a:rPr>
                        <a:t>Statistik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Inferenz</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 statistisch signifikantes Ergebnis bedeutet, dass ein kleiner Effekt vorliegt.</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234262636"/>
                  </a:ext>
                </a:extLst>
              </a:tr>
              <a:tr h="0">
                <a:tc>
                  <a:txBody>
                    <a:bodyPr/>
                    <a:lstStyle/>
                    <a:p>
                      <a:pPr algn="l" fontAlgn="b"/>
                      <a:r>
                        <a:rPr lang="en-US" sz="400" u="none" strike="noStrike">
                          <a:effectLst/>
                          <a:latin typeface="Arial" panose="020B0604020202020204" pitchFamily="34" charset="0"/>
                          <a:cs typeface="Arial" panose="020B0604020202020204" pitchFamily="34" charset="0"/>
                        </a:rPr>
                        <a:t>Genetik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Erblichkeit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Intelligenz ist erblich.</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296275577"/>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Genetik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Erblichkeit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Gepiercte Ohren sind erblich.</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883368159"/>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Genetik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Erblichkeit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Die Haarfarbe ist erblich.</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322104035"/>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Genetik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Erblichkeit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Immunität gegen Windpocken ist erblich.</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807992391"/>
                  </a:ext>
                </a:extLst>
              </a:tr>
            </a:tbl>
          </a:graphicData>
        </a:graphic>
      </p:graphicFrame>
      <p:sp>
        <p:nvSpPr>
          <p:cNvPr id="2" name="Foliennummernplatzhalter 1"/>
          <p:cNvSpPr>
            <a:spLocks noGrp="1"/>
          </p:cNvSpPr>
          <p:nvPr>
            <p:ph type="sldNum" sz="quarter" idx="12"/>
          </p:nvPr>
        </p:nvSpPr>
        <p:spPr/>
        <p:txBody>
          <a:bodyPr/>
          <a:lstStyle/>
          <a:p>
            <a:fld id="{8CD81D32-49D6-4432-ACD3-F60C5F690709}" type="slidenum">
              <a:rPr lang="de-CH" smtClean="0"/>
              <a:t>115</a:t>
            </a:fld>
            <a:endParaRPr lang="de-CH"/>
          </a:p>
        </p:txBody>
      </p:sp>
    </p:spTree>
    <p:extLst>
      <p:ext uri="{BB962C8B-B14F-4D97-AF65-F5344CB8AC3E}">
        <p14:creationId xmlns:p14="http://schemas.microsoft.com/office/powerpoint/2010/main" val="6979798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179495" y="227281"/>
            <a:ext cx="111017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Deskriptive Statistiken: Shtulman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752850"/>
            <a:ext cx="12192000" cy="3048000"/>
          </a:xfrm>
          <a:prstGeom prst="rect">
            <a:avLst/>
          </a:prstGeom>
        </p:spPr>
      </p:pic>
      <p:pic>
        <p:nvPicPr>
          <p:cNvPr id="5"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704850"/>
            <a:ext cx="12192000" cy="3048000"/>
          </a:xfrm>
          <a:prstGeom prst="rect">
            <a:avLst/>
          </a:prstGeom>
        </p:spPr>
      </p:pic>
      <p:sp>
        <p:nvSpPr>
          <p:cNvPr id="6" name="TextBox 3"/>
          <p:cNvSpPr txBox="1"/>
          <p:nvPr/>
        </p:nvSpPr>
        <p:spPr>
          <a:xfrm>
            <a:off x="6248056" y="1135222"/>
            <a:ext cx="73231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r>
              <a:rPr kumimoji="0" lang="de-DE"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2/3 plus 2/4 ergibt 4/7</a:t>
            </a:r>
            <a:r>
              <a:rPr kumimoji="0" lang="de-CH"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2" name="Abgerundetes Rechteck 1"/>
          <p:cNvSpPr/>
          <p:nvPr/>
        </p:nvSpPr>
        <p:spPr>
          <a:xfrm>
            <a:off x="11628783" y="762000"/>
            <a:ext cx="390939" cy="35118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116</a:t>
            </a:fld>
            <a:endParaRPr lang="de-CH"/>
          </a:p>
        </p:txBody>
      </p:sp>
    </p:spTree>
    <p:extLst>
      <p:ext uri="{BB962C8B-B14F-4D97-AF65-F5344CB8AC3E}">
        <p14:creationId xmlns:p14="http://schemas.microsoft.com/office/powerpoint/2010/main" val="28843173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87286"/>
            <a:ext cx="12192000" cy="3483428"/>
          </a:xfrm>
          <a:prstGeom prst="rect">
            <a:avLst/>
          </a:prstGeom>
        </p:spPr>
      </p:pic>
      <p:sp>
        <p:nvSpPr>
          <p:cNvPr id="5" name="Textfeld 4"/>
          <p:cNvSpPr txBox="1"/>
          <p:nvPr/>
        </p:nvSpPr>
        <p:spPr>
          <a:xfrm>
            <a:off x="2040835" y="283583"/>
            <a:ext cx="826668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Reliabilitäten: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Interne Konsistenzen (Omega; Punkte)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Retest Reliabilitäten: Range über Zeitpunkte (Fehlerbalken)</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117</a:t>
            </a:fld>
            <a:endParaRPr lang="de-CH"/>
          </a:p>
        </p:txBody>
      </p:sp>
    </p:spTree>
    <p:extLst>
      <p:ext uri="{BB962C8B-B14F-4D97-AF65-F5344CB8AC3E}">
        <p14:creationId xmlns:p14="http://schemas.microsoft.com/office/powerpoint/2010/main" val="19903608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548" y="485422"/>
            <a:ext cx="10620963" cy="6372578"/>
          </a:xfrm>
          <a:prstGeom prst="rect">
            <a:avLst/>
          </a:prstGeom>
        </p:spPr>
      </p:pic>
      <p:sp>
        <p:nvSpPr>
          <p:cNvPr id="5" name="Textfeld 4"/>
          <p:cNvSpPr txBox="1"/>
          <p:nvPr/>
        </p:nvSpPr>
        <p:spPr>
          <a:xfrm>
            <a:off x="179495" y="227281"/>
            <a:ext cx="111017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Die zentrale Frage: Was sagt den Shtulman-Task vorher?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Rechteck 2"/>
          <p:cNvSpPr/>
          <p:nvPr/>
        </p:nvSpPr>
        <p:spPr>
          <a:xfrm>
            <a:off x="3676650" y="698500"/>
            <a:ext cx="6877050" cy="4826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hteck 14"/>
          <p:cNvSpPr/>
          <p:nvPr/>
        </p:nvSpPr>
        <p:spPr>
          <a:xfrm>
            <a:off x="330200" y="2698750"/>
            <a:ext cx="812800" cy="403225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feld 3"/>
          <p:cNvSpPr txBox="1"/>
          <p:nvPr/>
        </p:nvSpPr>
        <p:spPr>
          <a:xfrm>
            <a:off x="10595408" y="353988"/>
            <a:ext cx="159659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srgbClr val="C00000"/>
                </a:solidFill>
                <a:effectLst/>
                <a:uLnTx/>
                <a:uFillTx/>
                <a:latin typeface="Calibri" panose="020F0502020204030204"/>
                <a:ea typeface="+mn-ea"/>
                <a:cs typeface="+mn-cs"/>
              </a:rPr>
              <a:t>RT-Unterschiede: nichts!</a:t>
            </a:r>
            <a:endPar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16" name="Textfeld 15"/>
          <p:cNvSpPr txBox="1"/>
          <p:nvPr/>
        </p:nvSpPr>
        <p:spPr>
          <a:xfrm>
            <a:off x="10654362" y="1181100"/>
            <a:ext cx="157934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rPr>
              <a:t>Korrektheits- Unterschiede: einiges!</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7" name="Rechteck 16"/>
          <p:cNvSpPr/>
          <p:nvPr/>
        </p:nvSpPr>
        <p:spPr>
          <a:xfrm>
            <a:off x="3670300" y="1200150"/>
            <a:ext cx="6877050" cy="482600"/>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hteck 17"/>
          <p:cNvSpPr/>
          <p:nvPr/>
        </p:nvSpPr>
        <p:spPr>
          <a:xfrm>
            <a:off x="1155700" y="2710880"/>
            <a:ext cx="825500" cy="4020120"/>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oliennummernplatzhalter 5"/>
          <p:cNvSpPr>
            <a:spLocks noGrp="1"/>
          </p:cNvSpPr>
          <p:nvPr>
            <p:ph type="sldNum" sz="quarter" idx="8"/>
          </p:nvPr>
        </p:nvSpPr>
        <p:spPr/>
        <p:txBody>
          <a:bodyPr/>
          <a:lstStyle/>
          <a:p>
            <a:pPr lvl="0"/>
            <a:fld id="{D041F825-250A-4898-A103-622268B49F04}" type="slidenum">
              <a:rPr lang="en-US" smtClean="0"/>
              <a:t>118</a:t>
            </a:fld>
            <a:endParaRPr lang="en-US"/>
          </a:p>
        </p:txBody>
      </p:sp>
    </p:spTree>
    <p:extLst>
      <p:ext uri="{BB962C8B-B14F-4D97-AF65-F5344CB8AC3E}">
        <p14:creationId xmlns:p14="http://schemas.microsoft.com/office/powerpoint/2010/main" val="36815193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llipse 1"/>
          <p:cNvSpPr/>
          <p:nvPr/>
        </p:nvSpPr>
        <p:spPr>
          <a:xfrm>
            <a:off x="2500388" y="341696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T1</a:t>
            </a:r>
          </a:p>
        </p:txBody>
      </p:sp>
      <p:sp>
        <p:nvSpPr>
          <p:cNvPr id="6" name="Ellipse 5"/>
          <p:cNvSpPr/>
          <p:nvPr/>
        </p:nvSpPr>
        <p:spPr>
          <a:xfrm>
            <a:off x="5292345" y="3438926"/>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T2</a:t>
            </a:r>
          </a:p>
        </p:txBody>
      </p:sp>
      <p:sp>
        <p:nvSpPr>
          <p:cNvPr id="7" name="Ellipse 6"/>
          <p:cNvSpPr/>
          <p:nvPr/>
        </p:nvSpPr>
        <p:spPr>
          <a:xfrm>
            <a:off x="7967536" y="344550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T3</a:t>
            </a:r>
          </a:p>
        </p:txBody>
      </p:sp>
      <p:sp>
        <p:nvSpPr>
          <p:cNvPr id="23" name="Ellipse 22"/>
          <p:cNvSpPr/>
          <p:nvPr/>
        </p:nvSpPr>
        <p:spPr>
          <a:xfrm>
            <a:off x="2849077" y="2135205"/>
            <a:ext cx="1578543"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state T1</a:t>
            </a:r>
          </a:p>
        </p:txBody>
      </p:sp>
      <p:sp>
        <p:nvSpPr>
          <p:cNvPr id="24" name="Ellipse 23"/>
          <p:cNvSpPr/>
          <p:nvPr/>
        </p:nvSpPr>
        <p:spPr>
          <a:xfrm>
            <a:off x="5650717" y="2135205"/>
            <a:ext cx="1453190"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state T2</a:t>
            </a:r>
          </a:p>
        </p:txBody>
      </p:sp>
      <p:sp>
        <p:nvSpPr>
          <p:cNvPr id="25" name="Ellipse 24"/>
          <p:cNvSpPr/>
          <p:nvPr/>
        </p:nvSpPr>
        <p:spPr>
          <a:xfrm>
            <a:off x="8254000" y="2156860"/>
            <a:ext cx="1486877" cy="612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 T3</a:t>
            </a:r>
          </a:p>
        </p:txBody>
      </p:sp>
      <p:sp>
        <p:nvSpPr>
          <p:cNvPr id="26" name="Ellipse 25"/>
          <p:cNvSpPr/>
          <p:nvPr/>
        </p:nvSpPr>
        <p:spPr>
          <a:xfrm>
            <a:off x="217596" y="3458678"/>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Trait</a:t>
            </a:r>
          </a:p>
        </p:txBody>
      </p:sp>
      <p:cxnSp>
        <p:nvCxnSpPr>
          <p:cNvPr id="9" name="Gewinkelter Verbinder 8"/>
          <p:cNvCxnSpPr>
            <a:stCxn id="26" idx="4"/>
            <a:endCxn id="2" idx="4"/>
          </p:cNvCxnSpPr>
          <p:nvPr/>
        </p:nvCxnSpPr>
        <p:spPr>
          <a:xfrm rot="5400000" flipH="1" flipV="1">
            <a:off x="2368041" y="3321518"/>
            <a:ext cx="41709" cy="2282792"/>
          </a:xfrm>
          <a:prstGeom prst="bentConnector3">
            <a:avLst>
              <a:gd name="adj1" fmla="val -548083"/>
            </a:avLst>
          </a:prstGeom>
          <a:ln>
            <a:tailEnd type="triangle"/>
          </a:ln>
        </p:spPr>
        <p:style>
          <a:lnRef idx="1">
            <a:schemeClr val="dk1"/>
          </a:lnRef>
          <a:fillRef idx="0">
            <a:schemeClr val="dk1"/>
          </a:fillRef>
          <a:effectRef idx="0">
            <a:schemeClr val="dk1"/>
          </a:effectRef>
          <a:fontRef idx="minor">
            <a:schemeClr val="tx1"/>
          </a:fontRef>
        </p:style>
      </p:cxnSp>
      <p:cxnSp>
        <p:nvCxnSpPr>
          <p:cNvPr id="27" name="Gewinkelter Verbinder 26"/>
          <p:cNvCxnSpPr>
            <a:stCxn id="26" idx="4"/>
            <a:endCxn id="6" idx="4"/>
          </p:cNvCxnSpPr>
          <p:nvPr/>
        </p:nvCxnSpPr>
        <p:spPr>
          <a:xfrm rot="5400000" flipH="1" flipV="1">
            <a:off x="3774998" y="1936517"/>
            <a:ext cx="19752" cy="5074749"/>
          </a:xfrm>
          <a:prstGeom prst="bentConnector3">
            <a:avLst>
              <a:gd name="adj1" fmla="val -1157351"/>
            </a:avLst>
          </a:prstGeom>
          <a:ln>
            <a:tailEnd type="triangle"/>
          </a:ln>
        </p:spPr>
        <p:style>
          <a:lnRef idx="1">
            <a:schemeClr val="dk1"/>
          </a:lnRef>
          <a:fillRef idx="0">
            <a:schemeClr val="dk1"/>
          </a:fillRef>
          <a:effectRef idx="0">
            <a:schemeClr val="dk1"/>
          </a:effectRef>
          <a:fontRef idx="minor">
            <a:schemeClr val="tx1"/>
          </a:fontRef>
        </p:style>
      </p:cxnSp>
      <p:cxnSp>
        <p:nvCxnSpPr>
          <p:cNvPr id="28" name="Gewinkelter Verbinder 27"/>
          <p:cNvCxnSpPr>
            <a:stCxn id="26" idx="4"/>
            <a:endCxn id="7" idx="4"/>
          </p:cNvCxnSpPr>
          <p:nvPr/>
        </p:nvCxnSpPr>
        <p:spPr>
          <a:xfrm rot="5400000" flipH="1" flipV="1">
            <a:off x="5115885" y="602214"/>
            <a:ext cx="13169" cy="7749940"/>
          </a:xfrm>
          <a:prstGeom prst="bentConnector3">
            <a:avLst>
              <a:gd name="adj1" fmla="val -1735895"/>
            </a:avLst>
          </a:prstGeom>
          <a:ln>
            <a:tailEnd type="triangle"/>
          </a:ln>
        </p:spPr>
        <p:style>
          <a:lnRef idx="1">
            <a:schemeClr val="dk1"/>
          </a:lnRef>
          <a:fillRef idx="0">
            <a:schemeClr val="dk1"/>
          </a:fillRef>
          <a:effectRef idx="0">
            <a:schemeClr val="dk1"/>
          </a:effectRef>
          <a:fontRef idx="minor">
            <a:schemeClr val="tx1"/>
          </a:fontRef>
        </p:style>
      </p:cxnSp>
      <p:cxnSp>
        <p:nvCxnSpPr>
          <p:cNvPr id="31" name="Gerade Verbindung mit Pfeil 30"/>
          <p:cNvCxnSpPr/>
          <p:nvPr/>
        </p:nvCxnSpPr>
        <p:spPr>
          <a:xfrm flipV="1">
            <a:off x="616017" y="4538312"/>
            <a:ext cx="389823" cy="9865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Ellipse 31"/>
          <p:cNvSpPr/>
          <p:nvPr/>
        </p:nvSpPr>
        <p:spPr>
          <a:xfrm>
            <a:off x="83588" y="1949295"/>
            <a:ext cx="2327821" cy="9701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incongruency effect: Trait</a:t>
            </a:r>
          </a:p>
        </p:txBody>
      </p:sp>
      <p:cxnSp>
        <p:nvCxnSpPr>
          <p:cNvPr id="33" name="Gerade Verbindung mit Pfeil 32"/>
          <p:cNvCxnSpPr/>
          <p:nvPr/>
        </p:nvCxnSpPr>
        <p:spPr>
          <a:xfrm>
            <a:off x="809830" y="1044341"/>
            <a:ext cx="253762" cy="850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Gewinkelter Verbinder 37"/>
          <p:cNvCxnSpPr>
            <a:stCxn id="32" idx="0"/>
            <a:endCxn id="23" idx="0"/>
          </p:cNvCxnSpPr>
          <p:nvPr/>
        </p:nvCxnSpPr>
        <p:spPr>
          <a:xfrm rot="16200000" flipH="1">
            <a:off x="2349969" y="846825"/>
            <a:ext cx="185910" cy="2390850"/>
          </a:xfrm>
          <a:prstGeom prst="bentConnector3">
            <a:avLst>
              <a:gd name="adj1" fmla="val -122963"/>
            </a:avLst>
          </a:prstGeom>
          <a:ln>
            <a:tailEnd type="triangle"/>
          </a:ln>
        </p:spPr>
        <p:style>
          <a:lnRef idx="1">
            <a:schemeClr val="dk1"/>
          </a:lnRef>
          <a:fillRef idx="0">
            <a:schemeClr val="dk1"/>
          </a:fillRef>
          <a:effectRef idx="0">
            <a:schemeClr val="dk1"/>
          </a:effectRef>
          <a:fontRef idx="minor">
            <a:schemeClr val="tx1"/>
          </a:fontRef>
        </p:style>
      </p:cxnSp>
      <p:cxnSp>
        <p:nvCxnSpPr>
          <p:cNvPr id="41" name="Gewinkelter Verbinder 40"/>
          <p:cNvCxnSpPr>
            <a:stCxn id="32" idx="0"/>
            <a:endCxn id="24" idx="0"/>
          </p:cNvCxnSpPr>
          <p:nvPr/>
        </p:nvCxnSpPr>
        <p:spPr>
          <a:xfrm rot="16200000" flipH="1">
            <a:off x="3719450" y="-522656"/>
            <a:ext cx="185910" cy="5129813"/>
          </a:xfrm>
          <a:prstGeom prst="bentConnector3">
            <a:avLst>
              <a:gd name="adj1" fmla="val -122963"/>
            </a:avLst>
          </a:prstGeom>
          <a:ln>
            <a:tailEnd type="triangle"/>
          </a:ln>
        </p:spPr>
        <p:style>
          <a:lnRef idx="1">
            <a:schemeClr val="dk1"/>
          </a:lnRef>
          <a:fillRef idx="0">
            <a:schemeClr val="dk1"/>
          </a:fillRef>
          <a:effectRef idx="0">
            <a:schemeClr val="dk1"/>
          </a:effectRef>
          <a:fontRef idx="minor">
            <a:schemeClr val="tx1"/>
          </a:fontRef>
        </p:style>
      </p:cxnSp>
      <p:cxnSp>
        <p:nvCxnSpPr>
          <p:cNvPr id="44" name="Gewinkelter Verbinder 43"/>
          <p:cNvCxnSpPr>
            <a:stCxn id="32" idx="0"/>
            <a:endCxn id="25" idx="0"/>
          </p:cNvCxnSpPr>
          <p:nvPr/>
        </p:nvCxnSpPr>
        <p:spPr>
          <a:xfrm rot="16200000" flipH="1">
            <a:off x="5018686" y="-1821893"/>
            <a:ext cx="207565" cy="7749940"/>
          </a:xfrm>
          <a:prstGeom prst="bentConnector3">
            <a:avLst>
              <a:gd name="adj1" fmla="val -110134"/>
            </a:avLst>
          </a:prstGeom>
          <a:ln>
            <a:tailEnd type="triangle"/>
          </a:ln>
        </p:spPr>
        <p:style>
          <a:lnRef idx="1">
            <a:schemeClr val="dk1"/>
          </a:lnRef>
          <a:fillRef idx="0">
            <a:schemeClr val="dk1"/>
          </a:fillRef>
          <a:effectRef idx="0">
            <a:schemeClr val="dk1"/>
          </a:effectRef>
          <a:fontRef idx="minor">
            <a:schemeClr val="tx1"/>
          </a:fontRef>
        </p:style>
      </p:cxnSp>
      <p:cxnSp>
        <p:nvCxnSpPr>
          <p:cNvPr id="56" name="Gerade Verbindung mit Pfeil 55"/>
          <p:cNvCxnSpPr>
            <a:stCxn id="32" idx="4"/>
            <a:endCxn id="26" idx="0"/>
          </p:cNvCxnSpPr>
          <p:nvPr/>
        </p:nvCxnSpPr>
        <p:spPr>
          <a:xfrm>
            <a:off x="1247499" y="2919481"/>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9" name="Gerade Verbindung mit Pfeil 58"/>
          <p:cNvCxnSpPr/>
          <p:nvPr/>
        </p:nvCxnSpPr>
        <p:spPr>
          <a:xfrm>
            <a:off x="3606488" y="2836063"/>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0" name="Gerade Verbindung mit Pfeil 59"/>
          <p:cNvCxnSpPr/>
          <p:nvPr/>
        </p:nvCxnSpPr>
        <p:spPr>
          <a:xfrm>
            <a:off x="6340571" y="2818578"/>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1" name="Gerade Verbindung mit Pfeil 60"/>
          <p:cNvCxnSpPr/>
          <p:nvPr/>
        </p:nvCxnSpPr>
        <p:spPr>
          <a:xfrm>
            <a:off x="8997437" y="2822167"/>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 name="Textfeld 2"/>
          <p:cNvSpPr txBox="1"/>
          <p:nvPr/>
        </p:nvSpPr>
        <p:spPr>
          <a:xfrm>
            <a:off x="767022" y="3034530"/>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.14</a:t>
            </a:r>
          </a:p>
        </p:txBody>
      </p:sp>
      <p:sp>
        <p:nvSpPr>
          <p:cNvPr id="29" name="Textfeld 28"/>
          <p:cNvSpPr txBox="1"/>
          <p:nvPr/>
        </p:nvSpPr>
        <p:spPr>
          <a:xfrm>
            <a:off x="3111726" y="2985360"/>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-.03</a:t>
            </a:r>
          </a:p>
        </p:txBody>
      </p:sp>
      <p:sp>
        <p:nvSpPr>
          <p:cNvPr id="34" name="Textfeld 33"/>
          <p:cNvSpPr txBox="1"/>
          <p:nvPr/>
        </p:nvSpPr>
        <p:spPr>
          <a:xfrm>
            <a:off x="5846802" y="2939304"/>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.05</a:t>
            </a:r>
          </a:p>
        </p:txBody>
      </p:sp>
      <p:sp>
        <p:nvSpPr>
          <p:cNvPr id="35" name="Textfeld 34"/>
          <p:cNvSpPr txBox="1"/>
          <p:nvPr/>
        </p:nvSpPr>
        <p:spPr>
          <a:xfrm>
            <a:off x="8422188" y="2900441"/>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.05</a:t>
            </a:r>
          </a:p>
        </p:txBody>
      </p:sp>
      <p:sp>
        <p:nvSpPr>
          <p:cNvPr id="36" name="Ellipse 35"/>
          <p:cNvSpPr/>
          <p:nvPr/>
        </p:nvSpPr>
        <p:spPr>
          <a:xfrm>
            <a:off x="10089343" y="3468861"/>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T4</a:t>
            </a:r>
          </a:p>
        </p:txBody>
      </p:sp>
      <p:sp>
        <p:nvSpPr>
          <p:cNvPr id="39" name="Ellipse 38"/>
          <p:cNvSpPr/>
          <p:nvPr/>
        </p:nvSpPr>
        <p:spPr>
          <a:xfrm>
            <a:off x="10375807" y="2180212"/>
            <a:ext cx="1486877" cy="612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 T4</a:t>
            </a:r>
          </a:p>
        </p:txBody>
      </p:sp>
      <p:cxnSp>
        <p:nvCxnSpPr>
          <p:cNvPr id="40" name="Gerade Verbindung mit Pfeil 39"/>
          <p:cNvCxnSpPr/>
          <p:nvPr/>
        </p:nvCxnSpPr>
        <p:spPr>
          <a:xfrm>
            <a:off x="11119244" y="2845519"/>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2" name="Textfeld 41"/>
          <p:cNvSpPr txBox="1"/>
          <p:nvPr/>
        </p:nvSpPr>
        <p:spPr>
          <a:xfrm>
            <a:off x="10543995" y="2923793"/>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.06</a:t>
            </a:r>
          </a:p>
        </p:txBody>
      </p:sp>
      <p:cxnSp>
        <p:nvCxnSpPr>
          <p:cNvPr id="43" name="Gewinkelter Verbinder 42"/>
          <p:cNvCxnSpPr>
            <a:stCxn id="26" idx="4"/>
            <a:endCxn id="36" idx="4"/>
          </p:cNvCxnSpPr>
          <p:nvPr/>
        </p:nvCxnSpPr>
        <p:spPr>
          <a:xfrm rot="16200000" flipH="1">
            <a:off x="6178282" y="-447015"/>
            <a:ext cx="10183" cy="9871747"/>
          </a:xfrm>
          <a:prstGeom prst="bentConnector3">
            <a:avLst>
              <a:gd name="adj1" fmla="val 2344918"/>
            </a:avLst>
          </a:prstGeom>
          <a:ln>
            <a:tailEnd type="triangle"/>
          </a:ln>
        </p:spPr>
        <p:style>
          <a:lnRef idx="1">
            <a:schemeClr val="dk1"/>
          </a:lnRef>
          <a:fillRef idx="0">
            <a:schemeClr val="dk1"/>
          </a:fillRef>
          <a:effectRef idx="0">
            <a:schemeClr val="dk1"/>
          </a:effectRef>
          <a:fontRef idx="minor">
            <a:schemeClr val="tx1"/>
          </a:fontRef>
        </p:style>
      </p:cxnSp>
      <p:cxnSp>
        <p:nvCxnSpPr>
          <p:cNvPr id="45" name="Gewinkelter Verbinder 44"/>
          <p:cNvCxnSpPr>
            <a:stCxn id="32" idx="0"/>
            <a:endCxn id="39" idx="0"/>
          </p:cNvCxnSpPr>
          <p:nvPr/>
        </p:nvCxnSpPr>
        <p:spPr>
          <a:xfrm rot="16200000" flipH="1">
            <a:off x="6067913" y="-2871120"/>
            <a:ext cx="230917" cy="9871747"/>
          </a:xfrm>
          <a:prstGeom prst="bentConnector3">
            <a:avLst>
              <a:gd name="adj1" fmla="val -98997"/>
            </a:avLst>
          </a:prstGeom>
          <a:ln>
            <a:tailEnd type="triangle"/>
          </a:ln>
        </p:spPr>
        <p:style>
          <a:lnRef idx="1">
            <a:schemeClr val="dk1"/>
          </a:lnRef>
          <a:fillRef idx="0">
            <a:schemeClr val="dk1"/>
          </a:fillRef>
          <a:effectRef idx="0">
            <a:schemeClr val="dk1"/>
          </a:effectRef>
          <a:fontRef idx="minor">
            <a:schemeClr val="tx1"/>
          </a:fontRef>
        </p:style>
      </p:cxnSp>
      <p:sp>
        <p:nvSpPr>
          <p:cNvPr id="46" name="Textfeld 45"/>
          <p:cNvSpPr txBox="1"/>
          <p:nvPr/>
        </p:nvSpPr>
        <p:spPr>
          <a:xfrm>
            <a:off x="1318661" y="2890771"/>
            <a:ext cx="21997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Between-person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t>
            </a:r>
          </a:p>
        </p:txBody>
      </p:sp>
      <p:sp>
        <p:nvSpPr>
          <p:cNvPr id="47" name="Textfeld 46"/>
          <p:cNvSpPr txBox="1"/>
          <p:nvPr/>
        </p:nvSpPr>
        <p:spPr>
          <a:xfrm>
            <a:off x="4338639" y="2778323"/>
            <a:ext cx="1654054" cy="6594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Within-Person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relations</a:t>
            </a:r>
          </a:p>
        </p:txBody>
      </p:sp>
      <p:sp>
        <p:nvSpPr>
          <p:cNvPr id="48" name="Textfeld 47"/>
          <p:cNvSpPr txBox="1"/>
          <p:nvPr/>
        </p:nvSpPr>
        <p:spPr>
          <a:xfrm>
            <a:off x="217596" y="652731"/>
            <a:ext cx="87977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Mittlerer Picture-Word Inkongruenz-Effekt über Erhebungen: Reaktionszeiten</a:t>
            </a:r>
          </a:p>
        </p:txBody>
      </p:sp>
      <p:sp>
        <p:nvSpPr>
          <p:cNvPr id="49" name="Textfeld 36"/>
          <p:cNvSpPr txBox="1"/>
          <p:nvPr/>
        </p:nvSpPr>
        <p:spPr>
          <a:xfrm>
            <a:off x="202434" y="5681931"/>
            <a:ext cx="80515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Mittlerer Shtulman Inkongruenz-Effekt über Erhebungen: Reaktionszeiten</a:t>
            </a:r>
          </a:p>
        </p:txBody>
      </p:sp>
      <p:sp>
        <p:nvSpPr>
          <p:cNvPr id="4" name="Foliennummernplatzhalter 3"/>
          <p:cNvSpPr>
            <a:spLocks noGrp="1"/>
          </p:cNvSpPr>
          <p:nvPr>
            <p:ph type="sldNum" sz="quarter" idx="12"/>
          </p:nvPr>
        </p:nvSpPr>
        <p:spPr/>
        <p:txBody>
          <a:bodyPr/>
          <a:lstStyle/>
          <a:p>
            <a:fld id="{8CD81D32-49D6-4432-ACD3-F60C5F690709}" type="slidenum">
              <a:rPr lang="de-CH" smtClean="0"/>
              <a:t>119</a:t>
            </a:fld>
            <a:endParaRPr lang="de-CH"/>
          </a:p>
        </p:txBody>
      </p:sp>
    </p:spTree>
    <p:extLst>
      <p:ext uri="{BB962C8B-B14F-4D97-AF65-F5344CB8AC3E}">
        <p14:creationId xmlns:p14="http://schemas.microsoft.com/office/powerpoint/2010/main" val="16719460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2"/>
          <p:cNvPicPr>
            <a:picLocks noChangeAspect="1"/>
          </p:cNvPicPr>
          <p:nvPr/>
        </p:nvPicPr>
        <p:blipFill>
          <a:blip r:embed="rId3"/>
          <a:stretch>
            <a:fillRect/>
          </a:stretch>
        </p:blipFill>
        <p:spPr>
          <a:xfrm>
            <a:off x="1690712" y="2523223"/>
            <a:ext cx="8557610" cy="3713947"/>
          </a:xfrm>
          <a:prstGeom prst="rect">
            <a:avLst/>
          </a:prstGeom>
        </p:spPr>
      </p:pic>
      <p:sp>
        <p:nvSpPr>
          <p:cNvPr id="15" name="Textfeld 14"/>
          <p:cNvSpPr txBox="1"/>
          <p:nvPr/>
        </p:nvSpPr>
        <p:spPr>
          <a:xfrm>
            <a:off x="1690712" y="699930"/>
            <a:ext cx="9156960" cy="1754326"/>
          </a:xfrm>
          <a:prstGeom prst="rect">
            <a:avLst/>
          </a:prstGeom>
          <a:noFill/>
        </p:spPr>
        <p:txBody>
          <a:bodyPr wrap="square" rtlCol="0">
            <a:spAutoFit/>
          </a:bodyPr>
          <a:lstStyle/>
          <a:p>
            <a:r>
              <a:rPr lang="de-CH" b="1" dirty="0">
                <a:solidFill>
                  <a:schemeClr val="bg1"/>
                </a:solidFill>
                <a:latin typeface="Arial" panose="020B0604020202020204" pitchFamily="34" charset="0"/>
                <a:cs typeface="Arial" panose="020B0604020202020204" pitchFamily="34" charset="0"/>
              </a:rPr>
              <a:t>Wiener Diffusion Model</a:t>
            </a:r>
          </a:p>
          <a:p>
            <a:endParaRPr lang="de-CH" dirty="0">
              <a:solidFill>
                <a:schemeClr val="bg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Non-</a:t>
            </a:r>
            <a:r>
              <a:rPr lang="de-CH" dirty="0" err="1">
                <a:solidFill>
                  <a:schemeClr val="bg1"/>
                </a:solidFill>
                <a:latin typeface="Arial" panose="020B0604020202020204" pitchFamily="34" charset="0"/>
                <a:cs typeface="Arial" panose="020B0604020202020204" pitchFamily="34" charset="0"/>
              </a:rPr>
              <a:t>decision</a:t>
            </a:r>
            <a:r>
              <a:rPr lang="de-CH" dirty="0">
                <a:solidFill>
                  <a:schemeClr val="bg1"/>
                </a:solidFill>
                <a:latin typeface="Arial" panose="020B0604020202020204" pitchFamily="34" charset="0"/>
                <a:cs typeface="Arial" panose="020B0604020202020204" pitchFamily="34" charset="0"/>
              </a:rPr>
              <a:t> time: Lesen und motorische Reaktion </a:t>
            </a:r>
          </a:p>
          <a:p>
            <a:r>
              <a:rPr lang="de-CH" dirty="0">
                <a:solidFill>
                  <a:schemeClr val="bg1"/>
                </a:solidFill>
                <a:latin typeface="Arial" panose="020B0604020202020204" pitchFamily="34" charset="0"/>
                <a:cs typeface="Arial" panose="020B0604020202020204" pitchFamily="34" charset="0"/>
              </a:rPr>
              <a:t>Drift rate: Entscheidungsprozess - wohin und wie schnell?</a:t>
            </a:r>
          </a:p>
          <a:p>
            <a:r>
              <a:rPr lang="de-CH" dirty="0">
                <a:solidFill>
                  <a:schemeClr val="bg1"/>
                </a:solidFill>
                <a:latin typeface="Arial" panose="020B0604020202020204" pitchFamily="34" charset="0"/>
                <a:cs typeface="Arial" panose="020B0604020202020204" pitchFamily="34" charset="0"/>
              </a:rPr>
              <a:t>Boundary </a:t>
            </a:r>
            <a:r>
              <a:rPr lang="de-CH" dirty="0" err="1">
                <a:solidFill>
                  <a:schemeClr val="bg1"/>
                </a:solidFill>
                <a:latin typeface="Arial" panose="020B0604020202020204" pitchFamily="34" charset="0"/>
                <a:cs typeface="Arial" panose="020B0604020202020204" pitchFamily="34" charset="0"/>
              </a:rPr>
              <a:t>separation</a:t>
            </a:r>
            <a:r>
              <a:rPr lang="de-CH" dirty="0">
                <a:solidFill>
                  <a:schemeClr val="bg1"/>
                </a:solidFill>
                <a:latin typeface="Arial" panose="020B0604020202020204" pitchFamily="34" charset="0"/>
                <a:cs typeface="Arial" panose="020B0604020202020204" pitchFamily="34" charset="0"/>
              </a:rPr>
              <a:t>: Individuelle Unterschiede in Sicherheit (</a:t>
            </a:r>
            <a:r>
              <a:rPr lang="de-CH" dirty="0" err="1">
                <a:solidFill>
                  <a:schemeClr val="bg1"/>
                </a:solidFill>
                <a:latin typeface="Arial" panose="020B0604020202020204" pitchFamily="34" charset="0"/>
                <a:cs typeface="Arial" panose="020B0604020202020204" pitchFamily="34" charset="0"/>
              </a:rPr>
              <a:t>speed-accuracy</a:t>
            </a:r>
            <a:r>
              <a:rPr lang="de-CH" dirty="0">
                <a:solidFill>
                  <a:schemeClr val="bg1"/>
                </a:solidFill>
                <a:latin typeface="Arial" panose="020B0604020202020204" pitchFamily="34" charset="0"/>
                <a:cs typeface="Arial" panose="020B0604020202020204" pitchFamily="34" charset="0"/>
              </a:rPr>
              <a:t> trade off)</a:t>
            </a:r>
          </a:p>
          <a:p>
            <a:r>
              <a:rPr lang="de-CH" dirty="0">
                <a:solidFill>
                  <a:schemeClr val="bg1"/>
                </a:solidFill>
                <a:latin typeface="Arial" panose="020B0604020202020204" pitchFamily="34" charset="0"/>
                <a:cs typeface="Arial" panose="020B0604020202020204" pitchFamily="34" charset="0"/>
              </a:rPr>
              <a:t>Bias: Mittlere Tendenz eher zu </a:t>
            </a:r>
            <a:r>
              <a:rPr lang="de-CH" i="1" dirty="0">
                <a:solidFill>
                  <a:schemeClr val="bg1"/>
                </a:solidFill>
                <a:latin typeface="Arial" panose="020B0604020202020204" pitchFamily="34" charset="0"/>
                <a:cs typeface="Arial" panose="020B0604020202020204" pitchFamily="34" charset="0"/>
              </a:rPr>
              <a:t>richtig</a:t>
            </a:r>
            <a:r>
              <a:rPr lang="de-CH" dirty="0">
                <a:solidFill>
                  <a:schemeClr val="bg1"/>
                </a:solidFill>
                <a:latin typeface="Arial" panose="020B0604020202020204" pitchFamily="34" charset="0"/>
                <a:cs typeface="Arial" panose="020B0604020202020204" pitchFamily="34" charset="0"/>
              </a:rPr>
              <a:t> oder </a:t>
            </a:r>
            <a:r>
              <a:rPr lang="de-CH" i="1" dirty="0">
                <a:solidFill>
                  <a:schemeClr val="bg1"/>
                </a:solidFill>
                <a:latin typeface="Arial" panose="020B0604020202020204" pitchFamily="34" charset="0"/>
                <a:cs typeface="Arial" panose="020B0604020202020204" pitchFamily="34" charset="0"/>
              </a:rPr>
              <a:t>falsch</a:t>
            </a:r>
            <a:r>
              <a:rPr lang="de-CH" dirty="0">
                <a:solidFill>
                  <a:schemeClr val="bg1"/>
                </a:solidFill>
                <a:latin typeface="Arial" panose="020B0604020202020204" pitchFamily="34" charset="0"/>
                <a:cs typeface="Arial" panose="020B0604020202020204" pitchFamily="34" charset="0"/>
              </a:rPr>
              <a:t> Antwort</a:t>
            </a:r>
            <a:endParaRPr lang="en-US" dirty="0">
              <a:solidFill>
                <a:schemeClr val="bg1"/>
              </a:solidFill>
              <a:latin typeface="Arial" panose="020B0604020202020204" pitchFamily="34" charset="0"/>
              <a:cs typeface="Arial" panose="020B0604020202020204" pitchFamily="34" charset="0"/>
            </a:endParaRPr>
          </a:p>
        </p:txBody>
      </p:sp>
      <p:sp>
        <p:nvSpPr>
          <p:cNvPr id="16" name="Textfeld 15"/>
          <p:cNvSpPr txBox="1"/>
          <p:nvPr/>
        </p:nvSpPr>
        <p:spPr>
          <a:xfrm>
            <a:off x="288757" y="6362919"/>
            <a:ext cx="915696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Vandekerckhove et al., 2011</a:t>
            </a:r>
            <a:endParaRPr lang="en-US">
              <a:solidFill>
                <a:schemeClr val="bg1"/>
              </a:solidFill>
              <a:latin typeface="Arial" panose="020B0604020202020204" pitchFamily="34" charset="0"/>
              <a:cs typeface="Arial" panose="020B0604020202020204" pitchFamily="34" charset="0"/>
            </a:endParaRPr>
          </a:p>
        </p:txBody>
      </p:sp>
      <p:sp>
        <p:nvSpPr>
          <p:cNvPr id="17" name="Textfeld 16"/>
          <p:cNvSpPr txBox="1"/>
          <p:nvPr/>
        </p:nvSpPr>
        <p:spPr>
          <a:xfrm>
            <a:off x="3594910" y="6357739"/>
            <a:ext cx="9156960" cy="369332"/>
          </a:xfrm>
          <a:prstGeom prst="rect">
            <a:avLst/>
          </a:prstGeom>
          <a:noFill/>
        </p:spPr>
        <p:txBody>
          <a:bodyPr wrap="square" rtlCol="0">
            <a:spAutoFit/>
          </a:bodyPr>
          <a:lstStyle/>
          <a:p>
            <a:r>
              <a:rPr lang="de-CH" b="1" dirty="0" err="1">
                <a:solidFill>
                  <a:schemeClr val="bg1"/>
                </a:solidFill>
                <a:latin typeface="Arial" panose="020B0604020202020204" pitchFamily="34" charset="0"/>
                <a:cs typeface="Arial" panose="020B0604020202020204" pitchFamily="34" charset="0"/>
              </a:rPr>
              <a:t>Bayesianische</a:t>
            </a:r>
            <a:r>
              <a:rPr lang="de-CH" b="1" dirty="0">
                <a:solidFill>
                  <a:schemeClr val="bg1"/>
                </a:solidFill>
                <a:latin typeface="Arial" panose="020B0604020202020204" pitchFamily="34" charset="0"/>
                <a:cs typeface="Arial" panose="020B0604020202020204" pitchFamily="34" charset="0"/>
              </a:rPr>
              <a:t> Multilevel-Implementierung mittels </a:t>
            </a:r>
            <a:r>
              <a:rPr lang="de-CH" b="1" dirty="0" err="1">
                <a:solidFill>
                  <a:schemeClr val="bg1"/>
                </a:solidFill>
                <a:latin typeface="Arial" panose="020B0604020202020204" pitchFamily="34" charset="0"/>
                <a:cs typeface="Arial" panose="020B0604020202020204" pitchFamily="34" charset="0"/>
              </a:rPr>
              <a:t>brms</a:t>
            </a:r>
            <a:r>
              <a:rPr lang="de-CH" b="1" dirty="0">
                <a:solidFill>
                  <a:schemeClr val="bg1"/>
                </a:solidFill>
                <a:latin typeface="Arial" panose="020B0604020202020204" pitchFamily="34" charset="0"/>
                <a:cs typeface="Arial" panose="020B0604020202020204" pitchFamily="34" charset="0"/>
              </a:rPr>
              <a:t> in R</a:t>
            </a:r>
            <a:endParaRPr lang="en-US" dirty="0">
              <a:solidFill>
                <a:schemeClr val="bg1"/>
              </a:solidFill>
              <a:latin typeface="Arial" panose="020B0604020202020204" pitchFamily="34" charset="0"/>
              <a:cs typeface="Arial" panose="020B0604020202020204" pitchFamily="34" charset="0"/>
            </a:endParaRPr>
          </a:p>
        </p:txBody>
      </p:sp>
      <p:sp>
        <p:nvSpPr>
          <p:cNvPr id="2" name="Rechteck 1">
            <a:extLst>
              <a:ext uri="{FF2B5EF4-FFF2-40B4-BE49-F238E27FC236}">
                <a16:creationId xmlns:a16="http://schemas.microsoft.com/office/drawing/2014/main" id="{A783C097-FCDF-D438-1636-8693EB1E838E}"/>
              </a:ext>
            </a:extLst>
          </p:cNvPr>
          <p:cNvSpPr/>
          <p:nvPr/>
        </p:nvSpPr>
        <p:spPr>
          <a:xfrm>
            <a:off x="10309701" y="853116"/>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Shtulman-Task</a:t>
            </a:r>
            <a:endParaRPr lang="en-US">
              <a:latin typeface="Arial" panose="020B0604020202020204" pitchFamily="34" charset="0"/>
              <a:cs typeface="Arial" panose="020B0604020202020204" pitchFamily="34" charset="0"/>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12</a:t>
            </a:fld>
            <a:endParaRPr lang="de-CH"/>
          </a:p>
        </p:txBody>
      </p:sp>
    </p:spTree>
    <p:extLst>
      <p:ext uri="{BB962C8B-B14F-4D97-AF65-F5344CB8AC3E}">
        <p14:creationId xmlns:p14="http://schemas.microsoft.com/office/powerpoint/2010/main" val="108177042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llipse 1"/>
          <p:cNvSpPr/>
          <p:nvPr/>
        </p:nvSpPr>
        <p:spPr>
          <a:xfrm>
            <a:off x="2500388" y="341696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T1</a:t>
            </a:r>
          </a:p>
        </p:txBody>
      </p:sp>
      <p:sp>
        <p:nvSpPr>
          <p:cNvPr id="6" name="Ellipse 5"/>
          <p:cNvSpPr/>
          <p:nvPr/>
        </p:nvSpPr>
        <p:spPr>
          <a:xfrm>
            <a:off x="5233962" y="3437823"/>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T2</a:t>
            </a:r>
          </a:p>
        </p:txBody>
      </p:sp>
      <p:sp>
        <p:nvSpPr>
          <p:cNvPr id="7" name="Ellipse 6"/>
          <p:cNvSpPr/>
          <p:nvPr/>
        </p:nvSpPr>
        <p:spPr>
          <a:xfrm>
            <a:off x="7967536" y="344550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T3</a:t>
            </a:r>
          </a:p>
        </p:txBody>
      </p:sp>
      <p:sp>
        <p:nvSpPr>
          <p:cNvPr id="23" name="Ellipse 22"/>
          <p:cNvSpPr/>
          <p:nvPr/>
        </p:nvSpPr>
        <p:spPr>
          <a:xfrm>
            <a:off x="2849077" y="2135205"/>
            <a:ext cx="1578543"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state T1</a:t>
            </a:r>
          </a:p>
        </p:txBody>
      </p:sp>
      <p:sp>
        <p:nvSpPr>
          <p:cNvPr id="24" name="Ellipse 23"/>
          <p:cNvSpPr/>
          <p:nvPr/>
        </p:nvSpPr>
        <p:spPr>
          <a:xfrm>
            <a:off x="5537270" y="2129543"/>
            <a:ext cx="1453190"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state T2</a:t>
            </a:r>
          </a:p>
        </p:txBody>
      </p:sp>
      <p:sp>
        <p:nvSpPr>
          <p:cNvPr id="25" name="Ellipse 24"/>
          <p:cNvSpPr/>
          <p:nvPr/>
        </p:nvSpPr>
        <p:spPr>
          <a:xfrm>
            <a:off x="8254000" y="2156860"/>
            <a:ext cx="1486877" cy="612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 T3</a:t>
            </a:r>
          </a:p>
        </p:txBody>
      </p:sp>
      <p:sp>
        <p:nvSpPr>
          <p:cNvPr id="26" name="Ellipse 25"/>
          <p:cNvSpPr/>
          <p:nvPr/>
        </p:nvSpPr>
        <p:spPr>
          <a:xfrm>
            <a:off x="217596" y="3458678"/>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Trait</a:t>
            </a:r>
          </a:p>
        </p:txBody>
      </p:sp>
      <p:cxnSp>
        <p:nvCxnSpPr>
          <p:cNvPr id="9" name="Gewinkelter Verbinder 8"/>
          <p:cNvCxnSpPr>
            <a:stCxn id="26" idx="4"/>
            <a:endCxn id="2" idx="4"/>
          </p:cNvCxnSpPr>
          <p:nvPr/>
        </p:nvCxnSpPr>
        <p:spPr>
          <a:xfrm rot="5400000" flipH="1" flipV="1">
            <a:off x="2368041" y="3321518"/>
            <a:ext cx="41709" cy="2282792"/>
          </a:xfrm>
          <a:prstGeom prst="bentConnector3">
            <a:avLst>
              <a:gd name="adj1" fmla="val -548083"/>
            </a:avLst>
          </a:prstGeom>
          <a:ln>
            <a:tailEnd type="triangle"/>
          </a:ln>
        </p:spPr>
        <p:style>
          <a:lnRef idx="1">
            <a:schemeClr val="dk1"/>
          </a:lnRef>
          <a:fillRef idx="0">
            <a:schemeClr val="dk1"/>
          </a:fillRef>
          <a:effectRef idx="0">
            <a:schemeClr val="dk1"/>
          </a:effectRef>
          <a:fontRef idx="minor">
            <a:schemeClr val="tx1"/>
          </a:fontRef>
        </p:style>
      </p:cxnSp>
      <p:cxnSp>
        <p:nvCxnSpPr>
          <p:cNvPr id="27" name="Gewinkelter Verbinder 26"/>
          <p:cNvCxnSpPr>
            <a:stCxn id="26" idx="4"/>
            <a:endCxn id="6" idx="4"/>
          </p:cNvCxnSpPr>
          <p:nvPr/>
        </p:nvCxnSpPr>
        <p:spPr>
          <a:xfrm rot="5400000" flipH="1" flipV="1">
            <a:off x="3745255" y="1965158"/>
            <a:ext cx="20855" cy="5016366"/>
          </a:xfrm>
          <a:prstGeom prst="bentConnector3">
            <a:avLst>
              <a:gd name="adj1" fmla="val -1096140"/>
            </a:avLst>
          </a:prstGeom>
          <a:ln>
            <a:tailEnd type="triangle"/>
          </a:ln>
        </p:spPr>
        <p:style>
          <a:lnRef idx="1">
            <a:schemeClr val="dk1"/>
          </a:lnRef>
          <a:fillRef idx="0">
            <a:schemeClr val="dk1"/>
          </a:fillRef>
          <a:effectRef idx="0">
            <a:schemeClr val="dk1"/>
          </a:effectRef>
          <a:fontRef idx="minor">
            <a:schemeClr val="tx1"/>
          </a:fontRef>
        </p:style>
      </p:cxnSp>
      <p:cxnSp>
        <p:nvCxnSpPr>
          <p:cNvPr id="28" name="Gewinkelter Verbinder 27"/>
          <p:cNvCxnSpPr>
            <a:stCxn id="26" idx="4"/>
            <a:endCxn id="7" idx="4"/>
          </p:cNvCxnSpPr>
          <p:nvPr/>
        </p:nvCxnSpPr>
        <p:spPr>
          <a:xfrm rot="5400000" flipH="1" flipV="1">
            <a:off x="5115885" y="602214"/>
            <a:ext cx="13169" cy="7749940"/>
          </a:xfrm>
          <a:prstGeom prst="bentConnector3">
            <a:avLst>
              <a:gd name="adj1" fmla="val -1735895"/>
            </a:avLst>
          </a:prstGeom>
          <a:ln>
            <a:tailEnd type="triangle"/>
          </a:ln>
        </p:spPr>
        <p:style>
          <a:lnRef idx="1">
            <a:schemeClr val="dk1"/>
          </a:lnRef>
          <a:fillRef idx="0">
            <a:schemeClr val="dk1"/>
          </a:fillRef>
          <a:effectRef idx="0">
            <a:schemeClr val="dk1"/>
          </a:effectRef>
          <a:fontRef idx="minor">
            <a:schemeClr val="tx1"/>
          </a:fontRef>
        </p:style>
      </p:cxnSp>
      <p:cxnSp>
        <p:nvCxnSpPr>
          <p:cNvPr id="31" name="Gerade Verbindung mit Pfeil 30"/>
          <p:cNvCxnSpPr/>
          <p:nvPr/>
        </p:nvCxnSpPr>
        <p:spPr>
          <a:xfrm flipV="1">
            <a:off x="616017" y="4538312"/>
            <a:ext cx="389823" cy="9865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Ellipse 31"/>
          <p:cNvSpPr/>
          <p:nvPr/>
        </p:nvSpPr>
        <p:spPr>
          <a:xfrm>
            <a:off x="83588" y="1949295"/>
            <a:ext cx="2327821" cy="9701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incongruency effect: Trait</a:t>
            </a:r>
          </a:p>
        </p:txBody>
      </p:sp>
      <p:cxnSp>
        <p:nvCxnSpPr>
          <p:cNvPr id="33" name="Gerade Verbindung mit Pfeil 32"/>
          <p:cNvCxnSpPr/>
          <p:nvPr/>
        </p:nvCxnSpPr>
        <p:spPr>
          <a:xfrm>
            <a:off x="809830" y="1044341"/>
            <a:ext cx="253762" cy="850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Gewinkelter Verbinder 37"/>
          <p:cNvCxnSpPr>
            <a:stCxn id="32" idx="0"/>
            <a:endCxn id="23" idx="0"/>
          </p:cNvCxnSpPr>
          <p:nvPr/>
        </p:nvCxnSpPr>
        <p:spPr>
          <a:xfrm rot="16200000" flipH="1">
            <a:off x="2349969" y="846825"/>
            <a:ext cx="185910" cy="2390850"/>
          </a:xfrm>
          <a:prstGeom prst="bentConnector3">
            <a:avLst>
              <a:gd name="adj1" fmla="val -122963"/>
            </a:avLst>
          </a:prstGeom>
          <a:ln>
            <a:tailEnd type="triangle"/>
          </a:ln>
        </p:spPr>
        <p:style>
          <a:lnRef idx="1">
            <a:schemeClr val="dk1"/>
          </a:lnRef>
          <a:fillRef idx="0">
            <a:schemeClr val="dk1"/>
          </a:fillRef>
          <a:effectRef idx="0">
            <a:schemeClr val="dk1"/>
          </a:effectRef>
          <a:fontRef idx="minor">
            <a:schemeClr val="tx1"/>
          </a:fontRef>
        </p:style>
      </p:cxnSp>
      <p:cxnSp>
        <p:nvCxnSpPr>
          <p:cNvPr id="41" name="Gewinkelter Verbinder 40"/>
          <p:cNvCxnSpPr>
            <a:stCxn id="32" idx="0"/>
            <a:endCxn id="24" idx="0"/>
          </p:cNvCxnSpPr>
          <p:nvPr/>
        </p:nvCxnSpPr>
        <p:spPr>
          <a:xfrm rot="16200000" flipH="1">
            <a:off x="3665558" y="-468764"/>
            <a:ext cx="180248" cy="5016366"/>
          </a:xfrm>
          <a:prstGeom prst="bentConnector3">
            <a:avLst>
              <a:gd name="adj1" fmla="val -126825"/>
            </a:avLst>
          </a:prstGeom>
          <a:ln>
            <a:tailEnd type="triangle"/>
          </a:ln>
        </p:spPr>
        <p:style>
          <a:lnRef idx="1">
            <a:schemeClr val="dk1"/>
          </a:lnRef>
          <a:fillRef idx="0">
            <a:schemeClr val="dk1"/>
          </a:fillRef>
          <a:effectRef idx="0">
            <a:schemeClr val="dk1"/>
          </a:effectRef>
          <a:fontRef idx="minor">
            <a:schemeClr val="tx1"/>
          </a:fontRef>
        </p:style>
      </p:cxnSp>
      <p:cxnSp>
        <p:nvCxnSpPr>
          <p:cNvPr id="44" name="Gewinkelter Verbinder 43"/>
          <p:cNvCxnSpPr>
            <a:stCxn id="32" idx="0"/>
            <a:endCxn id="25" idx="0"/>
          </p:cNvCxnSpPr>
          <p:nvPr/>
        </p:nvCxnSpPr>
        <p:spPr>
          <a:xfrm rot="16200000" flipH="1">
            <a:off x="5018686" y="-1821893"/>
            <a:ext cx="207565" cy="7749940"/>
          </a:xfrm>
          <a:prstGeom prst="bentConnector3">
            <a:avLst>
              <a:gd name="adj1" fmla="val -110134"/>
            </a:avLst>
          </a:prstGeom>
          <a:ln>
            <a:tailEnd type="triangle"/>
          </a:ln>
        </p:spPr>
        <p:style>
          <a:lnRef idx="1">
            <a:schemeClr val="dk1"/>
          </a:lnRef>
          <a:fillRef idx="0">
            <a:schemeClr val="dk1"/>
          </a:fillRef>
          <a:effectRef idx="0">
            <a:schemeClr val="dk1"/>
          </a:effectRef>
          <a:fontRef idx="minor">
            <a:schemeClr val="tx1"/>
          </a:fontRef>
        </p:style>
      </p:cxnSp>
      <p:cxnSp>
        <p:nvCxnSpPr>
          <p:cNvPr id="56" name="Gerade Verbindung mit Pfeil 55"/>
          <p:cNvCxnSpPr>
            <a:stCxn id="32" idx="4"/>
            <a:endCxn id="26" idx="0"/>
          </p:cNvCxnSpPr>
          <p:nvPr/>
        </p:nvCxnSpPr>
        <p:spPr>
          <a:xfrm>
            <a:off x="1247499" y="2919481"/>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9" name="Gerade Verbindung mit Pfeil 58"/>
          <p:cNvCxnSpPr/>
          <p:nvPr/>
        </p:nvCxnSpPr>
        <p:spPr>
          <a:xfrm>
            <a:off x="3606488" y="2836063"/>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0" name="Gerade Verbindung mit Pfeil 59"/>
          <p:cNvCxnSpPr/>
          <p:nvPr/>
        </p:nvCxnSpPr>
        <p:spPr>
          <a:xfrm>
            <a:off x="6263865" y="2836823"/>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1" name="Gerade Verbindung mit Pfeil 60"/>
          <p:cNvCxnSpPr/>
          <p:nvPr/>
        </p:nvCxnSpPr>
        <p:spPr>
          <a:xfrm>
            <a:off x="8997437" y="2822167"/>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 name="Textfeld 2"/>
          <p:cNvSpPr txBox="1"/>
          <p:nvPr/>
        </p:nvSpPr>
        <p:spPr>
          <a:xfrm>
            <a:off x="767022" y="3034530"/>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a:t>
            </a:r>
          </a:p>
        </p:txBody>
      </p:sp>
      <p:sp>
        <p:nvSpPr>
          <p:cNvPr id="29" name="Textfeld 28"/>
          <p:cNvSpPr txBox="1"/>
          <p:nvPr/>
        </p:nvSpPr>
        <p:spPr>
          <a:xfrm>
            <a:off x="3111726" y="2985360"/>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.09</a:t>
            </a:r>
          </a:p>
        </p:txBody>
      </p:sp>
      <p:sp>
        <p:nvSpPr>
          <p:cNvPr id="34" name="Textfeld 33"/>
          <p:cNvSpPr txBox="1"/>
          <p:nvPr/>
        </p:nvSpPr>
        <p:spPr>
          <a:xfrm>
            <a:off x="5646561" y="2923793"/>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.13</a:t>
            </a:r>
          </a:p>
        </p:txBody>
      </p:sp>
      <p:sp>
        <p:nvSpPr>
          <p:cNvPr id="35" name="Textfeld 34"/>
          <p:cNvSpPr txBox="1"/>
          <p:nvPr/>
        </p:nvSpPr>
        <p:spPr>
          <a:xfrm>
            <a:off x="8422188" y="2900441"/>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a:t>
            </a:r>
          </a:p>
        </p:txBody>
      </p:sp>
      <p:sp>
        <p:nvSpPr>
          <p:cNvPr id="36" name="Ellipse 35"/>
          <p:cNvSpPr/>
          <p:nvPr/>
        </p:nvSpPr>
        <p:spPr>
          <a:xfrm>
            <a:off x="10089343" y="3468861"/>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T4</a:t>
            </a:r>
          </a:p>
        </p:txBody>
      </p:sp>
      <p:sp>
        <p:nvSpPr>
          <p:cNvPr id="39" name="Ellipse 38"/>
          <p:cNvSpPr/>
          <p:nvPr/>
        </p:nvSpPr>
        <p:spPr>
          <a:xfrm>
            <a:off x="10375807" y="2180212"/>
            <a:ext cx="1486877" cy="612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 T4</a:t>
            </a:r>
          </a:p>
        </p:txBody>
      </p:sp>
      <p:cxnSp>
        <p:nvCxnSpPr>
          <p:cNvPr id="40" name="Gerade Verbindung mit Pfeil 39"/>
          <p:cNvCxnSpPr/>
          <p:nvPr/>
        </p:nvCxnSpPr>
        <p:spPr>
          <a:xfrm>
            <a:off x="11119244" y="2845519"/>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2" name="Textfeld 41"/>
          <p:cNvSpPr txBox="1"/>
          <p:nvPr/>
        </p:nvSpPr>
        <p:spPr>
          <a:xfrm>
            <a:off x="10543995" y="2923793"/>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a:t>
            </a:r>
          </a:p>
        </p:txBody>
      </p:sp>
      <p:cxnSp>
        <p:nvCxnSpPr>
          <p:cNvPr id="43" name="Gewinkelter Verbinder 42"/>
          <p:cNvCxnSpPr>
            <a:stCxn id="26" idx="4"/>
            <a:endCxn id="36" idx="4"/>
          </p:cNvCxnSpPr>
          <p:nvPr/>
        </p:nvCxnSpPr>
        <p:spPr>
          <a:xfrm rot="16200000" flipH="1">
            <a:off x="6178282" y="-447015"/>
            <a:ext cx="10183" cy="9871747"/>
          </a:xfrm>
          <a:prstGeom prst="bentConnector3">
            <a:avLst>
              <a:gd name="adj1" fmla="val 2344918"/>
            </a:avLst>
          </a:prstGeom>
          <a:ln>
            <a:tailEnd type="triangle"/>
          </a:ln>
        </p:spPr>
        <p:style>
          <a:lnRef idx="1">
            <a:schemeClr val="dk1"/>
          </a:lnRef>
          <a:fillRef idx="0">
            <a:schemeClr val="dk1"/>
          </a:fillRef>
          <a:effectRef idx="0">
            <a:schemeClr val="dk1"/>
          </a:effectRef>
          <a:fontRef idx="minor">
            <a:schemeClr val="tx1"/>
          </a:fontRef>
        </p:style>
      </p:cxnSp>
      <p:cxnSp>
        <p:nvCxnSpPr>
          <p:cNvPr id="45" name="Gewinkelter Verbinder 44"/>
          <p:cNvCxnSpPr>
            <a:stCxn id="32" idx="0"/>
            <a:endCxn id="39" idx="0"/>
          </p:cNvCxnSpPr>
          <p:nvPr/>
        </p:nvCxnSpPr>
        <p:spPr>
          <a:xfrm rot="16200000" flipH="1">
            <a:off x="6067913" y="-2871120"/>
            <a:ext cx="230917" cy="9871747"/>
          </a:xfrm>
          <a:prstGeom prst="bentConnector3">
            <a:avLst>
              <a:gd name="adj1" fmla="val -98997"/>
            </a:avLst>
          </a:prstGeom>
          <a:ln>
            <a:tailEnd type="triangle"/>
          </a:ln>
        </p:spPr>
        <p:style>
          <a:lnRef idx="1">
            <a:schemeClr val="dk1"/>
          </a:lnRef>
          <a:fillRef idx="0">
            <a:schemeClr val="dk1"/>
          </a:fillRef>
          <a:effectRef idx="0">
            <a:schemeClr val="dk1"/>
          </a:effectRef>
          <a:fontRef idx="minor">
            <a:schemeClr val="tx1"/>
          </a:fontRef>
        </p:style>
      </p:cxnSp>
      <p:sp>
        <p:nvSpPr>
          <p:cNvPr id="46" name="Textfeld 36"/>
          <p:cNvSpPr txBox="1"/>
          <p:nvPr/>
        </p:nvSpPr>
        <p:spPr>
          <a:xfrm>
            <a:off x="217595" y="633705"/>
            <a:ext cx="82770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Mittlerer Picture Workd Inkongruenz-Effekt über Erhebungen: Korrektheit</a:t>
            </a:r>
          </a:p>
        </p:txBody>
      </p:sp>
      <p:sp>
        <p:nvSpPr>
          <p:cNvPr id="47" name="Textfeld 36"/>
          <p:cNvSpPr txBox="1"/>
          <p:nvPr/>
        </p:nvSpPr>
        <p:spPr>
          <a:xfrm>
            <a:off x="202434" y="5681931"/>
            <a:ext cx="80515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Mittlerer Shtulman Inkongruenz-Effekt über Erhebungen: Korrektheit</a:t>
            </a:r>
          </a:p>
        </p:txBody>
      </p:sp>
      <p:sp>
        <p:nvSpPr>
          <p:cNvPr id="4" name="Foliennummernplatzhalter 3"/>
          <p:cNvSpPr>
            <a:spLocks noGrp="1"/>
          </p:cNvSpPr>
          <p:nvPr>
            <p:ph type="sldNum" sz="quarter" idx="12"/>
          </p:nvPr>
        </p:nvSpPr>
        <p:spPr/>
        <p:txBody>
          <a:bodyPr/>
          <a:lstStyle/>
          <a:p>
            <a:fld id="{8CD81D32-49D6-4432-ACD3-F60C5F690709}" type="slidenum">
              <a:rPr lang="de-CH" smtClean="0"/>
              <a:t>120</a:t>
            </a:fld>
            <a:endParaRPr lang="de-CH"/>
          </a:p>
        </p:txBody>
      </p:sp>
    </p:spTree>
    <p:extLst>
      <p:ext uri="{BB962C8B-B14F-4D97-AF65-F5344CB8AC3E}">
        <p14:creationId xmlns:p14="http://schemas.microsoft.com/office/powerpoint/2010/main" val="2135409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Grafik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15833"/>
            <a:ext cx="12192000" cy="3483428"/>
          </a:xfrm>
          <a:prstGeom prst="rect">
            <a:avLst/>
          </a:prstGeom>
        </p:spPr>
      </p:pic>
      <p:pic>
        <p:nvPicPr>
          <p:cNvPr id="8" name="Grafik 7"/>
          <p:cNvPicPr>
            <a:picLocks noChangeAspect="1"/>
          </p:cNvPicPr>
          <p:nvPr/>
        </p:nvPicPr>
        <p:blipFill>
          <a:blip r:embed="rId4"/>
          <a:stretch>
            <a:fillRect/>
          </a:stretch>
        </p:blipFill>
        <p:spPr>
          <a:xfrm>
            <a:off x="1703271" y="343817"/>
            <a:ext cx="581025" cy="600075"/>
          </a:xfrm>
          <a:prstGeom prst="rect">
            <a:avLst/>
          </a:prstGeom>
        </p:spPr>
      </p:pic>
      <p:sp>
        <p:nvSpPr>
          <p:cNvPr id="9" name="Textfeld 8"/>
          <p:cNvSpPr txBox="1"/>
          <p:nvPr/>
        </p:nvSpPr>
        <p:spPr>
          <a:xfrm>
            <a:off x="2365695" y="459188"/>
            <a:ext cx="69704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Between-Korrelationen (Punktschätzer; zu ignorieren unter .20)</a:t>
            </a:r>
          </a:p>
        </p:txBody>
      </p:sp>
      <p:pic>
        <p:nvPicPr>
          <p:cNvPr id="10" name="Grafik 9"/>
          <p:cNvPicPr>
            <a:picLocks noChangeAspect="1"/>
          </p:cNvPicPr>
          <p:nvPr/>
        </p:nvPicPr>
        <p:blipFill>
          <a:blip r:embed="rId5"/>
          <a:stretch>
            <a:fillRect/>
          </a:stretch>
        </p:blipFill>
        <p:spPr>
          <a:xfrm>
            <a:off x="1703271" y="1103460"/>
            <a:ext cx="554154" cy="958537"/>
          </a:xfrm>
          <a:prstGeom prst="rect">
            <a:avLst/>
          </a:prstGeom>
        </p:spPr>
      </p:pic>
      <p:sp>
        <p:nvSpPr>
          <p:cNvPr id="11" name="Textfeld 10"/>
          <p:cNvSpPr txBox="1"/>
          <p:nvPr/>
        </p:nvSpPr>
        <p:spPr>
          <a:xfrm>
            <a:off x="2352260" y="1351559"/>
            <a:ext cx="82097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Within-Korrelationen (Ranges über Wellen, NICHT Konfidenzintervalle!)</a:t>
            </a:r>
          </a:p>
        </p:txBody>
      </p:sp>
      <p:sp>
        <p:nvSpPr>
          <p:cNvPr id="13" name="Abgerundetes Rechteck 12"/>
          <p:cNvSpPr/>
          <p:nvPr/>
        </p:nvSpPr>
        <p:spPr>
          <a:xfrm>
            <a:off x="4764157" y="2703443"/>
            <a:ext cx="377686" cy="197457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bgerundetes Rechteck 13"/>
          <p:cNvSpPr/>
          <p:nvPr/>
        </p:nvSpPr>
        <p:spPr>
          <a:xfrm>
            <a:off x="7215809" y="2842591"/>
            <a:ext cx="768626" cy="43069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bgerundetes Rechteck 14"/>
          <p:cNvSpPr/>
          <p:nvPr/>
        </p:nvSpPr>
        <p:spPr>
          <a:xfrm>
            <a:off x="8898835" y="4247321"/>
            <a:ext cx="1974574" cy="73549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bgerundetes Rechteck 15"/>
          <p:cNvSpPr/>
          <p:nvPr/>
        </p:nvSpPr>
        <p:spPr>
          <a:xfrm>
            <a:off x="11569148" y="2703443"/>
            <a:ext cx="556590" cy="613477"/>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bgerundetes Rechteck 16"/>
          <p:cNvSpPr/>
          <p:nvPr/>
        </p:nvSpPr>
        <p:spPr>
          <a:xfrm>
            <a:off x="10976114" y="3884262"/>
            <a:ext cx="480390" cy="36306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121</a:t>
            </a:fld>
            <a:endParaRPr lang="de-CH"/>
          </a:p>
        </p:txBody>
      </p:sp>
    </p:spTree>
    <p:extLst>
      <p:ext uri="{BB962C8B-B14F-4D97-AF65-F5344CB8AC3E}">
        <p14:creationId xmlns:p14="http://schemas.microsoft.com/office/powerpoint/2010/main" val="245453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p:cNvSpPr/>
          <p:nvPr/>
        </p:nvSpPr>
        <p:spPr>
          <a:xfrm>
            <a:off x="337931" y="1735532"/>
            <a:ext cx="1145650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Reaktionszeit-Unterschiede auf dem Shtulman Task sind mit keiner* der erhobenen kognitiven Fähigkeiten in dieser Studie korreliert</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Rechteck 2"/>
          <p:cNvSpPr/>
          <p:nvPr/>
        </p:nvSpPr>
        <p:spPr>
          <a:xfrm>
            <a:off x="337931" y="2762575"/>
            <a:ext cx="1145650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Korrektheits-Unterschiede auf dem Shtulman Task sind korreliert mit Picture Wird, Anti Saccade, Binding, Analogical-, Anomalistic- und Antigonistic Reasoning </a:t>
            </a: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nur auf dem Between-Level</a:t>
            </a:r>
            <a:endPar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 name="Grafik 3"/>
          <p:cNvPicPr>
            <a:picLocks noChangeAspect="1"/>
          </p:cNvPicPr>
          <p:nvPr/>
        </p:nvPicPr>
        <p:blipFill>
          <a:blip r:embed="rId3"/>
          <a:stretch>
            <a:fillRect/>
          </a:stretch>
        </p:blipFill>
        <p:spPr>
          <a:xfrm>
            <a:off x="3775409" y="3604879"/>
            <a:ext cx="3510916" cy="3120814"/>
          </a:xfrm>
          <a:prstGeom prst="rect">
            <a:avLst/>
          </a:prstGeom>
        </p:spPr>
      </p:pic>
      <p:sp>
        <p:nvSpPr>
          <p:cNvPr id="5" name="Textfeld 4"/>
          <p:cNvSpPr txBox="1"/>
          <p:nvPr/>
        </p:nvSpPr>
        <p:spPr>
          <a:xfrm>
            <a:off x="902268" y="4908884"/>
            <a:ext cx="287314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Ist das trivial?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Vielleicht nicht?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Was misst der Task überhaupt?</a:t>
            </a:r>
          </a:p>
        </p:txBody>
      </p:sp>
      <p:cxnSp>
        <p:nvCxnSpPr>
          <p:cNvPr id="7" name="Gerade Verbindung mit Pfeil 6"/>
          <p:cNvCxnSpPr/>
          <p:nvPr/>
        </p:nvCxnSpPr>
        <p:spPr>
          <a:xfrm flipV="1">
            <a:off x="2733575" y="4966636"/>
            <a:ext cx="3633537" cy="77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Gerade Verbindung mit Pfeil 7"/>
          <p:cNvCxnSpPr/>
          <p:nvPr/>
        </p:nvCxnSpPr>
        <p:spPr>
          <a:xfrm>
            <a:off x="2733575" y="5149516"/>
            <a:ext cx="1251284" cy="890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Foliennummernplatzhalter 5"/>
          <p:cNvSpPr>
            <a:spLocks noGrp="1"/>
          </p:cNvSpPr>
          <p:nvPr>
            <p:ph type="sldNum" sz="quarter" idx="12"/>
          </p:nvPr>
        </p:nvSpPr>
        <p:spPr/>
        <p:txBody>
          <a:bodyPr/>
          <a:lstStyle/>
          <a:p>
            <a:fld id="{8CD81D32-49D6-4432-ACD3-F60C5F690709}" type="slidenum">
              <a:rPr lang="de-CH" smtClean="0"/>
              <a:t>122</a:t>
            </a:fld>
            <a:endParaRPr lang="de-CH"/>
          </a:p>
        </p:txBody>
      </p:sp>
    </p:spTree>
    <p:extLst>
      <p:ext uri="{BB962C8B-B14F-4D97-AF65-F5344CB8AC3E}">
        <p14:creationId xmlns:p14="http://schemas.microsoft.com/office/powerpoint/2010/main" val="6695323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p:cNvSpPr/>
          <p:nvPr/>
        </p:nvSpPr>
        <p:spPr>
          <a:xfrm>
            <a:off x="1615998" y="2385167"/>
            <a:ext cx="9841831"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Weitere Analysen: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(Multivariate) Generlaisierte lineare (z.B. log-linear) mixed Models für Reaktionszeiten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Diffusionsmodellierung um Entscheidung zwischen Reaktionszeiten und Korrektheiten zu umgehen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Latente Variablenmodelle um für die schlechten IKs/RRs zu korrigieren</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123</a:t>
            </a:fld>
            <a:endParaRPr lang="de-CH"/>
          </a:p>
        </p:txBody>
      </p:sp>
    </p:spTree>
    <p:extLst>
      <p:ext uri="{BB962C8B-B14F-4D97-AF65-F5344CB8AC3E}">
        <p14:creationId xmlns:p14="http://schemas.microsoft.com/office/powerpoint/2010/main" val="1304960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p:cNvSpPr/>
          <p:nvPr/>
        </p:nvSpPr>
        <p:spPr>
          <a:xfrm>
            <a:off x="3048000" y="2828836"/>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Ich denke, dass Inhibition ein intuitiv verlockendes, jedoch fehlleitendes (weshalb etwa sollte die Fähigkeit, einen Marsh Mallow später zu verpeisen, mit der Fähigkeit "</a:t>
            </a:r>
            <a:r>
              <a:rPr kumimoji="0" lang="de-CH" sz="1800" b="0" i="0" u="none" strike="noStrike" kern="120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rot</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anstatt "</a:t>
            </a:r>
            <a:r>
              <a:rPr kumimoji="0" lang="de-CH" sz="1800" b="0" i="0" u="none" strike="noStrike" kern="120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blau</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zu sagen einhergehen?</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124</a:t>
            </a:fld>
            <a:endParaRPr lang="de-CH"/>
          </a:p>
        </p:txBody>
      </p:sp>
    </p:spTree>
    <p:extLst>
      <p:ext uri="{BB962C8B-B14F-4D97-AF65-F5344CB8AC3E}">
        <p14:creationId xmlns:p14="http://schemas.microsoft.com/office/powerpoint/2010/main" val="1974785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Rechteck 1"/>
          <p:cNvSpPr/>
          <p:nvPr/>
        </p:nvSpPr>
        <p:spPr>
          <a:xfrm>
            <a:off x="3048000" y="2828836"/>
            <a:ext cx="6096000" cy="1200329"/>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Ich denke, dass Inhibition ein intuitiv verlockendes, jedoch fehlleitendes (weshalb etwa sollte die Fähigkeit, einen Marsh Mallow später zu verpeisen, mit der Fähigkeit "</a:t>
            </a:r>
            <a:r>
              <a:rPr kumimoji="0" lang="de-DE" sz="1800" b="0" i="0" u="none" strike="noStrike" kern="120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rot</a:t>
            </a:r>
            <a:r>
              <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anstatt "</a:t>
            </a:r>
            <a:r>
              <a:rPr kumimoji="0" lang="de-DE" sz="1800" b="0" i="0" u="none" strike="noStrike" kern="120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blau</a:t>
            </a:r>
            <a:r>
              <a:rPr kumimoji="0" lang="de-DE"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zu sagen einhergehen?</a:t>
            </a:r>
          </a:p>
        </p:txBody>
      </p:sp>
      <p:sp>
        <p:nvSpPr>
          <p:cNvPr id="3" name="Textfeld 2"/>
          <p:cNvSpPr txBox="1"/>
          <p:nvPr/>
        </p:nvSpPr>
        <p:spPr>
          <a:xfrm>
            <a:off x="3382616" y="4839791"/>
            <a:ext cx="497950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Doch möchte ich Gidon, Denis Dumas, Dennis Wambacher, meinem Pilot-Sample sowie dem grandiosen DeSciL-Team danken</a:t>
            </a:r>
          </a:p>
        </p:txBody>
      </p:sp>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liennummernplatzhalter 4"/>
          <p:cNvSpPr>
            <a:spLocks noGrp="1"/>
          </p:cNvSpPr>
          <p:nvPr>
            <p:ph type="sldNum" sz="quarter" idx="12"/>
          </p:nvPr>
        </p:nvSpPr>
        <p:spPr/>
        <p:txBody>
          <a:bodyPr/>
          <a:lstStyle/>
          <a:p>
            <a:fld id="{8CD81D32-49D6-4432-ACD3-F60C5F690709}" type="slidenum">
              <a:rPr lang="de-CH" smtClean="0"/>
              <a:t>125</a:t>
            </a:fld>
            <a:endParaRPr lang="de-CH"/>
          </a:p>
        </p:txBody>
      </p:sp>
    </p:spTree>
    <p:extLst>
      <p:ext uri="{BB962C8B-B14F-4D97-AF65-F5344CB8AC3E}">
        <p14:creationId xmlns:p14="http://schemas.microsoft.com/office/powerpoint/2010/main" val="16581733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extfeld 15"/>
          <p:cNvSpPr txBox="1"/>
          <p:nvPr/>
        </p:nvSpPr>
        <p:spPr>
          <a:xfrm>
            <a:off x="10625245" y="1104444"/>
            <a:ext cx="157934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rPr>
              <a:t>Selbsteingeschätztes NAWI-Wissen: Einiges!</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7" name="Rechteck 16"/>
          <p:cNvSpPr/>
          <p:nvPr/>
        </p:nvSpPr>
        <p:spPr>
          <a:xfrm>
            <a:off x="3670300" y="1200150"/>
            <a:ext cx="6877050" cy="482600"/>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350" y="0"/>
            <a:ext cx="9144000" cy="6858000"/>
          </a:xfrm>
          <a:prstGeom prst="rect">
            <a:avLst/>
          </a:prstGeom>
        </p:spPr>
      </p:pic>
      <p:sp>
        <p:nvSpPr>
          <p:cNvPr id="3" name="Rechteck 2"/>
          <p:cNvSpPr/>
          <p:nvPr/>
        </p:nvSpPr>
        <p:spPr>
          <a:xfrm>
            <a:off x="6781094" y="273053"/>
            <a:ext cx="929217" cy="3847391"/>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liennummernplatzhalter 3"/>
          <p:cNvSpPr>
            <a:spLocks noGrp="1"/>
          </p:cNvSpPr>
          <p:nvPr>
            <p:ph type="sldNum" sz="quarter" idx="8"/>
          </p:nvPr>
        </p:nvSpPr>
        <p:spPr/>
        <p:txBody>
          <a:bodyPr/>
          <a:lstStyle/>
          <a:p>
            <a:pPr lvl="0"/>
            <a:fld id="{D041F825-250A-4898-A103-622268B49F04}" type="slidenum">
              <a:rPr lang="en-US" smtClean="0"/>
              <a:t>126</a:t>
            </a:fld>
            <a:endParaRPr lang="en-US"/>
          </a:p>
        </p:txBody>
      </p:sp>
    </p:spTree>
    <p:extLst>
      <p:ext uri="{BB962C8B-B14F-4D97-AF65-F5344CB8AC3E}">
        <p14:creationId xmlns:p14="http://schemas.microsoft.com/office/powerpoint/2010/main" val="20939238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feld 4"/>
          <p:cNvSpPr txBox="1"/>
          <p:nvPr/>
        </p:nvSpPr>
        <p:spPr>
          <a:xfrm>
            <a:off x="179495" y="227281"/>
            <a:ext cx="111017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The main question: What predicts the Shtulman-task?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Correctness-difference: Anomaly, Antinomy, AntiSaccade.</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Grafik 1"/>
          <p:cNvPicPr>
            <a:picLocks noChangeAspect="1"/>
          </p:cNvPicPr>
          <p:nvPr/>
        </p:nvPicPr>
        <p:blipFill>
          <a:blip r:embed="rId2"/>
          <a:stretch>
            <a:fillRect/>
          </a:stretch>
        </p:blipFill>
        <p:spPr>
          <a:xfrm>
            <a:off x="490229" y="4412422"/>
            <a:ext cx="5287193" cy="1970723"/>
          </a:xfrm>
          <a:prstGeom prst="rect">
            <a:avLst/>
          </a:prstGeom>
        </p:spPr>
      </p:pic>
      <p:pic>
        <p:nvPicPr>
          <p:cNvPr id="6" name="Grafik 5"/>
          <p:cNvPicPr>
            <a:picLocks noChangeAspect="1"/>
          </p:cNvPicPr>
          <p:nvPr/>
        </p:nvPicPr>
        <p:blipFill>
          <a:blip r:embed="rId3"/>
          <a:stretch>
            <a:fillRect/>
          </a:stretch>
        </p:blipFill>
        <p:spPr>
          <a:xfrm>
            <a:off x="327961" y="1372465"/>
            <a:ext cx="5745580" cy="2799326"/>
          </a:xfrm>
          <a:prstGeom prst="rect">
            <a:avLst/>
          </a:prstGeom>
        </p:spPr>
      </p:pic>
      <p:pic>
        <p:nvPicPr>
          <p:cNvPr id="7" name="Grafik 6"/>
          <p:cNvPicPr>
            <a:picLocks noChangeAspect="1"/>
          </p:cNvPicPr>
          <p:nvPr/>
        </p:nvPicPr>
        <p:blipFill>
          <a:blip r:embed="rId4"/>
          <a:stretch>
            <a:fillRect/>
          </a:stretch>
        </p:blipFill>
        <p:spPr>
          <a:xfrm>
            <a:off x="6222007" y="2287440"/>
            <a:ext cx="5736232" cy="701203"/>
          </a:xfrm>
          <a:prstGeom prst="rect">
            <a:avLst/>
          </a:prstGeom>
        </p:spPr>
      </p:pic>
      <p:pic>
        <p:nvPicPr>
          <p:cNvPr id="8" name="Grafik 7"/>
          <p:cNvPicPr>
            <a:picLocks noChangeAspect="1"/>
          </p:cNvPicPr>
          <p:nvPr/>
        </p:nvPicPr>
        <p:blipFill>
          <a:blip r:embed="rId5"/>
          <a:stretch>
            <a:fillRect/>
          </a:stretch>
        </p:blipFill>
        <p:spPr>
          <a:xfrm>
            <a:off x="5990924" y="5096575"/>
            <a:ext cx="6098407" cy="741416"/>
          </a:xfrm>
          <a:prstGeom prst="rect">
            <a:avLst/>
          </a:prstGeom>
        </p:spPr>
      </p:pic>
      <p:sp>
        <p:nvSpPr>
          <p:cNvPr id="3" name="Foliennummernplatzhalter 2"/>
          <p:cNvSpPr>
            <a:spLocks noGrp="1"/>
          </p:cNvSpPr>
          <p:nvPr>
            <p:ph type="sldNum" sz="quarter" idx="8"/>
          </p:nvPr>
        </p:nvSpPr>
        <p:spPr/>
        <p:txBody>
          <a:bodyPr/>
          <a:lstStyle/>
          <a:p>
            <a:pPr lvl="0"/>
            <a:fld id="{D041F825-250A-4898-A103-622268B49F04}" type="slidenum">
              <a:rPr lang="en-US" smtClean="0"/>
              <a:t>127</a:t>
            </a:fld>
            <a:endParaRPr lang="en-US"/>
          </a:p>
        </p:txBody>
      </p:sp>
    </p:spTree>
    <p:extLst>
      <p:ext uri="{BB962C8B-B14F-4D97-AF65-F5344CB8AC3E}">
        <p14:creationId xmlns:p14="http://schemas.microsoft.com/office/powerpoint/2010/main" val="3002745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feld 4"/>
          <p:cNvSpPr txBox="1"/>
          <p:nvPr/>
        </p:nvSpPr>
        <p:spPr>
          <a:xfrm>
            <a:off x="179495" y="227281"/>
            <a:ext cx="111017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The main question: What predicts the Shtulman-task?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6" name="Grafik 5"/>
          <p:cNvPicPr>
            <a:picLocks noChangeAspect="1"/>
          </p:cNvPicPr>
          <p:nvPr/>
        </p:nvPicPr>
        <p:blipFill>
          <a:blip r:embed="rId2"/>
          <a:stretch>
            <a:fillRect/>
          </a:stretch>
        </p:blipFill>
        <p:spPr>
          <a:xfrm>
            <a:off x="425449" y="892040"/>
            <a:ext cx="11029951" cy="1071140"/>
          </a:xfrm>
          <a:prstGeom prst="rect">
            <a:avLst/>
          </a:prstGeom>
        </p:spPr>
      </p:pic>
      <p:pic>
        <p:nvPicPr>
          <p:cNvPr id="7" name="Grafik 6"/>
          <p:cNvPicPr>
            <a:picLocks noChangeAspect="1"/>
          </p:cNvPicPr>
          <p:nvPr/>
        </p:nvPicPr>
        <p:blipFill>
          <a:blip r:embed="rId3"/>
          <a:stretch>
            <a:fillRect/>
          </a:stretch>
        </p:blipFill>
        <p:spPr>
          <a:xfrm>
            <a:off x="8875216" y="2234969"/>
            <a:ext cx="3069981" cy="2013181"/>
          </a:xfrm>
          <a:prstGeom prst="rect">
            <a:avLst/>
          </a:prstGeom>
        </p:spPr>
      </p:pic>
      <p:pic>
        <p:nvPicPr>
          <p:cNvPr id="8" name="Grafik 7"/>
          <p:cNvPicPr>
            <a:picLocks noChangeAspect="1"/>
          </p:cNvPicPr>
          <p:nvPr/>
        </p:nvPicPr>
        <p:blipFill>
          <a:blip r:embed="rId4"/>
          <a:stretch>
            <a:fillRect/>
          </a:stretch>
        </p:blipFill>
        <p:spPr>
          <a:xfrm>
            <a:off x="8890000" y="4600665"/>
            <a:ext cx="3194050" cy="2066738"/>
          </a:xfrm>
          <a:prstGeom prst="rect">
            <a:avLst/>
          </a:prstGeom>
        </p:spPr>
      </p:pic>
      <p:pic>
        <p:nvPicPr>
          <p:cNvPr id="9" name="Grafik 8"/>
          <p:cNvPicPr>
            <a:picLocks noChangeAspect="1"/>
          </p:cNvPicPr>
          <p:nvPr/>
        </p:nvPicPr>
        <p:blipFill>
          <a:blip r:embed="rId5"/>
          <a:stretch>
            <a:fillRect/>
          </a:stretch>
        </p:blipFill>
        <p:spPr>
          <a:xfrm>
            <a:off x="5336376" y="2163946"/>
            <a:ext cx="3212420" cy="2084204"/>
          </a:xfrm>
          <a:prstGeom prst="rect">
            <a:avLst/>
          </a:prstGeom>
        </p:spPr>
      </p:pic>
      <p:pic>
        <p:nvPicPr>
          <p:cNvPr id="10" name="Grafik 9"/>
          <p:cNvPicPr>
            <a:picLocks noChangeAspect="1"/>
          </p:cNvPicPr>
          <p:nvPr/>
        </p:nvPicPr>
        <p:blipFill>
          <a:blip r:embed="rId6"/>
          <a:stretch>
            <a:fillRect/>
          </a:stretch>
        </p:blipFill>
        <p:spPr>
          <a:xfrm>
            <a:off x="5657850" y="4658239"/>
            <a:ext cx="2968322" cy="1947459"/>
          </a:xfrm>
          <a:prstGeom prst="rect">
            <a:avLst/>
          </a:prstGeom>
        </p:spPr>
      </p:pic>
      <p:pic>
        <p:nvPicPr>
          <p:cNvPr id="11" name="Grafik 10"/>
          <p:cNvPicPr>
            <a:picLocks noChangeAspect="1"/>
          </p:cNvPicPr>
          <p:nvPr/>
        </p:nvPicPr>
        <p:blipFill>
          <a:blip r:embed="rId7"/>
          <a:stretch>
            <a:fillRect/>
          </a:stretch>
        </p:blipFill>
        <p:spPr>
          <a:xfrm>
            <a:off x="2959100" y="2289963"/>
            <a:ext cx="2543562" cy="1664769"/>
          </a:xfrm>
          <a:prstGeom prst="rect">
            <a:avLst/>
          </a:prstGeom>
        </p:spPr>
      </p:pic>
      <p:pic>
        <p:nvPicPr>
          <p:cNvPr id="12" name="Grafik 11"/>
          <p:cNvPicPr>
            <a:picLocks noChangeAspect="1"/>
          </p:cNvPicPr>
          <p:nvPr/>
        </p:nvPicPr>
        <p:blipFill>
          <a:blip r:embed="rId8"/>
          <a:stretch>
            <a:fillRect/>
          </a:stretch>
        </p:blipFill>
        <p:spPr>
          <a:xfrm>
            <a:off x="2997737" y="4574933"/>
            <a:ext cx="2609313" cy="1707729"/>
          </a:xfrm>
          <a:prstGeom prst="rect">
            <a:avLst/>
          </a:prstGeom>
        </p:spPr>
      </p:pic>
      <p:pic>
        <p:nvPicPr>
          <p:cNvPr id="13" name="Grafik 12"/>
          <p:cNvPicPr>
            <a:picLocks noChangeAspect="1"/>
          </p:cNvPicPr>
          <p:nvPr/>
        </p:nvPicPr>
        <p:blipFill>
          <a:blip r:embed="rId9"/>
          <a:stretch>
            <a:fillRect/>
          </a:stretch>
        </p:blipFill>
        <p:spPr>
          <a:xfrm>
            <a:off x="81591" y="2234969"/>
            <a:ext cx="2710143" cy="1764548"/>
          </a:xfrm>
          <a:prstGeom prst="rect">
            <a:avLst/>
          </a:prstGeom>
        </p:spPr>
      </p:pic>
      <p:pic>
        <p:nvPicPr>
          <p:cNvPr id="14" name="Grafik 13"/>
          <p:cNvPicPr>
            <a:picLocks noChangeAspect="1"/>
          </p:cNvPicPr>
          <p:nvPr/>
        </p:nvPicPr>
        <p:blipFill>
          <a:blip r:embed="rId10"/>
          <a:stretch>
            <a:fillRect/>
          </a:stretch>
        </p:blipFill>
        <p:spPr>
          <a:xfrm>
            <a:off x="-43621" y="4443615"/>
            <a:ext cx="3041358" cy="1998267"/>
          </a:xfrm>
          <a:prstGeom prst="rect">
            <a:avLst/>
          </a:prstGeom>
        </p:spPr>
      </p:pic>
      <p:sp>
        <p:nvSpPr>
          <p:cNvPr id="2" name="Foliennummernplatzhalter 1"/>
          <p:cNvSpPr>
            <a:spLocks noGrp="1"/>
          </p:cNvSpPr>
          <p:nvPr>
            <p:ph type="sldNum" sz="quarter" idx="8"/>
          </p:nvPr>
        </p:nvSpPr>
        <p:spPr/>
        <p:txBody>
          <a:bodyPr/>
          <a:lstStyle/>
          <a:p>
            <a:pPr lvl="0"/>
            <a:fld id="{D041F825-250A-4898-A103-622268B49F04}" type="slidenum">
              <a:rPr lang="en-US" smtClean="0"/>
              <a:t>128</a:t>
            </a:fld>
            <a:endParaRPr lang="en-US"/>
          </a:p>
        </p:txBody>
      </p:sp>
    </p:spTree>
    <p:extLst>
      <p:ext uri="{BB962C8B-B14F-4D97-AF65-F5344CB8AC3E}">
        <p14:creationId xmlns:p14="http://schemas.microsoft.com/office/powerpoint/2010/main" val="38044891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230295" y="309831"/>
            <a:ext cx="11101713" cy="64633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Interne Konsistenzen (Alphas/Omegas):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 (über 21 Themen):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RT Unterschiede: .45 (mittlere Korrelation fast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Korrektheitsunterschiede: .51 (mittlere Korrelation fast 0)</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.41/.54 (RT/Korr über 4 Blöcke)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Anti-Sakkade: .74 (drei Blöcke - P, B und 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Flankierreiz: .35 (links- und rechts Trials; r = .18)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Binding: .65 (Blöcke mit 3, 4 und 5 Set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Analogien: .80 (8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Anomalien: .83 (8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Antigonien: .73 (8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129</a:t>
            </a:fld>
            <a:endParaRPr lang="de-CH"/>
          </a:p>
        </p:txBody>
      </p:sp>
    </p:spTree>
    <p:extLst>
      <p:ext uri="{BB962C8B-B14F-4D97-AF65-F5344CB8AC3E}">
        <p14:creationId xmlns:p14="http://schemas.microsoft.com/office/powerpoint/2010/main" val="35775311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p:cNvSpPr txBox="1"/>
          <p:nvPr/>
        </p:nvSpPr>
        <p:spPr>
          <a:xfrm>
            <a:off x="1089422" y="1156551"/>
            <a:ext cx="10731795" cy="523220"/>
          </a:xfrm>
          <a:prstGeom prst="rect">
            <a:avLst/>
          </a:prstGeom>
          <a:noFill/>
        </p:spPr>
        <p:txBody>
          <a:bodyPr wrap="square" rtlCol="0">
            <a:spAutoFit/>
          </a:bodyPr>
          <a:lstStyle/>
          <a:p>
            <a:r>
              <a:rPr lang="de-CH" sz="2800" b="1" i="1" dirty="0">
                <a:solidFill>
                  <a:schemeClr val="bg1"/>
                </a:solidFill>
                <a:latin typeface="Arial" panose="020B0604020202020204" pitchFamily="34" charset="0"/>
                <a:cs typeface="Arial" panose="020B0604020202020204" pitchFamily="34" charset="0"/>
              </a:rPr>
              <a:t>Der Anti-Sakkaden Task geht mit dem Interferenzeffekt einher</a:t>
            </a:r>
            <a:endParaRPr lang="en-US" sz="2800" i="1" dirty="0">
              <a:solidFill>
                <a:schemeClr val="bg1"/>
              </a:solidFill>
              <a:latin typeface="Arial" panose="020B0604020202020204" pitchFamily="34" charset="0"/>
              <a:cs typeface="Arial" panose="020B0604020202020204" pitchFamily="34" charset="0"/>
            </a:endParaRPr>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8271" y="2372829"/>
            <a:ext cx="7315215" cy="3657607"/>
          </a:xfrm>
          <a:prstGeom prst="rect">
            <a:avLst/>
          </a:prstGeom>
        </p:spPr>
      </p:pic>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8270" y="2372828"/>
            <a:ext cx="7315215" cy="3657607"/>
          </a:xfrm>
          <a:prstGeom prst="rect">
            <a:avLst/>
          </a:prstGeom>
        </p:spPr>
      </p:pic>
      <p:sp>
        <p:nvSpPr>
          <p:cNvPr id="2" name="Foliennummernplatzhalter 1"/>
          <p:cNvSpPr>
            <a:spLocks noGrp="1"/>
          </p:cNvSpPr>
          <p:nvPr>
            <p:ph type="sldNum" sz="quarter" idx="12"/>
          </p:nvPr>
        </p:nvSpPr>
        <p:spPr/>
        <p:txBody>
          <a:bodyPr/>
          <a:lstStyle/>
          <a:p>
            <a:fld id="{8CD81D32-49D6-4432-ACD3-F60C5F690709}" type="slidenum">
              <a:rPr lang="de-CH" smtClean="0"/>
              <a:t>13</a:t>
            </a:fld>
            <a:endParaRPr lang="de-CH"/>
          </a:p>
        </p:txBody>
      </p:sp>
    </p:spTree>
    <p:extLst>
      <p:ext uri="{BB962C8B-B14F-4D97-AF65-F5344CB8AC3E}">
        <p14:creationId xmlns:p14="http://schemas.microsoft.com/office/powerpoint/2010/main" val="85606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feld 4"/>
          <p:cNvSpPr txBox="1"/>
          <p:nvPr/>
        </p:nvSpPr>
        <p:spPr>
          <a:xfrm>
            <a:off x="274590" y="-58006"/>
            <a:ext cx="11101713" cy="72943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Stabilities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 RT differences: .27-.55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 correctness differences: .49-.68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 word RT differences: .14-.34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 word correctness differences: .57-.58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Sleepiness: .24-.32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Motivation: .53-.67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Analogies: .64-.72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Anomalies: .44-.61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Antinomies: .49-.50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 saccade: .57-.72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Binding: .47-.64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Flanker: .14-.44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8"/>
          </p:nvPr>
        </p:nvSpPr>
        <p:spPr/>
        <p:txBody>
          <a:bodyPr/>
          <a:lstStyle/>
          <a:p>
            <a:pPr lvl="0"/>
            <a:fld id="{D041F825-250A-4898-A103-622268B49F04}" type="slidenum">
              <a:rPr lang="en-US" smtClean="0"/>
              <a:t>130</a:t>
            </a:fld>
            <a:endParaRPr lang="en-US"/>
          </a:p>
        </p:txBody>
      </p:sp>
    </p:spTree>
    <p:extLst>
      <p:ext uri="{BB962C8B-B14F-4D97-AF65-F5344CB8AC3E}">
        <p14:creationId xmlns:p14="http://schemas.microsoft.com/office/powerpoint/2010/main" val="30633639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217596" y="652731"/>
            <a:ext cx="10711890"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Research question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What are the between-person and within-person relations of attentional control, relational reasoning, and working memory with the inconsistency-effect in the Shtulman-task?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Research question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Which abilities show unique effects in predicting the inconsistency-effect in the Shtulman-task? (multiple regression-like multivariate state-trait modeling)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Research question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To which extent is the inconsistency-effect in the statement-verification task a stable phenomenon (retest-reliability across three measures in two months), and to what extent does it capture stable between-person variation vs. state-like within-person variation?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Research question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Retest-reliabilities and shares of between- and within-person variance of the other measures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What is this all good for? I want to find out whether different kinds of attentional control really play a role in solving the interference between intuitive and scientific conceptions.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There have been so man recent debates about the reliability and validit of attentional control-tasks (anyone interested in this question?)</a:t>
            </a:r>
          </a:p>
        </p:txBody>
      </p:sp>
      <p:sp>
        <p:nvSpPr>
          <p:cNvPr id="2" name="Foliennummernplatzhalter 1"/>
          <p:cNvSpPr>
            <a:spLocks noGrp="1"/>
          </p:cNvSpPr>
          <p:nvPr>
            <p:ph type="sldNum" sz="quarter" idx="12"/>
          </p:nvPr>
        </p:nvSpPr>
        <p:spPr/>
        <p:txBody>
          <a:bodyPr/>
          <a:lstStyle/>
          <a:p>
            <a:fld id="{8CD81D32-49D6-4432-ACD3-F60C5F690709}" type="slidenum">
              <a:rPr lang="de-CH" smtClean="0"/>
              <a:t>131</a:t>
            </a:fld>
            <a:endParaRPr lang="de-CH"/>
          </a:p>
        </p:txBody>
      </p:sp>
    </p:spTree>
    <p:extLst>
      <p:ext uri="{BB962C8B-B14F-4D97-AF65-F5344CB8AC3E}">
        <p14:creationId xmlns:p14="http://schemas.microsoft.com/office/powerpoint/2010/main" val="12721005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3"/>
          <p:cNvSpPr txBox="1"/>
          <p:nvPr/>
        </p:nvSpPr>
        <p:spPr>
          <a:xfrm>
            <a:off x="1095101" y="682869"/>
            <a:ext cx="90114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My idea</a:t>
            </a:r>
          </a:p>
        </p:txBody>
      </p:sp>
      <p:sp>
        <p:nvSpPr>
          <p:cNvPr id="4" name="Rechteck 3"/>
          <p:cNvSpPr/>
          <p:nvPr/>
        </p:nvSpPr>
        <p:spPr>
          <a:xfrm>
            <a:off x="271110" y="1697867"/>
            <a:ext cx="11558338"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 would like to disentangle the involvement of various cognitive processes/abilities in the statement-verification task. To overcome the problem that cognitive abilities cannot be experimentally manipulated: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 longitudinal design - a state-trait decomposition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Ellipse 1"/>
          <p:cNvSpPr/>
          <p:nvPr/>
        </p:nvSpPr>
        <p:spPr>
          <a:xfrm>
            <a:off x="1095101" y="5467150"/>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6" name="Ellipse 5"/>
          <p:cNvSpPr/>
          <p:nvPr/>
        </p:nvSpPr>
        <p:spPr>
          <a:xfrm>
            <a:off x="4130266" y="5467150"/>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7" name="Ellipse 6"/>
          <p:cNvSpPr/>
          <p:nvPr/>
        </p:nvSpPr>
        <p:spPr>
          <a:xfrm>
            <a:off x="7369169" y="5467150"/>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8" name="Ellipse 7"/>
          <p:cNvSpPr/>
          <p:nvPr/>
        </p:nvSpPr>
        <p:spPr>
          <a:xfrm>
            <a:off x="211754" y="4387517"/>
            <a:ext cx="1336307" cy="5983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Anti-saccade</a:t>
            </a:r>
          </a:p>
        </p:txBody>
      </p:sp>
      <p:sp>
        <p:nvSpPr>
          <p:cNvPr id="9" name="Ellipse 8"/>
          <p:cNvSpPr/>
          <p:nvPr/>
        </p:nvSpPr>
        <p:spPr>
          <a:xfrm>
            <a:off x="1621854" y="4387517"/>
            <a:ext cx="1371601" cy="5983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Wicture-word</a:t>
            </a:r>
          </a:p>
        </p:txBody>
      </p:sp>
      <p:sp>
        <p:nvSpPr>
          <p:cNvPr id="11" name="Ellipse 10"/>
          <p:cNvSpPr/>
          <p:nvPr/>
        </p:nvSpPr>
        <p:spPr>
          <a:xfrm>
            <a:off x="3067248" y="4387516"/>
            <a:ext cx="1380649" cy="5983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Flanker</a:t>
            </a:r>
            <a:endParaRPr kumimoji="0" lang="en-US" sz="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Ellipse 11"/>
          <p:cNvSpPr/>
          <p:nvPr/>
        </p:nvSpPr>
        <p:spPr>
          <a:xfrm>
            <a:off x="1664593" y="3700466"/>
            <a:ext cx="1410100" cy="5401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Analogy</a:t>
            </a:r>
          </a:p>
        </p:txBody>
      </p:sp>
      <p:sp>
        <p:nvSpPr>
          <p:cNvPr id="15" name="Ellipse 14"/>
          <p:cNvSpPr/>
          <p:nvPr/>
        </p:nvSpPr>
        <p:spPr>
          <a:xfrm>
            <a:off x="3111590" y="3729193"/>
            <a:ext cx="1410100" cy="5401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Anomaly</a:t>
            </a:r>
          </a:p>
        </p:txBody>
      </p:sp>
      <p:sp>
        <p:nvSpPr>
          <p:cNvPr id="16" name="Ellipse 15"/>
          <p:cNvSpPr/>
          <p:nvPr/>
        </p:nvSpPr>
        <p:spPr>
          <a:xfrm>
            <a:off x="4556984" y="3729192"/>
            <a:ext cx="1410100" cy="5401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Antinomy</a:t>
            </a:r>
          </a:p>
        </p:txBody>
      </p:sp>
      <p:sp>
        <p:nvSpPr>
          <p:cNvPr id="17" name="Ellipse 16"/>
          <p:cNvSpPr/>
          <p:nvPr/>
        </p:nvSpPr>
        <p:spPr>
          <a:xfrm>
            <a:off x="4586435" y="4387516"/>
            <a:ext cx="1380649" cy="5983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Binding</a:t>
            </a:r>
            <a:endParaRPr kumimoji="0" lang="en-US" sz="7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Ellipse 17"/>
          <p:cNvSpPr/>
          <p:nvPr/>
        </p:nvSpPr>
        <p:spPr>
          <a:xfrm>
            <a:off x="182302" y="3700466"/>
            <a:ext cx="1410100" cy="5401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Demo-graphics</a:t>
            </a:r>
          </a:p>
        </p:txBody>
      </p:sp>
      <p:sp>
        <p:nvSpPr>
          <p:cNvPr id="3" name="Foliennummernplatzhalter 2"/>
          <p:cNvSpPr>
            <a:spLocks noGrp="1"/>
          </p:cNvSpPr>
          <p:nvPr>
            <p:ph type="sldNum" sz="quarter" idx="12"/>
          </p:nvPr>
        </p:nvSpPr>
        <p:spPr/>
        <p:txBody>
          <a:bodyPr/>
          <a:lstStyle/>
          <a:p>
            <a:fld id="{8CD81D32-49D6-4432-ACD3-F60C5F690709}" type="slidenum">
              <a:rPr lang="de-CH" smtClean="0"/>
              <a:t>132</a:t>
            </a:fld>
            <a:endParaRPr lang="de-CH"/>
          </a:p>
        </p:txBody>
      </p:sp>
    </p:spTree>
    <p:extLst>
      <p:ext uri="{BB962C8B-B14F-4D97-AF65-F5344CB8AC3E}">
        <p14:creationId xmlns:p14="http://schemas.microsoft.com/office/powerpoint/2010/main" val="33887883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179495" y="227281"/>
            <a:ext cx="111017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Descriptives: Picture-word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1244" y="2184395"/>
            <a:ext cx="5486411" cy="3657607"/>
          </a:xfrm>
          <a:prstGeom prst="rect">
            <a:avLst/>
          </a:prstGeom>
        </p:spPr>
      </p:pic>
      <p:sp>
        <p:nvSpPr>
          <p:cNvPr id="10" name="Textfeld 9"/>
          <p:cNvSpPr txBox="1"/>
          <p:nvPr/>
        </p:nvSpPr>
        <p:spPr>
          <a:xfrm>
            <a:off x="7107345" y="1584231"/>
            <a:ext cx="111017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 Word: Correct answers only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184394"/>
            <a:ext cx="5486411" cy="3657607"/>
          </a:xfrm>
          <a:prstGeom prst="rect">
            <a:avLst/>
          </a:prstGeom>
        </p:spPr>
      </p:pic>
      <p:sp>
        <p:nvSpPr>
          <p:cNvPr id="2" name="Foliennummernplatzhalter 1"/>
          <p:cNvSpPr>
            <a:spLocks noGrp="1"/>
          </p:cNvSpPr>
          <p:nvPr>
            <p:ph type="sldNum" sz="quarter" idx="12"/>
          </p:nvPr>
        </p:nvSpPr>
        <p:spPr/>
        <p:txBody>
          <a:bodyPr/>
          <a:lstStyle/>
          <a:p>
            <a:fld id="{8CD81D32-49D6-4432-ACD3-F60C5F690709}" type="slidenum">
              <a:rPr lang="de-CH" smtClean="0"/>
              <a:t>133</a:t>
            </a:fld>
            <a:endParaRPr lang="de-CH"/>
          </a:p>
        </p:txBody>
      </p:sp>
    </p:spTree>
    <p:extLst>
      <p:ext uri="{BB962C8B-B14F-4D97-AF65-F5344CB8AC3E}">
        <p14:creationId xmlns:p14="http://schemas.microsoft.com/office/powerpoint/2010/main" val="33150797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230295" y="309831"/>
            <a:ext cx="11101713" cy="42473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Interne Konsistenzen (Alphas/Omegas):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 (über 21 Themen):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RT Unterschiede: .45 (some negative loadings; also .45 for correct answer only); congruent statements: .91; incongruent statements: .90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Corr differences: .51 (some negative loadings); congruent statements: .60; incongruent statements: .65</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AntiSaccade: .74 (three blocks - P, B, and 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Binding: .65 (blocks with 3, 4, and 5 set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Flanker: .35 (r = .18 of left- and right incongruent trials)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134</a:t>
            </a:fld>
            <a:endParaRPr lang="de-CH"/>
          </a:p>
        </p:txBody>
      </p:sp>
    </p:spTree>
    <p:extLst>
      <p:ext uri="{BB962C8B-B14F-4D97-AF65-F5344CB8AC3E}">
        <p14:creationId xmlns:p14="http://schemas.microsoft.com/office/powerpoint/2010/main" val="901809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217595" y="163781"/>
            <a:ext cx="11611239"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175 students from UZH and ETH -&gt; Aim: 150 after three waves; four waves for technical issues-reasons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119 (A)STEM, 52 non-MINT, 3 unknown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How tired are you feeling today (1-10):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5.78,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2.15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How much effort did you put into solving the previous tasks as well as possible (1-10): M=  7.86, SD = 1.89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74 female, 100 male, 1 unknown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Age: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23.02</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4.40</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Color perception difficulty: 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Study semester: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5.22,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3.13</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MINT courses: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5.55</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1.20</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Self-rated high school science knowledge (1-10):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7.16</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1.92</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Grafik 6"/>
          <p:cNvPicPr>
            <a:picLocks noChangeAspect="1"/>
          </p:cNvPicPr>
          <p:nvPr/>
        </p:nvPicPr>
        <p:blipFill>
          <a:blip r:embed="rId3"/>
          <a:stretch>
            <a:fillRect/>
          </a:stretch>
        </p:blipFill>
        <p:spPr>
          <a:xfrm>
            <a:off x="8323989" y="2889250"/>
            <a:ext cx="2506796" cy="1212850"/>
          </a:xfrm>
          <a:prstGeom prst="rect">
            <a:avLst/>
          </a:prstGeom>
        </p:spPr>
      </p:pic>
      <p:pic>
        <p:nvPicPr>
          <p:cNvPr id="8" name="Grafik 7"/>
          <p:cNvPicPr>
            <a:picLocks noChangeAspect="1"/>
          </p:cNvPicPr>
          <p:nvPr/>
        </p:nvPicPr>
        <p:blipFill>
          <a:blip r:embed="rId4"/>
          <a:stretch>
            <a:fillRect/>
          </a:stretch>
        </p:blipFill>
        <p:spPr>
          <a:xfrm>
            <a:off x="4313507" y="3994670"/>
            <a:ext cx="2658793" cy="1241526"/>
          </a:xfrm>
          <a:prstGeom prst="rect">
            <a:avLst/>
          </a:prstGeom>
        </p:spPr>
      </p:pic>
      <p:pic>
        <p:nvPicPr>
          <p:cNvPr id="9" name="Grafik 8"/>
          <p:cNvPicPr>
            <a:picLocks noChangeAspect="1"/>
          </p:cNvPicPr>
          <p:nvPr/>
        </p:nvPicPr>
        <p:blipFill>
          <a:blip r:embed="rId5"/>
          <a:stretch>
            <a:fillRect/>
          </a:stretch>
        </p:blipFill>
        <p:spPr>
          <a:xfrm>
            <a:off x="7112000" y="1175670"/>
            <a:ext cx="2465387" cy="1172242"/>
          </a:xfrm>
          <a:prstGeom prst="rect">
            <a:avLst/>
          </a:prstGeom>
        </p:spPr>
      </p:pic>
      <p:sp>
        <p:nvSpPr>
          <p:cNvPr id="2" name="Foliennummernplatzhalter 1"/>
          <p:cNvSpPr>
            <a:spLocks noGrp="1"/>
          </p:cNvSpPr>
          <p:nvPr>
            <p:ph type="sldNum" sz="quarter" idx="12"/>
          </p:nvPr>
        </p:nvSpPr>
        <p:spPr/>
        <p:txBody>
          <a:bodyPr/>
          <a:lstStyle/>
          <a:p>
            <a:fld id="{8CD81D32-49D6-4432-ACD3-F60C5F690709}" type="slidenum">
              <a:rPr lang="de-CH" smtClean="0"/>
              <a:t>135</a:t>
            </a:fld>
            <a:endParaRPr lang="de-CH"/>
          </a:p>
        </p:txBody>
      </p:sp>
    </p:spTree>
    <p:extLst>
      <p:ext uri="{BB962C8B-B14F-4D97-AF65-F5344CB8AC3E}">
        <p14:creationId xmlns:p14="http://schemas.microsoft.com/office/powerpoint/2010/main" val="42822947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179495" y="227281"/>
            <a:ext cx="1110171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Descriptive statistics: Attentional control</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 name="Grafik 3"/>
          <p:cNvPicPr>
            <a:picLocks noChangeAspect="1"/>
          </p:cNvPicPr>
          <p:nvPr/>
        </p:nvPicPr>
        <p:blipFill>
          <a:blip r:embed="rId3"/>
          <a:stretch>
            <a:fillRect/>
          </a:stretch>
        </p:blipFill>
        <p:spPr>
          <a:xfrm>
            <a:off x="8214131" y="2706361"/>
            <a:ext cx="3827257" cy="3006555"/>
          </a:xfrm>
          <a:prstGeom prst="rect">
            <a:avLst/>
          </a:prstGeom>
        </p:spPr>
      </p:pic>
      <p:sp>
        <p:nvSpPr>
          <p:cNvPr id="5" name="Textfeld 4"/>
          <p:cNvSpPr txBox="1"/>
          <p:nvPr/>
        </p:nvSpPr>
        <p:spPr>
          <a:xfrm>
            <a:off x="9489722" y="2184522"/>
            <a:ext cx="27876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Flanker</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Grafik 6"/>
          <p:cNvPicPr>
            <a:picLocks noChangeAspect="1"/>
          </p:cNvPicPr>
          <p:nvPr/>
        </p:nvPicPr>
        <p:blipFill>
          <a:blip r:embed="rId4"/>
          <a:stretch>
            <a:fillRect/>
          </a:stretch>
        </p:blipFill>
        <p:spPr>
          <a:xfrm>
            <a:off x="4648149" y="2706361"/>
            <a:ext cx="3716594" cy="2908300"/>
          </a:xfrm>
          <a:prstGeom prst="rect">
            <a:avLst/>
          </a:prstGeom>
        </p:spPr>
      </p:pic>
      <p:sp>
        <p:nvSpPr>
          <p:cNvPr id="10" name="Textfeld 9"/>
          <p:cNvSpPr txBox="1"/>
          <p:nvPr/>
        </p:nvSpPr>
        <p:spPr>
          <a:xfrm>
            <a:off x="5426481" y="2161985"/>
            <a:ext cx="27876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Anti-Saccade</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9" name="Grafik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495" y="2706361"/>
            <a:ext cx="4266243" cy="2844162"/>
          </a:xfrm>
          <a:prstGeom prst="rect">
            <a:avLst/>
          </a:prstGeom>
        </p:spPr>
      </p:pic>
      <p:sp>
        <p:nvSpPr>
          <p:cNvPr id="11" name="Textfeld 7"/>
          <p:cNvSpPr txBox="1"/>
          <p:nvPr/>
        </p:nvSpPr>
        <p:spPr>
          <a:xfrm>
            <a:off x="1747062" y="2184522"/>
            <a:ext cx="27876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136</a:t>
            </a:fld>
            <a:endParaRPr lang="de-CH"/>
          </a:p>
        </p:txBody>
      </p:sp>
    </p:spTree>
    <p:extLst>
      <p:ext uri="{BB962C8B-B14F-4D97-AF65-F5344CB8AC3E}">
        <p14:creationId xmlns:p14="http://schemas.microsoft.com/office/powerpoint/2010/main" val="20457583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179495" y="227281"/>
            <a:ext cx="1110171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Descriptive statistics: </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Binding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6" name="Grafik 5"/>
          <p:cNvPicPr>
            <a:picLocks noChangeAspect="1"/>
          </p:cNvPicPr>
          <p:nvPr/>
        </p:nvPicPr>
        <p:blipFill>
          <a:blip r:embed="rId3"/>
          <a:stretch>
            <a:fillRect/>
          </a:stretch>
        </p:blipFill>
        <p:spPr>
          <a:xfrm>
            <a:off x="292665" y="2834476"/>
            <a:ext cx="4359145" cy="3387419"/>
          </a:xfrm>
          <a:prstGeom prst="rect">
            <a:avLst/>
          </a:prstGeom>
        </p:spPr>
      </p:pic>
      <p:sp>
        <p:nvSpPr>
          <p:cNvPr id="8" name="Textfeld 7"/>
          <p:cNvSpPr txBox="1"/>
          <p:nvPr/>
        </p:nvSpPr>
        <p:spPr>
          <a:xfrm>
            <a:off x="880530" y="1695803"/>
            <a:ext cx="278765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Wave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Mean scores across set sizes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6307" y="2753455"/>
            <a:ext cx="5486411" cy="3657607"/>
          </a:xfrm>
          <a:prstGeom prst="rect">
            <a:avLst/>
          </a:prstGeom>
        </p:spPr>
      </p:pic>
      <p:sp>
        <p:nvSpPr>
          <p:cNvPr id="7" name="Textfeld 6"/>
          <p:cNvSpPr txBox="1"/>
          <p:nvPr/>
        </p:nvSpPr>
        <p:spPr>
          <a:xfrm>
            <a:off x="6817030" y="1695803"/>
            <a:ext cx="27876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Waves 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Overall means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137</a:t>
            </a:fld>
            <a:endParaRPr lang="de-CH"/>
          </a:p>
        </p:txBody>
      </p:sp>
    </p:spTree>
    <p:extLst>
      <p:ext uri="{BB962C8B-B14F-4D97-AF65-F5344CB8AC3E}">
        <p14:creationId xmlns:p14="http://schemas.microsoft.com/office/powerpoint/2010/main" val="3833790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179495" y="-84953"/>
            <a:ext cx="1110171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Descriptive statistics: </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Relational reasoning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Textfeld 6"/>
          <p:cNvSpPr txBox="1"/>
          <p:nvPr/>
        </p:nvSpPr>
        <p:spPr>
          <a:xfrm>
            <a:off x="4484647" y="827445"/>
            <a:ext cx="27876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Waves 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Overall means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9228" y="2382078"/>
            <a:ext cx="3902771" cy="2601847"/>
          </a:xfrm>
          <a:prstGeom prst="rect">
            <a:avLst/>
          </a:prstGeom>
        </p:spPr>
      </p:pic>
      <p:pic>
        <p:nvPicPr>
          <p:cNvPr id="4" name="Grafi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4429" y="2382078"/>
            <a:ext cx="3902771" cy="2601847"/>
          </a:xfrm>
          <a:prstGeom prst="rect">
            <a:avLst/>
          </a:prstGeom>
        </p:spPr>
      </p:pic>
      <p:pic>
        <p:nvPicPr>
          <p:cNvPr id="5" name="Grafi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495" y="2382078"/>
            <a:ext cx="3902771" cy="2601847"/>
          </a:xfrm>
          <a:prstGeom prst="rect">
            <a:avLst/>
          </a:prstGeom>
        </p:spPr>
      </p:pic>
      <p:sp>
        <p:nvSpPr>
          <p:cNvPr id="10" name="Textfeld 9"/>
          <p:cNvSpPr txBox="1"/>
          <p:nvPr/>
        </p:nvSpPr>
        <p:spPr>
          <a:xfrm>
            <a:off x="989816" y="1794853"/>
            <a:ext cx="27876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Analogical reasoning</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Textfeld 10"/>
          <p:cNvSpPr txBox="1"/>
          <p:nvPr/>
        </p:nvSpPr>
        <p:spPr>
          <a:xfrm>
            <a:off x="4978720" y="1750775"/>
            <a:ext cx="27876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Anomalistic reasoning</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Textfeld 11"/>
          <p:cNvSpPr txBox="1"/>
          <p:nvPr/>
        </p:nvSpPr>
        <p:spPr>
          <a:xfrm>
            <a:off x="8967624" y="1794853"/>
            <a:ext cx="27876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Antinomistic reasoning</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138</a:t>
            </a:fld>
            <a:endParaRPr lang="de-CH"/>
          </a:p>
        </p:txBody>
      </p:sp>
    </p:spTree>
    <p:extLst>
      <p:ext uri="{BB962C8B-B14F-4D97-AF65-F5344CB8AC3E}">
        <p14:creationId xmlns:p14="http://schemas.microsoft.com/office/powerpoint/2010/main" val="15053012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1" name="Gerade Verbindung mit Pfeil 30"/>
          <p:cNvCxnSpPr/>
          <p:nvPr/>
        </p:nvCxnSpPr>
        <p:spPr>
          <a:xfrm flipV="1">
            <a:off x="795130" y="5214168"/>
            <a:ext cx="210710" cy="7294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Gerade Verbindung mit Pfeil 32"/>
          <p:cNvCxnSpPr/>
          <p:nvPr/>
        </p:nvCxnSpPr>
        <p:spPr>
          <a:xfrm>
            <a:off x="934278" y="1895649"/>
            <a:ext cx="129314" cy="674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feld 36"/>
          <p:cNvSpPr txBox="1"/>
          <p:nvPr/>
        </p:nvSpPr>
        <p:spPr>
          <a:xfrm>
            <a:off x="217596" y="1526317"/>
            <a:ext cx="68718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Mittlerer Picture-Word Inkongruenz-Effekt über Erhebungen</a:t>
            </a:r>
          </a:p>
        </p:txBody>
      </p:sp>
      <p:sp>
        <p:nvSpPr>
          <p:cNvPr id="30" name="Textfeld 36"/>
          <p:cNvSpPr txBox="1"/>
          <p:nvPr/>
        </p:nvSpPr>
        <p:spPr>
          <a:xfrm>
            <a:off x="212764" y="6030480"/>
            <a:ext cx="68718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Mittlerer Shtulman Inkongruenz-Effekt über Erhebungen</a:t>
            </a:r>
          </a:p>
        </p:txBody>
      </p:sp>
      <p:sp>
        <p:nvSpPr>
          <p:cNvPr id="36" name="TextBox 3"/>
          <p:cNvSpPr txBox="1"/>
          <p:nvPr/>
        </p:nvSpPr>
        <p:spPr>
          <a:xfrm>
            <a:off x="512064" y="454794"/>
            <a:ext cx="1078992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Meine Idee wurde umfassender II: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Eine State-Trait Dekomposition</a:t>
            </a:r>
          </a:p>
        </p:txBody>
      </p:sp>
      <p:sp>
        <p:nvSpPr>
          <p:cNvPr id="40" name="Rechteck 39"/>
          <p:cNvSpPr/>
          <p:nvPr/>
        </p:nvSpPr>
        <p:spPr>
          <a:xfrm>
            <a:off x="99391" y="327991"/>
            <a:ext cx="11986592" cy="6341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 name="Straight Connector 3">
            <a:extLst>
              <a:ext uri="{FF2B5EF4-FFF2-40B4-BE49-F238E27FC236}">
                <a16:creationId xmlns:a16="http://schemas.microsoft.com/office/drawing/2014/main" id="{C605B36C-0071-14A7-8812-CE0D625EFE98}"/>
              </a:ext>
            </a:extLst>
          </p:cNvPr>
          <p:cNvCxnSpPr>
            <a:cxnSpLocks/>
          </p:cNvCxnSpPr>
          <p:nvPr/>
        </p:nvCxnSpPr>
        <p:spPr>
          <a:xfrm flipV="1">
            <a:off x="1781175" y="5153684"/>
            <a:ext cx="3522345" cy="6961"/>
          </a:xfrm>
          <a:prstGeom prst="line">
            <a:avLst/>
          </a:prstGeom>
          <a:ln w="1905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DEF2BB9A-F9D5-B20F-B229-9747C6D16BCA}"/>
              </a:ext>
            </a:extLst>
          </p:cNvPr>
          <p:cNvCxnSpPr>
            <a:cxnSpLocks/>
          </p:cNvCxnSpPr>
          <p:nvPr/>
        </p:nvCxnSpPr>
        <p:spPr>
          <a:xfrm>
            <a:off x="1781175" y="1950720"/>
            <a:ext cx="0" cy="3209925"/>
          </a:xfrm>
          <a:prstGeom prst="line">
            <a:avLst/>
          </a:prstGeom>
          <a:ln w="1905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0E24D45-BA4C-29BB-E52D-B37DD8C5B6B5}"/>
              </a:ext>
            </a:extLst>
          </p:cNvPr>
          <p:cNvCxnSpPr>
            <a:cxnSpLocks/>
          </p:cNvCxnSpPr>
          <p:nvPr/>
        </p:nvCxnSpPr>
        <p:spPr>
          <a:xfrm>
            <a:off x="2280284" y="4650627"/>
            <a:ext cx="2524125" cy="0"/>
          </a:xfrm>
          <a:prstGeom prst="line">
            <a:avLst/>
          </a:prstGeom>
          <a:ln w="19050">
            <a:solidFill>
              <a:schemeClr val="accent5">
                <a:lumMod val="7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DD84F-F6BA-D927-8A32-8CA10170CED2}"/>
              </a:ext>
            </a:extLst>
          </p:cNvPr>
          <p:cNvCxnSpPr>
            <a:cxnSpLocks/>
          </p:cNvCxnSpPr>
          <p:nvPr/>
        </p:nvCxnSpPr>
        <p:spPr>
          <a:xfrm>
            <a:off x="1626870" y="4863465"/>
            <a:ext cx="15430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0D970D5-A3E8-5E5E-270C-8EDC9253DC23}"/>
              </a:ext>
            </a:extLst>
          </p:cNvPr>
          <p:cNvCxnSpPr>
            <a:cxnSpLocks/>
          </p:cNvCxnSpPr>
          <p:nvPr/>
        </p:nvCxnSpPr>
        <p:spPr>
          <a:xfrm>
            <a:off x="1626870" y="4194810"/>
            <a:ext cx="15430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F2386DF-34AD-617E-D9EC-D3E041D39FFC}"/>
              </a:ext>
            </a:extLst>
          </p:cNvPr>
          <p:cNvCxnSpPr>
            <a:cxnSpLocks/>
          </p:cNvCxnSpPr>
          <p:nvPr/>
        </p:nvCxnSpPr>
        <p:spPr>
          <a:xfrm>
            <a:off x="1626870" y="3568065"/>
            <a:ext cx="15430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6680E18-F0F7-EDDE-8E30-02456AEA5BD0}"/>
              </a:ext>
            </a:extLst>
          </p:cNvPr>
          <p:cNvCxnSpPr>
            <a:cxnSpLocks/>
          </p:cNvCxnSpPr>
          <p:nvPr/>
        </p:nvCxnSpPr>
        <p:spPr>
          <a:xfrm>
            <a:off x="1626870" y="2912745"/>
            <a:ext cx="15430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CEB58F0-6DD9-3804-5B50-7CECDD92D850}"/>
              </a:ext>
            </a:extLst>
          </p:cNvPr>
          <p:cNvCxnSpPr>
            <a:cxnSpLocks/>
          </p:cNvCxnSpPr>
          <p:nvPr/>
        </p:nvCxnSpPr>
        <p:spPr>
          <a:xfrm>
            <a:off x="1626870" y="2280285"/>
            <a:ext cx="154305" cy="0"/>
          </a:xfrm>
          <a:prstGeom prst="line">
            <a:avLst/>
          </a:prstGeom>
          <a:ln w="1905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0295820-AE49-0B31-5283-54570C4D9DD4}"/>
              </a:ext>
            </a:extLst>
          </p:cNvPr>
          <p:cNvSpPr txBox="1"/>
          <p:nvPr/>
        </p:nvSpPr>
        <p:spPr>
          <a:xfrm>
            <a:off x="1437332" y="2116753"/>
            <a:ext cx="24764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p>
        </p:txBody>
      </p:sp>
      <p:sp>
        <p:nvSpPr>
          <p:cNvPr id="20" name="TextBox 19">
            <a:extLst>
              <a:ext uri="{FF2B5EF4-FFF2-40B4-BE49-F238E27FC236}">
                <a16:creationId xmlns:a16="http://schemas.microsoft.com/office/drawing/2014/main" id="{58D892D2-87CF-A719-DE55-35087F92E7FF}"/>
              </a:ext>
            </a:extLst>
          </p:cNvPr>
          <p:cNvSpPr txBox="1"/>
          <p:nvPr/>
        </p:nvSpPr>
        <p:spPr>
          <a:xfrm>
            <a:off x="1437332" y="2743497"/>
            <a:ext cx="24764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21" name="TextBox 20">
            <a:extLst>
              <a:ext uri="{FF2B5EF4-FFF2-40B4-BE49-F238E27FC236}">
                <a16:creationId xmlns:a16="http://schemas.microsoft.com/office/drawing/2014/main" id="{8F1C47D5-0CB0-C50F-0C70-0C0C7E280299}"/>
              </a:ext>
            </a:extLst>
          </p:cNvPr>
          <p:cNvSpPr txBox="1"/>
          <p:nvPr/>
        </p:nvSpPr>
        <p:spPr>
          <a:xfrm>
            <a:off x="1423040" y="3403014"/>
            <a:ext cx="24764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a:t>
            </a:r>
          </a:p>
        </p:txBody>
      </p:sp>
      <p:sp>
        <p:nvSpPr>
          <p:cNvPr id="22" name="TextBox 21">
            <a:extLst>
              <a:ext uri="{FF2B5EF4-FFF2-40B4-BE49-F238E27FC236}">
                <a16:creationId xmlns:a16="http://schemas.microsoft.com/office/drawing/2014/main" id="{30BF470F-C410-BF4B-F6DE-7C8173F399BF}"/>
              </a:ext>
            </a:extLst>
          </p:cNvPr>
          <p:cNvSpPr txBox="1"/>
          <p:nvPr/>
        </p:nvSpPr>
        <p:spPr>
          <a:xfrm>
            <a:off x="1380651" y="4029758"/>
            <a:ext cx="3533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a:t>
            </a:r>
          </a:p>
        </p:txBody>
      </p:sp>
      <p:sp>
        <p:nvSpPr>
          <p:cNvPr id="43" name="TextBox 42">
            <a:extLst>
              <a:ext uri="{FF2B5EF4-FFF2-40B4-BE49-F238E27FC236}">
                <a16:creationId xmlns:a16="http://schemas.microsoft.com/office/drawing/2014/main" id="{C8E029FE-6D34-06AC-BB70-0571FE278685}"/>
              </a:ext>
            </a:extLst>
          </p:cNvPr>
          <p:cNvSpPr txBox="1"/>
          <p:nvPr/>
        </p:nvSpPr>
        <p:spPr>
          <a:xfrm>
            <a:off x="1370172" y="4709576"/>
            <a:ext cx="3533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a:t>
            </a:r>
          </a:p>
        </p:txBody>
      </p:sp>
      <p:cxnSp>
        <p:nvCxnSpPr>
          <p:cNvPr id="46" name="Straight Connector 45">
            <a:extLst>
              <a:ext uri="{FF2B5EF4-FFF2-40B4-BE49-F238E27FC236}">
                <a16:creationId xmlns:a16="http://schemas.microsoft.com/office/drawing/2014/main" id="{1BF20304-9E0D-A657-75EB-C32A68CFA294}"/>
              </a:ext>
            </a:extLst>
          </p:cNvPr>
          <p:cNvCxnSpPr>
            <a:cxnSpLocks/>
          </p:cNvCxnSpPr>
          <p:nvPr/>
        </p:nvCxnSpPr>
        <p:spPr>
          <a:xfrm>
            <a:off x="2488882" y="5160645"/>
            <a:ext cx="0" cy="120968"/>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FCA704A-DD8D-6859-B6CA-C343DCC5F7C0}"/>
              </a:ext>
            </a:extLst>
          </p:cNvPr>
          <p:cNvCxnSpPr>
            <a:cxnSpLocks/>
          </p:cNvCxnSpPr>
          <p:nvPr/>
        </p:nvCxnSpPr>
        <p:spPr>
          <a:xfrm>
            <a:off x="3212782" y="5153684"/>
            <a:ext cx="0" cy="120968"/>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D995941C-A425-FA70-31FC-706961A95A50}"/>
              </a:ext>
            </a:extLst>
          </p:cNvPr>
          <p:cNvCxnSpPr>
            <a:cxnSpLocks/>
          </p:cNvCxnSpPr>
          <p:nvPr/>
        </p:nvCxnSpPr>
        <p:spPr>
          <a:xfrm>
            <a:off x="3946207" y="5153684"/>
            <a:ext cx="0" cy="120968"/>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844ADA5-432B-F4AF-B8C5-12A9E3C6F687}"/>
              </a:ext>
            </a:extLst>
          </p:cNvPr>
          <p:cNvCxnSpPr>
            <a:cxnSpLocks/>
          </p:cNvCxnSpPr>
          <p:nvPr/>
        </p:nvCxnSpPr>
        <p:spPr>
          <a:xfrm>
            <a:off x="4650104" y="5160645"/>
            <a:ext cx="0" cy="120968"/>
          </a:xfrm>
          <a:prstGeom prst="line">
            <a:avLst/>
          </a:prstGeom>
          <a:ln w="19050"/>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51887D96-0563-90CE-2179-BD04E6E56ACD}"/>
              </a:ext>
            </a:extLst>
          </p:cNvPr>
          <p:cNvSpPr/>
          <p:nvPr/>
        </p:nvSpPr>
        <p:spPr>
          <a:xfrm>
            <a:off x="3107701" y="4281157"/>
            <a:ext cx="105081" cy="94006"/>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F45A771D-B87D-0F04-2630-27B87128EAFC}"/>
              </a:ext>
            </a:extLst>
          </p:cNvPr>
          <p:cNvSpPr/>
          <p:nvPr/>
        </p:nvSpPr>
        <p:spPr>
          <a:xfrm>
            <a:off x="2383801" y="4717521"/>
            <a:ext cx="105081" cy="94006"/>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74B14134-29E3-C0E3-4674-B038D2154887}"/>
              </a:ext>
            </a:extLst>
          </p:cNvPr>
          <p:cNvSpPr/>
          <p:nvPr/>
        </p:nvSpPr>
        <p:spPr>
          <a:xfrm>
            <a:off x="3893666" y="4438206"/>
            <a:ext cx="105081" cy="94006"/>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4BBD40A7-0978-A8F8-661F-92D384C3F4A7}"/>
              </a:ext>
            </a:extLst>
          </p:cNvPr>
          <p:cNvSpPr/>
          <p:nvPr/>
        </p:nvSpPr>
        <p:spPr>
          <a:xfrm>
            <a:off x="4597563" y="4958481"/>
            <a:ext cx="105081" cy="94006"/>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4" name="Straight Connector 63">
            <a:extLst>
              <a:ext uri="{FF2B5EF4-FFF2-40B4-BE49-F238E27FC236}">
                <a16:creationId xmlns:a16="http://schemas.microsoft.com/office/drawing/2014/main" id="{B5E91B3A-1A9B-BC03-DE78-41C33D59BEA4}"/>
              </a:ext>
            </a:extLst>
          </p:cNvPr>
          <p:cNvCxnSpPr>
            <a:cxnSpLocks/>
          </p:cNvCxnSpPr>
          <p:nvPr/>
        </p:nvCxnSpPr>
        <p:spPr>
          <a:xfrm>
            <a:off x="2280284" y="3508471"/>
            <a:ext cx="2524125" cy="0"/>
          </a:xfrm>
          <a:prstGeom prst="line">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41A98445-CC5E-DB7F-35A3-EA328FD92ABA}"/>
              </a:ext>
            </a:extLst>
          </p:cNvPr>
          <p:cNvSpPr/>
          <p:nvPr/>
        </p:nvSpPr>
        <p:spPr>
          <a:xfrm>
            <a:off x="3107701" y="3139001"/>
            <a:ext cx="105081" cy="94006"/>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8244BC0F-418D-F26D-030A-497EC2BC4929}"/>
              </a:ext>
            </a:extLst>
          </p:cNvPr>
          <p:cNvSpPr/>
          <p:nvPr/>
        </p:nvSpPr>
        <p:spPr>
          <a:xfrm>
            <a:off x="2383801" y="3575365"/>
            <a:ext cx="105081" cy="94006"/>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388E6FCE-6F09-37CB-4C57-6390636C2EE6}"/>
              </a:ext>
            </a:extLst>
          </p:cNvPr>
          <p:cNvSpPr/>
          <p:nvPr/>
        </p:nvSpPr>
        <p:spPr>
          <a:xfrm>
            <a:off x="3893666" y="3296050"/>
            <a:ext cx="105081" cy="94006"/>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val 67">
            <a:extLst>
              <a:ext uri="{FF2B5EF4-FFF2-40B4-BE49-F238E27FC236}">
                <a16:creationId xmlns:a16="http://schemas.microsoft.com/office/drawing/2014/main" id="{CFC3F4AA-B8F8-A677-5615-2E22C07B2390}"/>
              </a:ext>
            </a:extLst>
          </p:cNvPr>
          <p:cNvSpPr/>
          <p:nvPr/>
        </p:nvSpPr>
        <p:spPr>
          <a:xfrm>
            <a:off x="4597563" y="3816325"/>
            <a:ext cx="105081" cy="94006"/>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A19AE5CA-7E4A-0CDF-AFBF-EF16FC9C1BA0}"/>
              </a:ext>
            </a:extLst>
          </p:cNvPr>
          <p:cNvSpPr txBox="1"/>
          <p:nvPr/>
        </p:nvSpPr>
        <p:spPr>
          <a:xfrm>
            <a:off x="4991099" y="3296050"/>
            <a:ext cx="4975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srgbClr val="FFC000">
                    <a:lumMod val="75000"/>
                  </a:srgbClr>
                </a:solidFill>
                <a:effectLst/>
                <a:uLnTx/>
                <a:uFillTx/>
                <a:latin typeface="Arial" panose="020B0604020202020204" pitchFamily="34" charset="0"/>
                <a:ea typeface="+mn-ea"/>
                <a:cs typeface="Arial" panose="020B0604020202020204" pitchFamily="34" charset="0"/>
              </a:rPr>
              <a:t>Person 1 – </a:t>
            </a:r>
            <a:r>
              <a:rPr kumimoji="0" lang="de-CH" sz="1800" b="0" i="0" u="none" strike="noStrike" kern="1200" cap="none" spc="0" normalizeH="0" baseline="0" noProof="0" dirty="0" err="1">
                <a:ln>
                  <a:noFill/>
                </a:ln>
                <a:solidFill>
                  <a:srgbClr val="FFC000">
                    <a:lumMod val="75000"/>
                  </a:srgbClr>
                </a:solidFill>
                <a:effectLst/>
                <a:uLnTx/>
                <a:uFillTx/>
                <a:latin typeface="Arial" panose="020B0604020202020204" pitchFamily="34" charset="0"/>
                <a:ea typeface="+mn-ea"/>
                <a:cs typeface="Arial" panose="020B0604020202020204" pitchFamily="34" charset="0"/>
              </a:rPr>
              <a:t>Incongruency-effect</a:t>
            </a:r>
            <a:r>
              <a:rPr kumimoji="0" lang="de-CH" sz="1800" b="0" i="0" u="none" strike="noStrike" kern="1200" cap="none" spc="0" normalizeH="0" baseline="0" noProof="0" dirty="0">
                <a:ln>
                  <a:noFill/>
                </a:ln>
                <a:solidFill>
                  <a:srgbClr val="FFC000">
                    <a:lumMod val="75000"/>
                  </a:srgbClr>
                </a:solidFill>
                <a:effectLst/>
                <a:uLnTx/>
                <a:uFillTx/>
                <a:latin typeface="Arial" panose="020B0604020202020204" pitchFamily="34" charset="0"/>
                <a:ea typeface="+mn-ea"/>
                <a:cs typeface="Arial" panose="020B0604020202020204" pitchFamily="34" charset="0"/>
              </a:rPr>
              <a:t> Shtulman-task</a:t>
            </a:r>
          </a:p>
        </p:txBody>
      </p:sp>
      <p:sp>
        <p:nvSpPr>
          <p:cNvPr id="70" name="TextBox 69">
            <a:extLst>
              <a:ext uri="{FF2B5EF4-FFF2-40B4-BE49-F238E27FC236}">
                <a16:creationId xmlns:a16="http://schemas.microsoft.com/office/drawing/2014/main" id="{821D6730-0B01-F124-FB64-94F99F3A9FBD}"/>
              </a:ext>
            </a:extLst>
          </p:cNvPr>
          <p:cNvSpPr txBox="1"/>
          <p:nvPr/>
        </p:nvSpPr>
        <p:spPr>
          <a:xfrm>
            <a:off x="4976051" y="4414249"/>
            <a:ext cx="56462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mn-ea"/>
                <a:cs typeface="Arial" panose="020B0604020202020204" pitchFamily="34" charset="0"/>
              </a:rPr>
              <a:t>Person 1 – </a:t>
            </a:r>
            <a:r>
              <a:rPr kumimoji="0" lang="de-CH" sz="1800" b="0" i="0" u="none" strike="noStrike" kern="1200" cap="none" spc="0" normalizeH="0" baseline="0" noProof="0" dirty="0" err="1">
                <a:ln>
                  <a:noFill/>
                </a:ln>
                <a:solidFill>
                  <a:srgbClr val="4472C4">
                    <a:lumMod val="75000"/>
                  </a:srgbClr>
                </a:solidFill>
                <a:effectLst/>
                <a:uLnTx/>
                <a:uFillTx/>
                <a:latin typeface="Arial" panose="020B0604020202020204" pitchFamily="34" charset="0"/>
                <a:ea typeface="+mn-ea"/>
                <a:cs typeface="Arial" panose="020B0604020202020204" pitchFamily="34" charset="0"/>
              </a:rPr>
              <a:t>Incongruency-effect</a:t>
            </a:r>
            <a:r>
              <a:rPr kumimoji="0" lang="de-CH" sz="18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mn-ea"/>
                <a:cs typeface="Arial" panose="020B0604020202020204" pitchFamily="34" charset="0"/>
              </a:rPr>
              <a:t> Picture-Word-task</a:t>
            </a:r>
          </a:p>
        </p:txBody>
      </p:sp>
      <p:sp>
        <p:nvSpPr>
          <p:cNvPr id="2" name="Foliennummernplatzhalter 1"/>
          <p:cNvSpPr>
            <a:spLocks noGrp="1"/>
          </p:cNvSpPr>
          <p:nvPr>
            <p:ph type="sldNum" sz="quarter" idx="12"/>
          </p:nvPr>
        </p:nvSpPr>
        <p:spPr/>
        <p:txBody>
          <a:bodyPr/>
          <a:lstStyle/>
          <a:p>
            <a:fld id="{8CD81D32-49D6-4432-ACD3-F60C5F690709}" type="slidenum">
              <a:rPr lang="de-CH" smtClean="0"/>
              <a:t>139</a:t>
            </a:fld>
            <a:endParaRPr lang="de-CH"/>
          </a:p>
        </p:txBody>
      </p:sp>
    </p:spTree>
    <p:extLst>
      <p:ext uri="{BB962C8B-B14F-4D97-AF65-F5344CB8AC3E}">
        <p14:creationId xmlns:p14="http://schemas.microsoft.com/office/powerpoint/2010/main" val="17791908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1273641" y="2655245"/>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Picture-Word		                Anti-Sakkade		                         </a:t>
            </a:r>
            <a:r>
              <a:rPr kumimoji="0" lang="de-CH"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Flanker</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8" name="AntiSaccade_sh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311862" y="3274762"/>
            <a:ext cx="3844951" cy="2162785"/>
          </a:xfrm>
          <a:prstGeom prst="rect">
            <a:avLst/>
          </a:prstGeom>
        </p:spPr>
      </p:pic>
      <p:pic>
        <p:nvPicPr>
          <p:cNvPr id="9" name="Flanker_Shor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732395" y="3166661"/>
            <a:ext cx="4229311" cy="2378987"/>
          </a:xfrm>
          <a:prstGeom prst="rect">
            <a:avLst/>
          </a:prstGeom>
        </p:spPr>
      </p:pic>
      <p:pic>
        <p:nvPicPr>
          <p:cNvPr id="10" name="PictureWord_short">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176784" y="3419003"/>
            <a:ext cx="3588523" cy="2018544"/>
          </a:xfrm>
          <a:prstGeom prst="rect">
            <a:avLst/>
          </a:prstGeom>
        </p:spPr>
      </p:pic>
      <p:sp>
        <p:nvSpPr>
          <p:cNvPr id="12" name="Rechteck 11"/>
          <p:cNvSpPr/>
          <p:nvPr/>
        </p:nvSpPr>
        <p:spPr>
          <a:xfrm>
            <a:off x="99391" y="327991"/>
            <a:ext cx="11986592" cy="6341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feld 4">
            <a:extLst>
              <a:ext uri="{FF2B5EF4-FFF2-40B4-BE49-F238E27FC236}">
                <a16:creationId xmlns:a16="http://schemas.microsoft.com/office/drawing/2014/main" id="{C6424FF6-7DD0-7C87-0F88-5AA9617573E8}"/>
              </a:ext>
            </a:extLst>
          </p:cNvPr>
          <p:cNvSpPr txBox="1"/>
          <p:nvPr/>
        </p:nvSpPr>
        <p:spPr>
          <a:xfrm>
            <a:off x="956072" y="1531736"/>
            <a:ext cx="10731795" cy="954107"/>
          </a:xfrm>
          <a:prstGeom prst="rect">
            <a:avLst/>
          </a:prstGeom>
          <a:noFill/>
        </p:spPr>
        <p:txBody>
          <a:bodyPr wrap="square" rtlCol="0">
            <a:spAutoFit/>
          </a:bodyPr>
          <a:lstStyle/>
          <a:p>
            <a:r>
              <a:rPr lang="de-CH" sz="2800" b="1" dirty="0">
                <a:latin typeface="Arial" panose="020B0604020202020204" pitchFamily="34" charset="0"/>
                <a:cs typeface="Arial" panose="020B0604020202020204" pitchFamily="34" charset="0"/>
              </a:rPr>
              <a:t>Erster Messzeitpunkt (Querschnitt):</a:t>
            </a:r>
          </a:p>
          <a:p>
            <a:r>
              <a:rPr lang="de-CH" sz="2800" b="1" i="1" dirty="0">
                <a:latin typeface="Arial" panose="020B0604020202020204" pitchFamily="34" charset="0"/>
                <a:cs typeface="Arial" panose="020B0604020202020204" pitchFamily="34" charset="0"/>
              </a:rPr>
              <a:t>Der Anti-Sakkaden Task geht mit dem Interferenzeffekt einher</a:t>
            </a:r>
            <a:endParaRPr lang="en-US" sz="2800" i="1" dirty="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0F77A465-3518-249E-FEA4-77A4DA942633}"/>
              </a:ext>
            </a:extLst>
          </p:cNvPr>
          <p:cNvSpPr/>
          <p:nvPr/>
        </p:nvSpPr>
        <p:spPr>
          <a:xfrm>
            <a:off x="4219575" y="2581275"/>
            <a:ext cx="3512820" cy="3238500"/>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3" name="Straight Connector 12">
            <a:extLst>
              <a:ext uri="{FF2B5EF4-FFF2-40B4-BE49-F238E27FC236}">
                <a16:creationId xmlns:a16="http://schemas.microsoft.com/office/drawing/2014/main" id="{3A5AD2CE-6DDA-876A-CC89-05CE0BD99A35}"/>
              </a:ext>
            </a:extLst>
          </p:cNvPr>
          <p:cNvCxnSpPr/>
          <p:nvPr/>
        </p:nvCxnSpPr>
        <p:spPr>
          <a:xfrm>
            <a:off x="176784" y="2952750"/>
            <a:ext cx="3766566" cy="2592898"/>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9746239-F899-A3AA-CA31-9E6AF30530A6}"/>
              </a:ext>
            </a:extLst>
          </p:cNvPr>
          <p:cNvCxnSpPr>
            <a:cxnSpLocks/>
          </p:cNvCxnSpPr>
          <p:nvPr/>
        </p:nvCxnSpPr>
        <p:spPr>
          <a:xfrm flipH="1">
            <a:off x="176784" y="2952750"/>
            <a:ext cx="3665916" cy="27452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F5E3ACA-A663-41E3-151B-FE5893400D19}"/>
              </a:ext>
            </a:extLst>
          </p:cNvPr>
          <p:cNvCxnSpPr>
            <a:cxnSpLocks/>
          </p:cNvCxnSpPr>
          <p:nvPr/>
        </p:nvCxnSpPr>
        <p:spPr>
          <a:xfrm flipH="1">
            <a:off x="7885491" y="2876550"/>
            <a:ext cx="3665916" cy="274529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EBAE66F-B38A-7081-855E-E0E7911A5B69}"/>
              </a:ext>
            </a:extLst>
          </p:cNvPr>
          <p:cNvCxnSpPr/>
          <p:nvPr/>
        </p:nvCxnSpPr>
        <p:spPr>
          <a:xfrm>
            <a:off x="8008620" y="2952750"/>
            <a:ext cx="3766566" cy="2592898"/>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89C0498-3F7A-762A-D6B8-358408E24610}"/>
              </a:ext>
            </a:extLst>
          </p:cNvPr>
          <p:cNvSpPr txBox="1"/>
          <p:nvPr/>
        </p:nvSpPr>
        <p:spPr>
          <a:xfrm>
            <a:off x="258417" y="6009758"/>
            <a:ext cx="3961158" cy="369332"/>
          </a:xfrm>
          <a:prstGeom prst="rect">
            <a:avLst/>
          </a:prstGeom>
          <a:noFill/>
        </p:spPr>
        <p:txBody>
          <a:bodyPr wrap="square" rtlCol="0">
            <a:spAutoFit/>
          </a:bodyPr>
          <a:lstStyle/>
          <a:p>
            <a:r>
              <a:rPr lang="de-CH" dirty="0">
                <a:latin typeface="Arial" panose="020B0604020202020204" pitchFamily="34" charset="0"/>
                <a:cs typeface="Arial" panose="020B0604020202020204" pitchFamily="34" charset="0"/>
              </a:rPr>
              <a:t>Replikation von Stricker et al. (2021)</a:t>
            </a:r>
          </a:p>
        </p:txBody>
      </p:sp>
      <p:sp>
        <p:nvSpPr>
          <p:cNvPr id="22" name="TextBox 21">
            <a:extLst>
              <a:ext uri="{FF2B5EF4-FFF2-40B4-BE49-F238E27FC236}">
                <a16:creationId xmlns:a16="http://schemas.microsoft.com/office/drawing/2014/main" id="{7745BDCB-B38F-214D-15F9-C1431C1F18F8}"/>
              </a:ext>
            </a:extLst>
          </p:cNvPr>
          <p:cNvSpPr txBox="1"/>
          <p:nvPr/>
        </p:nvSpPr>
        <p:spPr>
          <a:xfrm>
            <a:off x="7972425" y="6006647"/>
            <a:ext cx="3961158" cy="369332"/>
          </a:xfrm>
          <a:prstGeom prst="rect">
            <a:avLst/>
          </a:prstGeom>
          <a:noFill/>
        </p:spPr>
        <p:txBody>
          <a:bodyPr wrap="square" rtlCol="0">
            <a:spAutoFit/>
          </a:bodyPr>
          <a:lstStyle/>
          <a:p>
            <a:pPr algn="ctr"/>
            <a:r>
              <a:rPr lang="de-CH" dirty="0">
                <a:latin typeface="Arial" panose="020B0604020202020204" pitchFamily="34" charset="0"/>
                <a:cs typeface="Arial" panose="020B0604020202020204" pitchFamily="34" charset="0"/>
              </a:rPr>
              <a:t>Neues Ergebnis</a:t>
            </a:r>
          </a:p>
        </p:txBody>
      </p:sp>
      <p:sp>
        <p:nvSpPr>
          <p:cNvPr id="23" name="TextBox 22">
            <a:extLst>
              <a:ext uri="{FF2B5EF4-FFF2-40B4-BE49-F238E27FC236}">
                <a16:creationId xmlns:a16="http://schemas.microsoft.com/office/drawing/2014/main" id="{6B4FA99F-2EC9-85F7-3DE6-017920DCDC84}"/>
              </a:ext>
            </a:extLst>
          </p:cNvPr>
          <p:cNvSpPr txBox="1"/>
          <p:nvPr/>
        </p:nvSpPr>
        <p:spPr>
          <a:xfrm>
            <a:off x="4219575" y="5870525"/>
            <a:ext cx="3512820" cy="646331"/>
          </a:xfrm>
          <a:prstGeom prst="rect">
            <a:avLst/>
          </a:prstGeom>
          <a:noFill/>
        </p:spPr>
        <p:txBody>
          <a:bodyPr wrap="square" rtlCol="0">
            <a:spAutoFit/>
          </a:bodyPr>
          <a:lstStyle/>
          <a:p>
            <a:pPr algn="ctr"/>
            <a:r>
              <a:rPr lang="de-CH" dirty="0">
                <a:latin typeface="Arial" panose="020B0604020202020204" pitchFamily="34" charset="0"/>
                <a:cs typeface="Arial" panose="020B0604020202020204" pitchFamily="34" charset="0"/>
              </a:rPr>
              <a:t>Hypothese: </a:t>
            </a:r>
            <a:r>
              <a:rPr lang="de-CH" i="1" dirty="0">
                <a:latin typeface="Arial" panose="020B0604020202020204" pitchFamily="34" charset="0"/>
                <a:cs typeface="Arial" panose="020B0604020202020204" pitchFamily="34" charset="0"/>
              </a:rPr>
              <a:t>Unterdrückung automatisch aktivierter Reaktion</a:t>
            </a:r>
          </a:p>
        </p:txBody>
      </p:sp>
      <p:sp>
        <p:nvSpPr>
          <p:cNvPr id="2" name="Foliennummernplatzhalter 1"/>
          <p:cNvSpPr>
            <a:spLocks noGrp="1"/>
          </p:cNvSpPr>
          <p:nvPr>
            <p:ph type="sldNum" sz="quarter" idx="12"/>
          </p:nvPr>
        </p:nvSpPr>
        <p:spPr/>
        <p:txBody>
          <a:bodyPr/>
          <a:lstStyle/>
          <a:p>
            <a:fld id="{8CD81D32-49D6-4432-ACD3-F60C5F690709}" type="slidenum">
              <a:rPr lang="de-CH" smtClean="0"/>
              <a:t>14</a:t>
            </a:fld>
            <a:endParaRPr lang="de-CH"/>
          </a:p>
        </p:txBody>
      </p:sp>
    </p:spTree>
    <p:extLst>
      <p:ext uri="{BB962C8B-B14F-4D97-AF65-F5344CB8AC3E}">
        <p14:creationId xmlns:p14="http://schemas.microsoft.com/office/powerpoint/2010/main" val="404344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video>
              <p:cMediaNode vol="80000">
                <p:cTn id="8" fill="hold" display="0">
                  <p:stCondLst>
                    <p:cond delay="indefinite"/>
                  </p:stCondLst>
                </p:cTn>
                <p:tgtEl>
                  <p:spTgt spid="9"/>
                </p:tgtEl>
              </p:cMediaNode>
            </p:video>
            <p:video>
              <p:cMediaNode vol="80000">
                <p:cTn id="9" fill="hold" display="0">
                  <p:stCondLst>
                    <p:cond delay="indefinite"/>
                  </p:stCondLst>
                </p:cTn>
                <p:tgtEl>
                  <p:spTgt spid="10"/>
                </p:tgtEl>
              </p:cMediaNode>
            </p:video>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179495" y="-84953"/>
            <a:ext cx="1110171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Shtulman-task: Items</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3" name="Tabelle 2"/>
          <p:cNvGraphicFramePr>
            <a:graphicFrameLocks noGrp="1"/>
          </p:cNvGraphicFramePr>
          <p:nvPr/>
        </p:nvGraphicFramePr>
        <p:xfrm>
          <a:off x="1908315" y="632501"/>
          <a:ext cx="7758112" cy="5679592"/>
        </p:xfrm>
        <a:graphic>
          <a:graphicData uri="http://schemas.openxmlformats.org/drawingml/2006/table">
            <a:tbl>
              <a:tblPr>
                <a:tableStyleId>{5C22544A-7EE6-4342-B048-85BDC9FD1C3A}</a:tableStyleId>
              </a:tblPr>
              <a:tblGrid>
                <a:gridCol w="1293018">
                  <a:extLst>
                    <a:ext uri="{9D8B030D-6E8A-4147-A177-3AD203B41FA5}">
                      <a16:colId xmlns:a16="http://schemas.microsoft.com/office/drawing/2014/main" val="4016376014"/>
                    </a:ext>
                  </a:extLst>
                </a:gridCol>
                <a:gridCol w="1293018">
                  <a:extLst>
                    <a:ext uri="{9D8B030D-6E8A-4147-A177-3AD203B41FA5}">
                      <a16:colId xmlns:a16="http://schemas.microsoft.com/office/drawing/2014/main" val="3016764528"/>
                    </a:ext>
                  </a:extLst>
                </a:gridCol>
                <a:gridCol w="1666875">
                  <a:extLst>
                    <a:ext uri="{9D8B030D-6E8A-4147-A177-3AD203B41FA5}">
                      <a16:colId xmlns:a16="http://schemas.microsoft.com/office/drawing/2014/main" val="1827471942"/>
                    </a:ext>
                  </a:extLst>
                </a:gridCol>
                <a:gridCol w="676276">
                  <a:extLst>
                    <a:ext uri="{9D8B030D-6E8A-4147-A177-3AD203B41FA5}">
                      <a16:colId xmlns:a16="http://schemas.microsoft.com/office/drawing/2014/main" val="121931174"/>
                    </a:ext>
                  </a:extLst>
                </a:gridCol>
                <a:gridCol w="1535907">
                  <a:extLst>
                    <a:ext uri="{9D8B030D-6E8A-4147-A177-3AD203B41FA5}">
                      <a16:colId xmlns:a16="http://schemas.microsoft.com/office/drawing/2014/main" val="2603351756"/>
                    </a:ext>
                  </a:extLst>
                </a:gridCol>
                <a:gridCol w="1293018">
                  <a:extLst>
                    <a:ext uri="{9D8B030D-6E8A-4147-A177-3AD203B41FA5}">
                      <a16:colId xmlns:a16="http://schemas.microsoft.com/office/drawing/2014/main" val="833222945"/>
                    </a:ext>
                  </a:extLst>
                </a:gridCol>
              </a:tblGrid>
              <a:tr h="0">
                <a:tc>
                  <a:txBody>
                    <a:bodyPr/>
                    <a:lstStyle/>
                    <a:p>
                      <a:pPr algn="ctr" fontAlgn="t"/>
                      <a:r>
                        <a:rPr lang="en-US" sz="400" u="none" strike="noStrike">
                          <a:effectLst/>
                          <a:latin typeface="Arial" panose="020B0604020202020204" pitchFamily="34" charset="0"/>
                          <a:cs typeface="Arial" panose="020B0604020202020204" pitchFamily="34" charset="0"/>
                        </a:rPr>
                        <a:t>Domain</a:t>
                      </a:r>
                      <a:endParaRPr lang="en-US" sz="400" b="1" i="0" u="none" strike="noStrike">
                        <a:solidFill>
                          <a:srgbClr val="000000"/>
                        </a:solidFill>
                        <a:effectLst/>
                        <a:latin typeface="Arial" panose="020B0604020202020204" pitchFamily="34" charset="0"/>
                        <a:cs typeface="Arial" panose="020B0604020202020204" pitchFamily="34" charset="0"/>
                      </a:endParaRPr>
                    </a:p>
                  </a:txBody>
                  <a:tcPr marL="203" marR="203" marT="203" marB="0"/>
                </a:tc>
                <a:tc>
                  <a:txBody>
                    <a:bodyPr/>
                    <a:lstStyle/>
                    <a:p>
                      <a:pPr algn="ctr" fontAlgn="t"/>
                      <a:r>
                        <a:rPr lang="en-US" sz="400" u="none" strike="noStrike">
                          <a:effectLst/>
                          <a:latin typeface="Arial" panose="020B0604020202020204" pitchFamily="34" charset="0"/>
                          <a:cs typeface="Arial" panose="020B0604020202020204" pitchFamily="34" charset="0"/>
                        </a:rPr>
                        <a:t>SubTopic</a:t>
                      </a:r>
                      <a:endParaRPr lang="en-US" sz="400" b="1" i="0" u="none" strike="noStrike">
                        <a:solidFill>
                          <a:srgbClr val="000000"/>
                        </a:solidFill>
                        <a:effectLst/>
                        <a:latin typeface="Arial" panose="020B0604020202020204" pitchFamily="34" charset="0"/>
                        <a:cs typeface="Arial" panose="020B0604020202020204" pitchFamily="34" charset="0"/>
                      </a:endParaRPr>
                    </a:p>
                  </a:txBody>
                  <a:tcPr marL="203" marR="203" marT="203" marB="0"/>
                </a:tc>
                <a:tc>
                  <a:txBody>
                    <a:bodyPr/>
                    <a:lstStyle/>
                    <a:p>
                      <a:pPr algn="ctr" fontAlgn="t"/>
                      <a:r>
                        <a:rPr lang="en-US" sz="400" u="none" strike="noStrike">
                          <a:effectLst/>
                          <a:latin typeface="Arial" panose="020B0604020202020204" pitchFamily="34" charset="0"/>
                          <a:cs typeface="Arial" panose="020B0604020202020204" pitchFamily="34" charset="0"/>
                        </a:rPr>
                        <a:t>ItemName</a:t>
                      </a:r>
                      <a:endParaRPr lang="en-US" sz="400" b="1" i="0" u="none" strike="noStrike">
                        <a:solidFill>
                          <a:srgbClr val="000000"/>
                        </a:solidFill>
                        <a:effectLst/>
                        <a:latin typeface="Arial" panose="020B0604020202020204" pitchFamily="34" charset="0"/>
                        <a:cs typeface="Arial" panose="020B0604020202020204" pitchFamily="34" charset="0"/>
                      </a:endParaRPr>
                    </a:p>
                  </a:txBody>
                  <a:tcPr marL="203" marR="203" marT="203" marB="0"/>
                </a:tc>
                <a:tc>
                  <a:txBody>
                    <a:bodyPr/>
                    <a:lstStyle/>
                    <a:p>
                      <a:pPr algn="ctr" fontAlgn="t"/>
                      <a:r>
                        <a:rPr lang="en-US" sz="400" u="none" strike="noStrike">
                          <a:effectLst/>
                          <a:latin typeface="Arial" panose="020B0604020202020204" pitchFamily="34" charset="0"/>
                          <a:cs typeface="Arial" panose="020B0604020202020204" pitchFamily="34" charset="0"/>
                        </a:rPr>
                        <a:t>NaiveCorr</a:t>
                      </a:r>
                      <a:endParaRPr lang="en-US" sz="400" b="1" i="0" u="none" strike="noStrike">
                        <a:solidFill>
                          <a:srgbClr val="000000"/>
                        </a:solidFill>
                        <a:effectLst/>
                        <a:latin typeface="Arial" panose="020B0604020202020204" pitchFamily="34" charset="0"/>
                        <a:cs typeface="Arial" panose="020B0604020202020204" pitchFamily="34" charset="0"/>
                      </a:endParaRPr>
                    </a:p>
                  </a:txBody>
                  <a:tcPr marL="203" marR="203" marT="203" marB="0"/>
                </a:tc>
                <a:tc>
                  <a:txBody>
                    <a:bodyPr/>
                    <a:lstStyle/>
                    <a:p>
                      <a:pPr algn="ctr" fontAlgn="t"/>
                      <a:r>
                        <a:rPr lang="en-US" sz="400" u="none" strike="noStrike">
                          <a:effectLst/>
                          <a:latin typeface="Arial" panose="020B0604020202020204" pitchFamily="34" charset="0"/>
                          <a:cs typeface="Arial" panose="020B0604020202020204" pitchFamily="34" charset="0"/>
                        </a:rPr>
                        <a:t>ScientificCorr</a:t>
                      </a:r>
                      <a:endParaRPr lang="en-US" sz="400" b="1" i="0" u="none" strike="noStrike">
                        <a:solidFill>
                          <a:srgbClr val="000000"/>
                        </a:solidFill>
                        <a:effectLst/>
                        <a:latin typeface="Arial" panose="020B0604020202020204" pitchFamily="34" charset="0"/>
                        <a:cs typeface="Arial" panose="020B0604020202020204" pitchFamily="34" charset="0"/>
                      </a:endParaRPr>
                    </a:p>
                  </a:txBody>
                  <a:tcPr marL="203" marR="203" marT="203" marB="0"/>
                </a:tc>
                <a:tc>
                  <a:txBody>
                    <a:bodyPr/>
                    <a:lstStyle/>
                    <a:p>
                      <a:pPr algn="ctr" fontAlgn="t"/>
                      <a:r>
                        <a:rPr lang="en-US" sz="400" u="none" strike="noStrike">
                          <a:effectLst/>
                          <a:latin typeface="Arial" panose="020B0604020202020204" pitchFamily="34" charset="0"/>
                          <a:cs typeface="Arial" panose="020B0604020202020204" pitchFamily="34" charset="0"/>
                        </a:rPr>
                        <a:t>Congruency</a:t>
                      </a:r>
                      <a:endParaRPr lang="en-US" sz="400" b="1" i="0" u="none" strike="noStrike">
                        <a:solidFill>
                          <a:srgbClr val="000000"/>
                        </a:solidFill>
                        <a:effectLst/>
                        <a:latin typeface="Arial" panose="020B0604020202020204" pitchFamily="34" charset="0"/>
                        <a:cs typeface="Arial" panose="020B0604020202020204" pitchFamily="34" charset="0"/>
                      </a:endParaRPr>
                    </a:p>
                  </a:txBody>
                  <a:tcPr marL="203" marR="203" marT="203" marB="0"/>
                </a:tc>
                <a:extLst>
                  <a:ext uri="{0D108BD9-81ED-4DB2-BD59-A6C34878D82A}">
                    <a16:rowId xmlns:a16="http://schemas.microsoft.com/office/drawing/2014/main" val="4051817318"/>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Astronomie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Sterne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Die Sonne erzeugt Anziehungskraft.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304200216"/>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Astronomie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Sterne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Der Mond erzeugt Licht.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03542386"/>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Astronomie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Sterne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Die Sonne erzeugt Klang.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696632925"/>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Astronomie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Sterne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Die Sonne erzeugt Licht.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500409258"/>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Mathematik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Bruchaddition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1/10 plus 1/10 ergibt 1/5.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561403206"/>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Mathematik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Bruchaddition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2/3 plus 2/4 ergibt 4/7.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888927630"/>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Mathematik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Bruchaddition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1/3 plus 1/3 ergibt 2/3.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695090869"/>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Mathematik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Bruchaddition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1/3 plus 1/3 ergibt 1/3.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544990685"/>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Bakterien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Kontamination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Sonnenlicht enthält Keime.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934066160"/>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Bakterien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Kontamination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Urin enthält Keime.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067110236"/>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Bakterien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Kontamination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Spülschwämme enthalten Keime.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463505704"/>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Bakterien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Kontamination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Verdorbenes Fleisch enthält Keime.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891113915"/>
                  </a:ext>
                </a:extLst>
              </a:tr>
              <a:tr h="86026">
                <a:tc>
                  <a:txBody>
                    <a:bodyPr/>
                    <a:lstStyle/>
                    <a:p>
                      <a:pPr algn="l" fontAlgn="b"/>
                      <a:r>
                        <a:rPr lang="en-US" sz="400" u="none" strike="noStrike">
                          <a:effectLst/>
                          <a:latin typeface="Arial" panose="020B0604020202020204" pitchFamily="34" charset="0"/>
                          <a:cs typeface="Arial" panose="020B0604020202020204" pitchFamily="34" charset="0"/>
                        </a:rPr>
                        <a:t>Mechanik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Gravitation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 Amboss fällt schneller durch die Luft als eine Feder.</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886532127"/>
                  </a:ext>
                </a:extLst>
              </a:tr>
              <a:tr h="75298">
                <a:tc>
                  <a:txBody>
                    <a:bodyPr/>
                    <a:lstStyle/>
                    <a:p>
                      <a:pPr algn="l" fontAlgn="b"/>
                      <a:r>
                        <a:rPr lang="en-US" sz="400" u="none" strike="noStrike">
                          <a:effectLst/>
                          <a:latin typeface="Arial" panose="020B0604020202020204" pitchFamily="34" charset="0"/>
                          <a:cs typeface="Arial" panose="020B0604020202020204" pitchFamily="34" charset="0"/>
                        </a:rPr>
                        <a:t>Mechanik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Gravitation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Helle Objekte fallen schneller durch die Luft als dunkle.</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83503560"/>
                  </a:ext>
                </a:extLst>
              </a:tr>
              <a:tr h="86026">
                <a:tc>
                  <a:txBody>
                    <a:bodyPr/>
                    <a:lstStyle/>
                    <a:p>
                      <a:pPr algn="l" fontAlgn="b"/>
                      <a:r>
                        <a:rPr lang="en-US" sz="400" u="none" strike="noStrike">
                          <a:effectLst/>
                          <a:latin typeface="Arial" panose="020B0604020202020204" pitchFamily="34" charset="0"/>
                          <a:cs typeface="Arial" panose="020B0604020202020204" pitchFamily="34" charset="0"/>
                        </a:rPr>
                        <a:t>Mechanik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Gravitation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Spitze Objekte fallen schneller durch die Luft als abgeflachte.</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4064377789"/>
                  </a:ext>
                </a:extLst>
              </a:tr>
              <a:tr h="75298">
                <a:tc>
                  <a:txBody>
                    <a:bodyPr/>
                    <a:lstStyle/>
                    <a:p>
                      <a:pPr algn="l" fontAlgn="b"/>
                      <a:r>
                        <a:rPr lang="en-US" sz="400" u="none" strike="noStrike">
                          <a:effectLst/>
                          <a:latin typeface="Arial" panose="020B0604020202020204" pitchFamily="34" charset="0"/>
                          <a:cs typeface="Arial" panose="020B0604020202020204" pitchFamily="34" charset="0"/>
                        </a:rPr>
                        <a:t>Mechanik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Gravitation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Schwere Kugeln fallen schneller durch die Luft als leichte.</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198206255"/>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Astronomie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Masse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Planeten haben mehr Masse als Monde.</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706858244"/>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Astronomie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Masse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Planeten haben mehr Masse als Sterne.</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892370490"/>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Astronomie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Masse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Asteroiden haben mehr Masse als Planeten.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515016025"/>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Astronomie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Masse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Sterne haben mehr Masse als Planeten.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4101973682"/>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Physiologie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Stoffwechsel</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Steine wandeln Nahrung in Energie um.</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50767146"/>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Physiologie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Stoffwechsel</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Menschen wandeln Nahrung in Energie um.</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391500014"/>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Physiologie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Stoffwechsel</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Pflanzen wandeln Nahrung in Energie um.</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911339706"/>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Physiologie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Stoffwechsel</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Bakterien wandeln Nahrung in Energie um.</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744259235"/>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Reflektion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Spiegel reflektieren Licht.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058897224"/>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Reflektion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Prismen reflektieren Licht.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4137388752"/>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Reflektion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Flächen reflektieren Töne.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999077136"/>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Reflektion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Licht reflektiert Töne.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312145729"/>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Chemie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Atome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Atome sind die Bestandteile von Stoffen.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977236963"/>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Chemie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Atome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Atome sind mit dem bloßen Auge sichtbar.</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237213098"/>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Chemie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Atome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Atome sind gewichtslos.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53348641"/>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Chemie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Atome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Atome sind überwiegend leerer Raum.</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657940247"/>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Biologische Spezies unterliegen der Evolution.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173456809"/>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Computerviren unterliegen der 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791678828"/>
                  </a:ext>
                </a:extLst>
              </a:tr>
              <a:tr h="75298">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Individuelle Organismen unterliegen der 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949698509"/>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Leblose Objekte unterliegen der Schwerkraft.</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319167730"/>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Wärmelehre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Mäntel produzieren Wärme.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873832374"/>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Wärmelehre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Druck produziert Wärme.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435267291"/>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Wärmelehre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Regen produziert Wärme.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901935792"/>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Wärmelehre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Öfen produzieren Wärme.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800920024"/>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Keime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 Keim hat einen Geruch.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10181898"/>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Keime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Ein Keim hat Gefühle. </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560780623"/>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Keime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 Keim hat eine DNA.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718886452"/>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Keime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 Keim hat eine Form.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947768084"/>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Thermodynamik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Hitze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Schwerkraft hat Wärme.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4045565691"/>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Thermodynamik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Hitze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Die Sonne hat Wärme.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284674994"/>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Thermodynamik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Hitze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Ein Atom hat Wärme.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654496318"/>
                  </a:ext>
                </a:extLst>
              </a:tr>
              <a:tr h="0">
                <a:tc>
                  <a:txBody>
                    <a:bodyPr/>
                    <a:lstStyle/>
                    <a:p>
                      <a:pPr algn="l" fontAlgn="b"/>
                      <a:r>
                        <a:rPr lang="en-US" sz="400" u="none" strike="noStrike">
                          <a:effectLst/>
                          <a:latin typeface="Arial" panose="020B0604020202020204" pitchFamily="34" charset="0"/>
                          <a:cs typeface="Arial" panose="020B0604020202020204" pitchFamily="34" charset="0"/>
                        </a:rPr>
                        <a:t>Thermodynamik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Hitze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Eis hat Wärme.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978663014"/>
                  </a:ext>
                </a:extLst>
              </a:tr>
              <a:tr h="96754">
                <a:tc>
                  <a:txBody>
                    <a:bodyPr/>
                    <a:lstStyle/>
                    <a:p>
                      <a:pPr algn="l" fontAlgn="b"/>
                      <a:r>
                        <a:rPr lang="en-US" sz="400" u="none" strike="noStrike">
                          <a:effectLst/>
                          <a:latin typeface="Arial" panose="020B0604020202020204" pitchFamily="34" charset="0"/>
                          <a:cs typeface="Arial" panose="020B0604020202020204" pitchFamily="34" charset="0"/>
                        </a:rPr>
                        <a:t>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Gemeinsame Herkunft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Menschen sind näher mit Menschenaffen verwandt als mit anderen Affen.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537743035"/>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Gemeinsame Herkunft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Wale sind näher als Fische mit Menschen verwandt.</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964349323"/>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Gemeinsame Herkunft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Wale sind näher mit Pflanzen verwandt als Fische.</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86627763"/>
                  </a:ext>
                </a:extLst>
              </a:tr>
              <a:tr h="96754">
                <a:tc>
                  <a:txBody>
                    <a:bodyPr/>
                    <a:lstStyle/>
                    <a:p>
                      <a:pPr algn="l" fontAlgn="b"/>
                      <a:r>
                        <a:rPr lang="en-US" sz="400" u="none" strike="noStrike">
                          <a:effectLst/>
                          <a:latin typeface="Arial" panose="020B0604020202020204" pitchFamily="34" charset="0"/>
                          <a:cs typeface="Arial" panose="020B0604020202020204" pitchFamily="34" charset="0"/>
                        </a:rPr>
                        <a:t>Evolution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Gemeinsame Herkunft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Menschenaffen sind näher mit anderen Affen verwandt als Menschen.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885108059"/>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Wellen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Schall</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Töne können tot oder lebendig sein.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354236533"/>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Wellen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Schall</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Töne können direkt oder reflektiert sein.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107783561"/>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Wellen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Schall</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Töne können laut oder leise sein.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757143552"/>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Wellen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Schall</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Töne können nahe oder fern sein.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85880101"/>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Materie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Dichte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Schaumstoff ist dichter als ein Ziegelstein.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566883802"/>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Materie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Dichte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Stahl ist dichter als Schaumstoff.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958126827"/>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Materie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Dichte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Eine kalte Münze ist dichter als eine heiße Münze.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715753623"/>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Materie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Dichte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Eis ist dichter als Wasser.</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464241651"/>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Chromosomen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Hautzellen haben mehr Chromosomen als Eizellen.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274796244"/>
                  </a:ext>
                </a:extLst>
              </a:tr>
              <a:tr h="75298">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Chromosomen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Menschen haben mehr Chromosomen als Stechmücken.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84672440"/>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Chromosomen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Erwachsene haben mehr Chromosomen als Kinder.</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458449542"/>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Chromosomen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Männer haben mehr Chromosomen als Frauen.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320204025"/>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Mathematik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Bruchteilung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8 geteilt durch 1/2 ergibt 4.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503424553"/>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Mathematik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Bruchteilung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8 geteilt durch 2/1 ergibt 3.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4272621188"/>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Mathematik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Bruchteilung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4 geteilt durch 1/2 ergibt 8.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517437475"/>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Mathematik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Bruchteilung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4 geteilt durch 2/1 ergibt 2. </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920233489"/>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Kräfte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Kräfte können männlich oder weiblich sein.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840869378"/>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Kräfte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Kräfte können gerade oder gebogen sein.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342234766"/>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Kräfte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Kräfte können stark oder schwach sein.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052486478"/>
                  </a:ext>
                </a:extLst>
              </a:tr>
              <a:tr h="64571">
                <a:tc>
                  <a:txBody>
                    <a:bodyPr/>
                    <a:lstStyle/>
                    <a:p>
                      <a:pPr algn="l" fontAlgn="b"/>
                      <a:r>
                        <a:rPr lang="en-US" sz="400" u="none" strike="noStrike">
                          <a:effectLst/>
                          <a:latin typeface="Arial" panose="020B0604020202020204" pitchFamily="34" charset="0"/>
                          <a:cs typeface="Arial" panose="020B0604020202020204" pitchFamily="34" charset="0"/>
                        </a:rPr>
                        <a:t>Physik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Kräfte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Kräfte können ausgeglichen oder unausgeglichen sein.</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809639765"/>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Fortpflanzung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Stühle können sich fortpflanzen.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538161779"/>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Fortpflanzung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Tiger können sich fortpflanzen.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742143035"/>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Fortpflanzung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Raupen können sich fortpflanzen.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587592788"/>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Biologie</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Fortpflanzung</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Farne können sich fortpflanzen.</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725260400"/>
                  </a:ext>
                </a:extLst>
              </a:tr>
              <a:tr h="118210">
                <a:tc>
                  <a:txBody>
                    <a:bodyPr/>
                    <a:lstStyle/>
                    <a:p>
                      <a:pPr algn="l" fontAlgn="b"/>
                      <a:r>
                        <a:rPr lang="en-US" sz="400" u="none" strike="noStrike">
                          <a:effectLst/>
                          <a:latin typeface="Arial" panose="020B0604020202020204" pitchFamily="34" charset="0"/>
                          <a:cs typeface="Arial" panose="020B0604020202020204" pitchFamily="34" charset="0"/>
                        </a:rPr>
                        <a:t>Statistik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Inferenz</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 statistisch signifikantes Ergebnis bedeutet nicht, dass ein grosser Effekt vorliegt.</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675121859"/>
                  </a:ext>
                </a:extLst>
              </a:tr>
              <a:tr h="107482">
                <a:tc>
                  <a:txBody>
                    <a:bodyPr/>
                    <a:lstStyle/>
                    <a:p>
                      <a:pPr algn="l" fontAlgn="b"/>
                      <a:r>
                        <a:rPr lang="en-US" sz="400" u="none" strike="noStrike">
                          <a:effectLst/>
                          <a:latin typeface="Arial" panose="020B0604020202020204" pitchFamily="34" charset="0"/>
                          <a:cs typeface="Arial" panose="020B0604020202020204" pitchFamily="34" charset="0"/>
                        </a:rPr>
                        <a:t>Statistik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Inferenz</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 statistisch nicht signifikantes Ergebnise bedeutet, dass kein Effekt vorliegt.</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281127308"/>
                  </a:ext>
                </a:extLst>
              </a:tr>
              <a:tr h="107482">
                <a:tc>
                  <a:txBody>
                    <a:bodyPr/>
                    <a:lstStyle/>
                    <a:p>
                      <a:pPr algn="l" fontAlgn="b"/>
                      <a:r>
                        <a:rPr lang="en-US" sz="400" u="none" strike="noStrike">
                          <a:effectLst/>
                          <a:latin typeface="Arial" panose="020B0604020202020204" pitchFamily="34" charset="0"/>
                          <a:cs typeface="Arial" panose="020B0604020202020204" pitchFamily="34" charset="0"/>
                        </a:rPr>
                        <a:t>Statistik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Inferenz</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 statistisch signifikantes Ergebnis bedeutet, dass ein sicherer Effekt vorliegt.</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023919705"/>
                  </a:ext>
                </a:extLst>
              </a:tr>
              <a:tr h="107482">
                <a:tc>
                  <a:txBody>
                    <a:bodyPr/>
                    <a:lstStyle/>
                    <a:p>
                      <a:pPr algn="l" fontAlgn="b"/>
                      <a:r>
                        <a:rPr lang="en-US" sz="400" u="none" strike="noStrike">
                          <a:effectLst/>
                          <a:latin typeface="Arial" panose="020B0604020202020204" pitchFamily="34" charset="0"/>
                          <a:cs typeface="Arial" panose="020B0604020202020204" pitchFamily="34" charset="0"/>
                        </a:rPr>
                        <a:t>Statistik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Inferenz</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Ein statistisch signifikantes Ergebnis bedeutet, dass ein kleiner Effekt vorliegt.</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234262636"/>
                  </a:ext>
                </a:extLst>
              </a:tr>
              <a:tr h="0">
                <a:tc>
                  <a:txBody>
                    <a:bodyPr/>
                    <a:lstStyle/>
                    <a:p>
                      <a:pPr algn="l" fontAlgn="b"/>
                      <a:r>
                        <a:rPr lang="en-US" sz="400" u="none" strike="noStrike">
                          <a:effectLst/>
                          <a:latin typeface="Arial" panose="020B0604020202020204" pitchFamily="34" charset="0"/>
                          <a:cs typeface="Arial" panose="020B0604020202020204" pitchFamily="34" charset="0"/>
                        </a:rPr>
                        <a:t>Genetik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Erblichkeit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Intelligenz ist erblich.</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2296275577"/>
                  </a:ext>
                </a:extLst>
              </a:tr>
              <a:tr h="43115">
                <a:tc>
                  <a:txBody>
                    <a:bodyPr/>
                    <a:lstStyle/>
                    <a:p>
                      <a:pPr algn="l" fontAlgn="b"/>
                      <a:r>
                        <a:rPr lang="en-US" sz="400" u="none" strike="noStrike">
                          <a:effectLst/>
                          <a:latin typeface="Arial" panose="020B0604020202020204" pitchFamily="34" charset="0"/>
                          <a:cs typeface="Arial" panose="020B0604020202020204" pitchFamily="34" charset="0"/>
                        </a:rPr>
                        <a:t>Genetik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Erblichkeit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Gepiercte Ohren sind erblich.</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883368159"/>
                  </a:ext>
                </a:extLst>
              </a:tr>
              <a:tr h="32387">
                <a:tc>
                  <a:txBody>
                    <a:bodyPr/>
                    <a:lstStyle/>
                    <a:p>
                      <a:pPr algn="l" fontAlgn="b"/>
                      <a:r>
                        <a:rPr lang="en-US" sz="400" u="none" strike="noStrike">
                          <a:effectLst/>
                          <a:latin typeface="Arial" panose="020B0604020202020204" pitchFamily="34" charset="0"/>
                          <a:cs typeface="Arial" panose="020B0604020202020204" pitchFamily="34" charset="0"/>
                        </a:rPr>
                        <a:t>Genetik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Erblichkeit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Die Haarfarbe ist erblich.</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1322104035"/>
                  </a:ext>
                </a:extLst>
              </a:tr>
              <a:tr h="53843">
                <a:tc>
                  <a:txBody>
                    <a:bodyPr/>
                    <a:lstStyle/>
                    <a:p>
                      <a:pPr algn="l" fontAlgn="b"/>
                      <a:r>
                        <a:rPr lang="en-US" sz="400" u="none" strike="noStrike">
                          <a:effectLst/>
                          <a:latin typeface="Arial" panose="020B0604020202020204" pitchFamily="34" charset="0"/>
                          <a:cs typeface="Arial" panose="020B0604020202020204" pitchFamily="34" charset="0"/>
                        </a:rPr>
                        <a:t>Genetik</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en-US" sz="400" u="none" strike="noStrike">
                          <a:effectLst/>
                          <a:latin typeface="Arial" panose="020B0604020202020204" pitchFamily="34" charset="0"/>
                          <a:cs typeface="Arial" panose="020B0604020202020204" pitchFamily="34" charset="0"/>
                        </a:rPr>
                        <a:t>Erblichkeit</a:t>
                      </a:r>
                      <a:endParaRPr lang="en-US"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l" fontAlgn="b"/>
                      <a:r>
                        <a:rPr lang="de-DE" sz="400" u="none" strike="noStrike">
                          <a:effectLst/>
                          <a:latin typeface="Arial" panose="020B0604020202020204" pitchFamily="34" charset="0"/>
                          <a:cs typeface="Arial" panose="020B0604020202020204" pitchFamily="34" charset="0"/>
                        </a:rPr>
                        <a:t>Immunität gegen Windpocken ist erblich.</a:t>
                      </a:r>
                      <a:endParaRPr lang="de-DE"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1</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2</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tc>
                  <a:txBody>
                    <a:bodyPr/>
                    <a:lstStyle/>
                    <a:p>
                      <a:pPr algn="r" fontAlgn="b"/>
                      <a:r>
                        <a:rPr lang="en-CH" sz="400" u="none" strike="noStrike">
                          <a:effectLst/>
                          <a:latin typeface="Arial" panose="020B0604020202020204" pitchFamily="34" charset="0"/>
                          <a:cs typeface="Arial" panose="020B0604020202020204" pitchFamily="34" charset="0"/>
                        </a:rPr>
                        <a:t>0</a:t>
                      </a:r>
                      <a:endParaRPr lang="en-CH" sz="400" b="0" i="0" u="none" strike="noStrike">
                        <a:solidFill>
                          <a:srgbClr val="000000"/>
                        </a:solidFill>
                        <a:effectLst/>
                        <a:latin typeface="Arial" panose="020B0604020202020204" pitchFamily="34" charset="0"/>
                        <a:cs typeface="Arial" panose="020B0604020202020204" pitchFamily="34" charset="0"/>
                      </a:endParaRPr>
                    </a:p>
                  </a:txBody>
                  <a:tcPr marL="203" marR="203" marT="203" marB="0" anchor="b"/>
                </a:tc>
                <a:extLst>
                  <a:ext uri="{0D108BD9-81ED-4DB2-BD59-A6C34878D82A}">
                    <a16:rowId xmlns:a16="http://schemas.microsoft.com/office/drawing/2014/main" val="3807992391"/>
                  </a:ext>
                </a:extLst>
              </a:tr>
            </a:tbl>
          </a:graphicData>
        </a:graphic>
      </p:graphicFrame>
      <p:sp>
        <p:nvSpPr>
          <p:cNvPr id="2" name="Foliennummernplatzhalter 1"/>
          <p:cNvSpPr>
            <a:spLocks noGrp="1"/>
          </p:cNvSpPr>
          <p:nvPr>
            <p:ph type="sldNum" sz="quarter" idx="12"/>
          </p:nvPr>
        </p:nvSpPr>
        <p:spPr/>
        <p:txBody>
          <a:bodyPr/>
          <a:lstStyle/>
          <a:p>
            <a:fld id="{8CD81D32-49D6-4432-ACD3-F60C5F690709}" type="slidenum">
              <a:rPr lang="de-CH" smtClean="0"/>
              <a:t>140</a:t>
            </a:fld>
            <a:endParaRPr lang="de-CH"/>
          </a:p>
        </p:txBody>
      </p:sp>
    </p:spTree>
    <p:extLst>
      <p:ext uri="{BB962C8B-B14F-4D97-AF65-F5344CB8AC3E}">
        <p14:creationId xmlns:p14="http://schemas.microsoft.com/office/powerpoint/2010/main" val="38866496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D95D0AA-6BB5-3268-5F1F-AC34F63CC37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2D9B791-B9D6-75DC-25BC-2A5A15C63D74}"/>
              </a:ext>
            </a:extLst>
          </p:cNvPr>
          <p:cNvSpPr txBox="1"/>
          <p:nvPr/>
        </p:nvSpPr>
        <p:spPr>
          <a:xfrm>
            <a:off x="512064" y="454794"/>
            <a:ext cx="1078992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Meine Idee wurde</a:t>
            </a:r>
            <a:r>
              <a:rPr kumimoji="0" lang="de-CH" sz="3200" b="1" i="0"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 umfassender I</a:t>
            </a: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Weitere kognitive Fähigkeiten?</a:t>
            </a:r>
          </a:p>
        </p:txBody>
      </p:sp>
      <p:sp>
        <p:nvSpPr>
          <p:cNvPr id="2" name="Rechteck 1">
            <a:extLst>
              <a:ext uri="{FF2B5EF4-FFF2-40B4-BE49-F238E27FC236}">
                <a16:creationId xmlns:a16="http://schemas.microsoft.com/office/drawing/2014/main" id="{43DA145B-B973-E52E-2985-F0A9F3E505EA}"/>
              </a:ext>
            </a:extLst>
          </p:cNvPr>
          <p:cNvSpPr/>
          <p:nvPr/>
        </p:nvSpPr>
        <p:spPr>
          <a:xfrm>
            <a:off x="476451" y="1755074"/>
            <a:ext cx="11333748"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Binding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solidFill>
                <a:prstClr val="black"/>
              </a:solidFill>
              <a:latin typeface="Arial" panose="020B0604020202020204" pitchFamily="34" charset="0"/>
              <a:cs typeface="Arial" panose="020B0604020202020204" pitchFamily="34" charset="0"/>
            </a:endParaRPr>
          </a:p>
          <a:p>
            <a:pPr lvl="0">
              <a:defRPr/>
            </a:pPr>
            <a:r>
              <a:rPr lang="en-US">
                <a:solidFill>
                  <a:prstClr val="black"/>
                </a:solidFill>
                <a:latin typeface="Arial" panose="020B0604020202020204" pitchFamily="34" charset="0"/>
                <a:cs typeface="Arial" panose="020B0604020202020204" pitchFamily="34" charset="0"/>
              </a:rPr>
              <a:t>Kontrolle für allgemeines </a:t>
            </a:r>
            <a:r>
              <a:rPr lang="en-US" b="1">
                <a:solidFill>
                  <a:prstClr val="black"/>
                </a:solidFill>
                <a:latin typeface="Arial" panose="020B0604020202020204" pitchFamily="34" charset="0"/>
                <a:cs typeface="Arial" panose="020B0604020202020204" pitchFamily="34" charset="0"/>
              </a:rPr>
              <a:t>Arbeitsgedächtnis ohne Inhibitionsprozess</a:t>
            </a:r>
          </a:p>
        </p:txBody>
      </p:sp>
      <p:sp>
        <p:nvSpPr>
          <p:cNvPr id="6" name="Rechteck 5">
            <a:extLst>
              <a:ext uri="{FF2B5EF4-FFF2-40B4-BE49-F238E27FC236}">
                <a16:creationId xmlns:a16="http://schemas.microsoft.com/office/drawing/2014/main" id="{6BB8B6C1-7960-DA52-A3F8-A260A50DF9EF}"/>
              </a:ext>
            </a:extLst>
          </p:cNvPr>
          <p:cNvSpPr/>
          <p:nvPr/>
        </p:nvSpPr>
        <p:spPr>
          <a:xfrm>
            <a:off x="99391" y="327991"/>
            <a:ext cx="11986592" cy="6341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Binding">
            <a:hlinkClick r:id="" action="ppaction://media"/>
            <a:extLst>
              <a:ext uri="{FF2B5EF4-FFF2-40B4-BE49-F238E27FC236}">
                <a16:creationId xmlns:a16="http://schemas.microsoft.com/office/drawing/2014/main" id="{B511B4F7-C1FD-658F-0601-C6F7F3A401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5115" y="2678404"/>
            <a:ext cx="6395144" cy="3597268"/>
          </a:xfrm>
          <a:prstGeom prst="rect">
            <a:avLst/>
          </a:prstGeom>
        </p:spPr>
      </p:pic>
      <p:sp>
        <p:nvSpPr>
          <p:cNvPr id="3" name="Foliennummernplatzhalter 2">
            <a:extLst>
              <a:ext uri="{FF2B5EF4-FFF2-40B4-BE49-F238E27FC236}">
                <a16:creationId xmlns:a16="http://schemas.microsoft.com/office/drawing/2014/main" id="{3F12F42D-A656-2F92-41E3-5E3170317F45}"/>
              </a:ext>
            </a:extLst>
          </p:cNvPr>
          <p:cNvSpPr>
            <a:spLocks noGrp="1"/>
          </p:cNvSpPr>
          <p:nvPr>
            <p:ph type="sldNum" sz="quarter" idx="12"/>
          </p:nvPr>
        </p:nvSpPr>
        <p:spPr/>
        <p:txBody>
          <a:bodyPr/>
          <a:lstStyle/>
          <a:p>
            <a:fld id="{8CD81D32-49D6-4432-ACD3-F60C5F690709}" type="slidenum">
              <a:rPr lang="de-CH" smtClean="0"/>
              <a:t>141</a:t>
            </a:fld>
            <a:endParaRPr lang="de-CH"/>
          </a:p>
        </p:txBody>
      </p:sp>
    </p:spTree>
    <p:extLst>
      <p:ext uri="{BB962C8B-B14F-4D97-AF65-F5344CB8AC3E}">
        <p14:creationId xmlns:p14="http://schemas.microsoft.com/office/powerpoint/2010/main" val="6828101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9A29AAA-08E0-9F2E-BCCF-295AE9A1A7C5}"/>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537BDA4F-E437-D54A-C4CD-DCF8064E310A}"/>
              </a:ext>
            </a:extLst>
          </p:cNvPr>
          <p:cNvSpPr/>
          <p:nvPr/>
        </p:nvSpPr>
        <p:spPr>
          <a:xfrm>
            <a:off x="101600" y="1543319"/>
            <a:ext cx="12090400"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Relationales Schlussfolgern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Analoges Schlussfolgern		      Anomales Schlussfolgern	          Antinomes Schlussfolgern</a:t>
            </a:r>
          </a:p>
        </p:txBody>
      </p:sp>
      <p:pic>
        <p:nvPicPr>
          <p:cNvPr id="7" name="Grafik 6">
            <a:extLst>
              <a:ext uri="{FF2B5EF4-FFF2-40B4-BE49-F238E27FC236}">
                <a16:creationId xmlns:a16="http://schemas.microsoft.com/office/drawing/2014/main" id="{46FF4102-2D57-AC54-8A6F-4E16811FBFF0}"/>
              </a:ext>
            </a:extLst>
          </p:cNvPr>
          <p:cNvPicPr>
            <a:picLocks noChangeAspect="1"/>
          </p:cNvPicPr>
          <p:nvPr/>
        </p:nvPicPr>
        <p:blipFill>
          <a:blip r:embed="rId3"/>
          <a:stretch>
            <a:fillRect/>
          </a:stretch>
        </p:blipFill>
        <p:spPr>
          <a:xfrm>
            <a:off x="211016" y="2669160"/>
            <a:ext cx="3550105" cy="2791025"/>
          </a:xfrm>
          <a:prstGeom prst="rect">
            <a:avLst/>
          </a:prstGeom>
        </p:spPr>
      </p:pic>
      <p:pic>
        <p:nvPicPr>
          <p:cNvPr id="8" name="Grafik 7">
            <a:extLst>
              <a:ext uri="{FF2B5EF4-FFF2-40B4-BE49-F238E27FC236}">
                <a16:creationId xmlns:a16="http://schemas.microsoft.com/office/drawing/2014/main" id="{58EE59F8-90B2-759A-3811-AE1191FEAE01}"/>
              </a:ext>
            </a:extLst>
          </p:cNvPr>
          <p:cNvPicPr>
            <a:picLocks noChangeAspect="1"/>
          </p:cNvPicPr>
          <p:nvPr/>
        </p:nvPicPr>
        <p:blipFill>
          <a:blip r:embed="rId4"/>
          <a:stretch>
            <a:fillRect/>
          </a:stretch>
        </p:blipFill>
        <p:spPr>
          <a:xfrm>
            <a:off x="3842882" y="2669159"/>
            <a:ext cx="3363217" cy="2791025"/>
          </a:xfrm>
          <a:prstGeom prst="rect">
            <a:avLst/>
          </a:prstGeom>
        </p:spPr>
      </p:pic>
      <p:pic>
        <p:nvPicPr>
          <p:cNvPr id="9" name="Grafik 8">
            <a:extLst>
              <a:ext uri="{FF2B5EF4-FFF2-40B4-BE49-F238E27FC236}">
                <a16:creationId xmlns:a16="http://schemas.microsoft.com/office/drawing/2014/main" id="{14C6735D-6A5B-1FEA-0E95-97D5358D6F81}"/>
              </a:ext>
            </a:extLst>
          </p:cNvPr>
          <p:cNvPicPr>
            <a:picLocks noChangeAspect="1"/>
          </p:cNvPicPr>
          <p:nvPr/>
        </p:nvPicPr>
        <p:blipFill>
          <a:blip r:embed="rId5"/>
          <a:stretch>
            <a:fillRect/>
          </a:stretch>
        </p:blipFill>
        <p:spPr>
          <a:xfrm>
            <a:off x="7512807" y="2669159"/>
            <a:ext cx="4152144" cy="2790839"/>
          </a:xfrm>
          <a:prstGeom prst="rect">
            <a:avLst/>
          </a:prstGeom>
        </p:spPr>
      </p:pic>
      <p:sp>
        <p:nvSpPr>
          <p:cNvPr id="11" name="TextBox 3">
            <a:extLst>
              <a:ext uri="{FF2B5EF4-FFF2-40B4-BE49-F238E27FC236}">
                <a16:creationId xmlns:a16="http://schemas.microsoft.com/office/drawing/2014/main" id="{4C24F670-AFF1-98C1-4C1E-7EB2C1179D60}"/>
              </a:ext>
            </a:extLst>
          </p:cNvPr>
          <p:cNvSpPr txBox="1"/>
          <p:nvPr/>
        </p:nvSpPr>
        <p:spPr>
          <a:xfrm>
            <a:off x="512064" y="454794"/>
            <a:ext cx="1078992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Meine Idee wurde umfassender 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Weitere kognitive Fähigkeiten?</a:t>
            </a:r>
          </a:p>
        </p:txBody>
      </p:sp>
      <p:sp>
        <p:nvSpPr>
          <p:cNvPr id="3" name="Rechteck 2">
            <a:extLst>
              <a:ext uri="{FF2B5EF4-FFF2-40B4-BE49-F238E27FC236}">
                <a16:creationId xmlns:a16="http://schemas.microsoft.com/office/drawing/2014/main" id="{B88DB7BA-765B-0FF0-F081-B01A29962472}"/>
              </a:ext>
            </a:extLst>
          </p:cNvPr>
          <p:cNvSpPr/>
          <p:nvPr/>
        </p:nvSpPr>
        <p:spPr>
          <a:xfrm>
            <a:off x="1787704" y="5789573"/>
            <a:ext cx="1316462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Zentrales Konstrukt beim </a:t>
            </a: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Erwerb naturwissenschaftlicher Expertise</a:t>
            </a:r>
            <a:endPar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Rechteck 3">
            <a:extLst>
              <a:ext uri="{FF2B5EF4-FFF2-40B4-BE49-F238E27FC236}">
                <a16:creationId xmlns:a16="http://schemas.microsoft.com/office/drawing/2014/main" id="{4F546B7B-DBD7-AF89-1C0A-19FD7763D726}"/>
              </a:ext>
            </a:extLst>
          </p:cNvPr>
          <p:cNvSpPr/>
          <p:nvPr/>
        </p:nvSpPr>
        <p:spPr>
          <a:xfrm>
            <a:off x="99391" y="6311132"/>
            <a:ext cx="43524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Dumas, 2017; Goldwater &amp; Schalk, 2016</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hteck 9">
            <a:extLst>
              <a:ext uri="{FF2B5EF4-FFF2-40B4-BE49-F238E27FC236}">
                <a16:creationId xmlns:a16="http://schemas.microsoft.com/office/drawing/2014/main" id="{3D7A887A-EC8B-B820-AFC9-D2121B52D7F1}"/>
              </a:ext>
            </a:extLst>
          </p:cNvPr>
          <p:cNvSpPr/>
          <p:nvPr/>
        </p:nvSpPr>
        <p:spPr>
          <a:xfrm>
            <a:off x="99391" y="327991"/>
            <a:ext cx="11986592" cy="6341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liennummernplatzhalter 4">
            <a:extLst>
              <a:ext uri="{FF2B5EF4-FFF2-40B4-BE49-F238E27FC236}">
                <a16:creationId xmlns:a16="http://schemas.microsoft.com/office/drawing/2014/main" id="{C7096FA8-4B22-F2D7-B037-3D97AAFA6A38}"/>
              </a:ext>
            </a:extLst>
          </p:cNvPr>
          <p:cNvSpPr>
            <a:spLocks noGrp="1"/>
          </p:cNvSpPr>
          <p:nvPr>
            <p:ph type="sldNum" sz="quarter" idx="12"/>
          </p:nvPr>
        </p:nvSpPr>
        <p:spPr/>
        <p:txBody>
          <a:bodyPr/>
          <a:lstStyle/>
          <a:p>
            <a:fld id="{8CD81D32-49D6-4432-ACD3-F60C5F690709}" type="slidenum">
              <a:rPr lang="de-CH" smtClean="0"/>
              <a:t>142</a:t>
            </a:fld>
            <a:endParaRPr lang="de-CH"/>
          </a:p>
        </p:txBody>
      </p:sp>
    </p:spTree>
    <p:extLst>
      <p:ext uri="{BB962C8B-B14F-4D97-AF65-F5344CB8AC3E}">
        <p14:creationId xmlns:p14="http://schemas.microsoft.com/office/powerpoint/2010/main" val="26567028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9821DC-1844-5C7D-0339-AA4F92F255B0}"/>
            </a:ext>
          </a:extLst>
        </p:cNvPr>
        <p:cNvGrpSpPr/>
        <p:nvPr/>
      </p:nvGrpSpPr>
      <p:grpSpPr>
        <a:xfrm>
          <a:off x="0" y="0"/>
          <a:ext cx="0" cy="0"/>
          <a:chOff x="0" y="0"/>
          <a:chExt cx="0" cy="0"/>
        </a:xfrm>
      </p:grpSpPr>
      <p:sp>
        <p:nvSpPr>
          <p:cNvPr id="36" name="TextBox 3">
            <a:extLst>
              <a:ext uri="{FF2B5EF4-FFF2-40B4-BE49-F238E27FC236}">
                <a16:creationId xmlns:a16="http://schemas.microsoft.com/office/drawing/2014/main" id="{A9D5BFD5-C287-A13F-EB32-68B7F4EC333A}"/>
              </a:ext>
            </a:extLst>
          </p:cNvPr>
          <p:cNvSpPr txBox="1"/>
          <p:nvPr/>
        </p:nvSpPr>
        <p:spPr>
          <a:xfrm>
            <a:off x="512064" y="454794"/>
            <a:ext cx="1078992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Meine Idee wurde umfassender III: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Nicht-kognitive Kovariaten</a:t>
            </a:r>
          </a:p>
        </p:txBody>
      </p:sp>
      <p:sp>
        <p:nvSpPr>
          <p:cNvPr id="2" name="Rechteck 1">
            <a:extLst>
              <a:ext uri="{FF2B5EF4-FFF2-40B4-BE49-F238E27FC236}">
                <a16:creationId xmlns:a16="http://schemas.microsoft.com/office/drawing/2014/main" id="{7FF1449E-ABCF-625A-450F-7679F920F009}"/>
              </a:ext>
            </a:extLst>
          </p:cNvPr>
          <p:cNvSpPr/>
          <p:nvPr/>
        </p:nvSpPr>
        <p:spPr>
          <a:xfrm>
            <a:off x="1743391" y="2380554"/>
            <a:ext cx="10749450" cy="3046988"/>
          </a:xfrm>
          <a:prstGeom prst="rect">
            <a:avLst/>
          </a:prstGeom>
        </p:spPr>
        <p:txBody>
          <a:bodyPr wrap="square">
            <a:spAutoFit/>
          </a:bodyPr>
          <a:lstStyle/>
          <a:p>
            <a:r>
              <a:rPr lang="de-CH" sz="2400">
                <a:latin typeface="Arial" panose="020B0604020202020204" pitchFamily="34" charset="0"/>
                <a:cs typeface="Arial" panose="020B0604020202020204" pitchFamily="34" charset="0"/>
              </a:rPr>
              <a:t>- Epistemische Überzeugungen (Chemie, Physik, Biologie)</a:t>
            </a:r>
          </a:p>
          <a:p>
            <a:r>
              <a:rPr lang="de-CH" sz="2400">
                <a:latin typeface="Arial" panose="020B0604020202020204" pitchFamily="34" charset="0"/>
                <a:cs typeface="Arial" panose="020B0604020202020204" pitchFamily="34" charset="0"/>
              </a:rPr>
              <a:t>- Wissenschaftliches Selbstkonzept (Chemie, Physik, Biologie)</a:t>
            </a:r>
          </a:p>
          <a:p>
            <a:r>
              <a:rPr lang="de-CH" sz="2400">
                <a:latin typeface="Arial" panose="020B0604020202020204" pitchFamily="34" charset="0"/>
                <a:cs typeface="Arial" panose="020B0604020202020204" pitchFamily="34" charset="0"/>
              </a:rPr>
              <a:t>- Verschwörungsdenken über Klimawandel</a:t>
            </a:r>
          </a:p>
          <a:p>
            <a:r>
              <a:rPr lang="de-CH" sz="2400">
                <a:latin typeface="Arial" panose="020B0604020202020204" pitchFamily="34" charset="0"/>
                <a:cs typeface="Arial" panose="020B0604020202020204" pitchFamily="34" charset="0"/>
              </a:rPr>
              <a:t>- Intellektuelle Bescheidenheit</a:t>
            </a:r>
          </a:p>
          <a:p>
            <a:r>
              <a:rPr lang="de-CH" sz="2400">
                <a:latin typeface="Arial" panose="020B0604020202020204" pitchFamily="34" charset="0"/>
                <a:cs typeface="Arial" panose="020B0604020202020204" pitchFamily="34" charset="0"/>
              </a:rPr>
              <a:t>- Need for Cognition (Chemie, Biologie)</a:t>
            </a:r>
          </a:p>
          <a:p>
            <a:r>
              <a:rPr lang="de-CH" sz="2400">
                <a:latin typeface="Arial" panose="020B0604020202020204" pitchFamily="34" charset="0"/>
                <a:cs typeface="Arial" panose="020B0604020202020204" pitchFamily="34" charset="0"/>
              </a:rPr>
              <a:t>- Need for Cognitive Closure</a:t>
            </a:r>
          </a:p>
          <a:p>
            <a:r>
              <a:rPr lang="de-CH" sz="2400">
                <a:latin typeface="Arial" panose="020B0604020202020204" pitchFamily="34" charset="0"/>
                <a:cs typeface="Arial" panose="020B0604020202020204" pitchFamily="34" charset="0"/>
              </a:rPr>
              <a:t>- Naturwissenschaftliche Expertise</a:t>
            </a:r>
          </a:p>
          <a:p>
            <a:r>
              <a:rPr lang="de-CH" sz="2400">
                <a:latin typeface="Arial" panose="020B0604020202020204" pitchFamily="34" charset="0"/>
                <a:cs typeface="Arial" panose="020B0604020202020204" pitchFamily="34" charset="0"/>
              </a:rPr>
              <a:t>- Wissenschaftliche Aspirationen</a:t>
            </a:r>
            <a:endParaRPr lang="de-CH" sz="2400" dirty="0">
              <a:latin typeface="Arial" panose="020B0604020202020204" pitchFamily="34" charset="0"/>
              <a:cs typeface="Arial" panose="020B0604020202020204" pitchFamily="34" charset="0"/>
            </a:endParaRPr>
          </a:p>
        </p:txBody>
      </p:sp>
      <p:sp>
        <p:nvSpPr>
          <p:cNvPr id="4" name="Rechteck 3">
            <a:extLst>
              <a:ext uri="{FF2B5EF4-FFF2-40B4-BE49-F238E27FC236}">
                <a16:creationId xmlns:a16="http://schemas.microsoft.com/office/drawing/2014/main" id="{4C15335C-4296-967F-06F7-8FBF38F4D75C}"/>
              </a:ext>
            </a:extLst>
          </p:cNvPr>
          <p:cNvSpPr/>
          <p:nvPr/>
        </p:nvSpPr>
        <p:spPr>
          <a:xfrm>
            <a:off x="99391" y="327991"/>
            <a:ext cx="11986592" cy="6341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liennummernplatzhalter 2">
            <a:extLst>
              <a:ext uri="{FF2B5EF4-FFF2-40B4-BE49-F238E27FC236}">
                <a16:creationId xmlns:a16="http://schemas.microsoft.com/office/drawing/2014/main" id="{8E375210-A26B-EE0C-E8A0-90B9A3FDC515}"/>
              </a:ext>
            </a:extLst>
          </p:cNvPr>
          <p:cNvSpPr>
            <a:spLocks noGrp="1"/>
          </p:cNvSpPr>
          <p:nvPr>
            <p:ph type="sldNum" sz="quarter" idx="12"/>
          </p:nvPr>
        </p:nvSpPr>
        <p:spPr/>
        <p:txBody>
          <a:bodyPr/>
          <a:lstStyle/>
          <a:p>
            <a:fld id="{8CD81D32-49D6-4432-ACD3-F60C5F690709}" type="slidenum">
              <a:rPr lang="de-CH" smtClean="0"/>
              <a:t>143</a:t>
            </a:fld>
            <a:endParaRPr lang="de-CH"/>
          </a:p>
        </p:txBody>
      </p:sp>
    </p:spTree>
    <p:extLst>
      <p:ext uri="{BB962C8B-B14F-4D97-AF65-F5344CB8AC3E}">
        <p14:creationId xmlns:p14="http://schemas.microsoft.com/office/powerpoint/2010/main" val="28609089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feld 36"/>
          <p:cNvSpPr txBox="1"/>
          <p:nvPr/>
        </p:nvSpPr>
        <p:spPr>
          <a:xfrm>
            <a:off x="4737807" y="5637303"/>
            <a:ext cx="40443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Inkongruenz-Effekt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Shtulman-Task</a:t>
            </a:r>
          </a:p>
        </p:txBody>
      </p:sp>
      <p:sp>
        <p:nvSpPr>
          <p:cNvPr id="36" name="TextBox 3"/>
          <p:cNvSpPr txBox="1"/>
          <p:nvPr/>
        </p:nvSpPr>
        <p:spPr>
          <a:xfrm>
            <a:off x="503972" y="487845"/>
            <a:ext cx="1078992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Längsschnitt (T1-T4):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State-Trait Dekomposition</a:t>
            </a:r>
          </a:p>
        </p:txBody>
      </p:sp>
      <p:sp>
        <p:nvSpPr>
          <p:cNvPr id="40" name="Rechteck 39"/>
          <p:cNvSpPr/>
          <p:nvPr/>
        </p:nvSpPr>
        <p:spPr>
          <a:xfrm>
            <a:off x="99391" y="327991"/>
            <a:ext cx="11986592" cy="6341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C605B36C-0071-14A7-8812-CE0D625EFE98}"/>
              </a:ext>
            </a:extLst>
          </p:cNvPr>
          <p:cNvCxnSpPr>
            <a:cxnSpLocks/>
          </p:cNvCxnSpPr>
          <p:nvPr/>
        </p:nvCxnSpPr>
        <p:spPr>
          <a:xfrm flipV="1">
            <a:off x="4651375" y="5166384"/>
            <a:ext cx="3522345" cy="6961"/>
          </a:xfrm>
          <a:prstGeom prst="line">
            <a:avLst/>
          </a:prstGeom>
          <a:ln w="19050"/>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DEF2BB9A-F9D5-B20F-B229-9747C6D16BCA}"/>
              </a:ext>
            </a:extLst>
          </p:cNvPr>
          <p:cNvCxnSpPr>
            <a:cxnSpLocks/>
          </p:cNvCxnSpPr>
          <p:nvPr/>
        </p:nvCxnSpPr>
        <p:spPr>
          <a:xfrm>
            <a:off x="4651375" y="1963420"/>
            <a:ext cx="0" cy="3209925"/>
          </a:xfrm>
          <a:prstGeom prst="line">
            <a:avLst/>
          </a:prstGeom>
          <a:ln w="1905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0E24D45-BA4C-29BB-E52D-B37DD8C5B6B5}"/>
              </a:ext>
            </a:extLst>
          </p:cNvPr>
          <p:cNvCxnSpPr>
            <a:cxnSpLocks/>
          </p:cNvCxnSpPr>
          <p:nvPr/>
        </p:nvCxnSpPr>
        <p:spPr>
          <a:xfrm>
            <a:off x="5209223" y="4576436"/>
            <a:ext cx="215854" cy="97475"/>
          </a:xfrm>
          <a:prstGeom prst="line">
            <a:avLst/>
          </a:prstGeom>
          <a:ln w="19050">
            <a:solidFill>
              <a:schemeClr val="accent5">
                <a:lumMod val="7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20DD84F-F6BA-D927-8A32-8CA10170CED2}"/>
              </a:ext>
            </a:extLst>
          </p:cNvPr>
          <p:cNvCxnSpPr>
            <a:cxnSpLocks/>
          </p:cNvCxnSpPr>
          <p:nvPr/>
        </p:nvCxnSpPr>
        <p:spPr>
          <a:xfrm>
            <a:off x="4497070" y="4876165"/>
            <a:ext cx="15430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0D970D5-A3E8-5E5E-270C-8EDC9253DC23}"/>
              </a:ext>
            </a:extLst>
          </p:cNvPr>
          <p:cNvCxnSpPr>
            <a:cxnSpLocks/>
          </p:cNvCxnSpPr>
          <p:nvPr/>
        </p:nvCxnSpPr>
        <p:spPr>
          <a:xfrm>
            <a:off x="4497070" y="4207510"/>
            <a:ext cx="15430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F2386DF-34AD-617E-D9EC-D3E041D39FFC}"/>
              </a:ext>
            </a:extLst>
          </p:cNvPr>
          <p:cNvCxnSpPr>
            <a:cxnSpLocks/>
          </p:cNvCxnSpPr>
          <p:nvPr/>
        </p:nvCxnSpPr>
        <p:spPr>
          <a:xfrm>
            <a:off x="4497070" y="3580765"/>
            <a:ext cx="15430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6680E18-F0F7-EDDE-8E30-02456AEA5BD0}"/>
              </a:ext>
            </a:extLst>
          </p:cNvPr>
          <p:cNvCxnSpPr>
            <a:cxnSpLocks/>
          </p:cNvCxnSpPr>
          <p:nvPr/>
        </p:nvCxnSpPr>
        <p:spPr>
          <a:xfrm>
            <a:off x="4497070" y="2925445"/>
            <a:ext cx="15430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CEB58F0-6DD9-3804-5B50-7CECDD92D850}"/>
              </a:ext>
            </a:extLst>
          </p:cNvPr>
          <p:cNvCxnSpPr>
            <a:cxnSpLocks/>
          </p:cNvCxnSpPr>
          <p:nvPr/>
        </p:nvCxnSpPr>
        <p:spPr>
          <a:xfrm>
            <a:off x="4497070" y="2292985"/>
            <a:ext cx="154305" cy="0"/>
          </a:xfrm>
          <a:prstGeom prst="line">
            <a:avLst/>
          </a:prstGeom>
          <a:ln w="1905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0295820-AE49-0B31-5283-54570C4D9DD4}"/>
              </a:ext>
            </a:extLst>
          </p:cNvPr>
          <p:cNvSpPr txBox="1"/>
          <p:nvPr/>
        </p:nvSpPr>
        <p:spPr>
          <a:xfrm>
            <a:off x="4307532" y="2129453"/>
            <a:ext cx="247644" cy="307777"/>
          </a:xfrm>
          <a:prstGeom prst="rect">
            <a:avLst/>
          </a:prstGeom>
          <a:noFill/>
        </p:spPr>
        <p:txBody>
          <a:bodyPr wrap="square" rtlCol="0">
            <a:spAutoFit/>
          </a:bodyPr>
          <a:lstStyle/>
          <a:p>
            <a:r>
              <a:rPr lang="de-CH" sz="1400" dirty="0">
                <a:latin typeface="Arial" panose="020B0604020202020204" pitchFamily="34" charset="0"/>
                <a:cs typeface="Arial" panose="020B0604020202020204" pitchFamily="34" charset="0"/>
              </a:rPr>
              <a:t>2</a:t>
            </a:r>
          </a:p>
        </p:txBody>
      </p:sp>
      <p:sp>
        <p:nvSpPr>
          <p:cNvPr id="20" name="TextBox 19">
            <a:extLst>
              <a:ext uri="{FF2B5EF4-FFF2-40B4-BE49-F238E27FC236}">
                <a16:creationId xmlns:a16="http://schemas.microsoft.com/office/drawing/2014/main" id="{58D892D2-87CF-A719-DE55-35087F92E7FF}"/>
              </a:ext>
            </a:extLst>
          </p:cNvPr>
          <p:cNvSpPr txBox="1"/>
          <p:nvPr/>
        </p:nvSpPr>
        <p:spPr>
          <a:xfrm>
            <a:off x="4307532" y="2756197"/>
            <a:ext cx="247644" cy="307777"/>
          </a:xfrm>
          <a:prstGeom prst="rect">
            <a:avLst/>
          </a:prstGeom>
          <a:noFill/>
        </p:spPr>
        <p:txBody>
          <a:bodyPr wrap="square" rtlCol="0">
            <a:spAutoFit/>
          </a:bodyPr>
          <a:lstStyle/>
          <a:p>
            <a:r>
              <a:rPr lang="de-CH" sz="1400" dirty="0">
                <a:latin typeface="Arial" panose="020B0604020202020204" pitchFamily="34" charset="0"/>
                <a:cs typeface="Arial" panose="020B0604020202020204" pitchFamily="34" charset="0"/>
              </a:rPr>
              <a:t>1</a:t>
            </a:r>
          </a:p>
        </p:txBody>
      </p:sp>
      <p:sp>
        <p:nvSpPr>
          <p:cNvPr id="21" name="TextBox 20">
            <a:extLst>
              <a:ext uri="{FF2B5EF4-FFF2-40B4-BE49-F238E27FC236}">
                <a16:creationId xmlns:a16="http://schemas.microsoft.com/office/drawing/2014/main" id="{8F1C47D5-0CB0-C50F-0C70-0C0C7E280299}"/>
              </a:ext>
            </a:extLst>
          </p:cNvPr>
          <p:cNvSpPr txBox="1"/>
          <p:nvPr/>
        </p:nvSpPr>
        <p:spPr>
          <a:xfrm>
            <a:off x="4293240" y="3415714"/>
            <a:ext cx="247644" cy="307777"/>
          </a:xfrm>
          <a:prstGeom prst="rect">
            <a:avLst/>
          </a:prstGeom>
          <a:noFill/>
        </p:spPr>
        <p:txBody>
          <a:bodyPr wrap="square" rtlCol="0">
            <a:spAutoFit/>
          </a:bodyPr>
          <a:lstStyle/>
          <a:p>
            <a:r>
              <a:rPr lang="de-CH" sz="1400" dirty="0">
                <a:latin typeface="Arial" panose="020B0604020202020204" pitchFamily="34" charset="0"/>
                <a:cs typeface="Arial" panose="020B0604020202020204" pitchFamily="34" charset="0"/>
              </a:rPr>
              <a:t>0</a:t>
            </a:r>
          </a:p>
        </p:txBody>
      </p:sp>
      <p:sp>
        <p:nvSpPr>
          <p:cNvPr id="22" name="TextBox 21">
            <a:extLst>
              <a:ext uri="{FF2B5EF4-FFF2-40B4-BE49-F238E27FC236}">
                <a16:creationId xmlns:a16="http://schemas.microsoft.com/office/drawing/2014/main" id="{30BF470F-C410-BF4B-F6DE-7C8173F399BF}"/>
              </a:ext>
            </a:extLst>
          </p:cNvPr>
          <p:cNvSpPr txBox="1"/>
          <p:nvPr/>
        </p:nvSpPr>
        <p:spPr>
          <a:xfrm>
            <a:off x="4250851" y="4042458"/>
            <a:ext cx="353380" cy="307777"/>
          </a:xfrm>
          <a:prstGeom prst="rect">
            <a:avLst/>
          </a:prstGeom>
          <a:noFill/>
        </p:spPr>
        <p:txBody>
          <a:bodyPr wrap="square" rtlCol="0">
            <a:spAutoFit/>
          </a:bodyPr>
          <a:lstStyle/>
          <a:p>
            <a:r>
              <a:rPr lang="de-CH" sz="1400" dirty="0">
                <a:latin typeface="Arial" panose="020B0604020202020204" pitchFamily="34" charset="0"/>
                <a:cs typeface="Arial" panose="020B0604020202020204" pitchFamily="34" charset="0"/>
              </a:rPr>
              <a:t>-1</a:t>
            </a:r>
          </a:p>
        </p:txBody>
      </p:sp>
      <p:sp>
        <p:nvSpPr>
          <p:cNvPr id="43" name="TextBox 42">
            <a:extLst>
              <a:ext uri="{FF2B5EF4-FFF2-40B4-BE49-F238E27FC236}">
                <a16:creationId xmlns:a16="http://schemas.microsoft.com/office/drawing/2014/main" id="{C8E029FE-6D34-06AC-BB70-0571FE278685}"/>
              </a:ext>
            </a:extLst>
          </p:cNvPr>
          <p:cNvSpPr txBox="1"/>
          <p:nvPr/>
        </p:nvSpPr>
        <p:spPr>
          <a:xfrm>
            <a:off x="4240372" y="4722276"/>
            <a:ext cx="353380" cy="307777"/>
          </a:xfrm>
          <a:prstGeom prst="rect">
            <a:avLst/>
          </a:prstGeom>
          <a:noFill/>
        </p:spPr>
        <p:txBody>
          <a:bodyPr wrap="square" rtlCol="0">
            <a:spAutoFit/>
          </a:bodyPr>
          <a:lstStyle/>
          <a:p>
            <a:r>
              <a:rPr lang="de-CH" sz="1400" dirty="0">
                <a:latin typeface="Arial" panose="020B0604020202020204" pitchFamily="34" charset="0"/>
                <a:cs typeface="Arial" panose="020B0604020202020204" pitchFamily="34" charset="0"/>
              </a:rPr>
              <a:t>-2</a:t>
            </a:r>
          </a:p>
        </p:txBody>
      </p:sp>
      <p:cxnSp>
        <p:nvCxnSpPr>
          <p:cNvPr id="46" name="Straight Connector 45">
            <a:extLst>
              <a:ext uri="{FF2B5EF4-FFF2-40B4-BE49-F238E27FC236}">
                <a16:creationId xmlns:a16="http://schemas.microsoft.com/office/drawing/2014/main" id="{1BF20304-9E0D-A657-75EB-C32A68CFA294}"/>
              </a:ext>
            </a:extLst>
          </p:cNvPr>
          <p:cNvCxnSpPr>
            <a:cxnSpLocks/>
          </p:cNvCxnSpPr>
          <p:nvPr/>
        </p:nvCxnSpPr>
        <p:spPr>
          <a:xfrm>
            <a:off x="5060632" y="5173345"/>
            <a:ext cx="0" cy="120968"/>
          </a:xfrm>
          <a:prstGeom prst="line">
            <a:avLst/>
          </a:prstGeom>
          <a:ln w="19050"/>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FCA704A-DD8D-6859-B6CA-C343DCC5F7C0}"/>
              </a:ext>
            </a:extLst>
          </p:cNvPr>
          <p:cNvCxnSpPr>
            <a:cxnSpLocks/>
          </p:cNvCxnSpPr>
          <p:nvPr/>
        </p:nvCxnSpPr>
        <p:spPr>
          <a:xfrm>
            <a:off x="5771832" y="5160763"/>
            <a:ext cx="0" cy="120968"/>
          </a:xfrm>
          <a:prstGeom prst="line">
            <a:avLst/>
          </a:prstGeom>
          <a:ln w="19050"/>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D995941C-A425-FA70-31FC-706961A95A50}"/>
              </a:ext>
            </a:extLst>
          </p:cNvPr>
          <p:cNvCxnSpPr>
            <a:cxnSpLocks/>
          </p:cNvCxnSpPr>
          <p:nvPr/>
        </p:nvCxnSpPr>
        <p:spPr>
          <a:xfrm>
            <a:off x="6415403" y="5173345"/>
            <a:ext cx="0" cy="120968"/>
          </a:xfrm>
          <a:prstGeom prst="line">
            <a:avLst/>
          </a:prstGeom>
          <a:ln w="19050"/>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844ADA5-432B-F4AF-B8C5-12A9E3C6F687}"/>
              </a:ext>
            </a:extLst>
          </p:cNvPr>
          <p:cNvCxnSpPr>
            <a:cxnSpLocks/>
          </p:cNvCxnSpPr>
          <p:nvPr/>
        </p:nvCxnSpPr>
        <p:spPr>
          <a:xfrm>
            <a:off x="7130573" y="5176549"/>
            <a:ext cx="0" cy="120968"/>
          </a:xfrm>
          <a:prstGeom prst="line">
            <a:avLst/>
          </a:prstGeom>
          <a:ln w="19050"/>
        </p:spPr>
        <p:style>
          <a:lnRef idx="1">
            <a:schemeClr val="dk1"/>
          </a:lnRef>
          <a:fillRef idx="0">
            <a:schemeClr val="dk1"/>
          </a:fillRef>
          <a:effectRef idx="0">
            <a:schemeClr val="dk1"/>
          </a:effectRef>
          <a:fontRef idx="minor">
            <a:schemeClr val="tx1"/>
          </a:fontRef>
        </p:style>
      </p:cxnSp>
      <p:sp>
        <p:nvSpPr>
          <p:cNvPr id="54" name="Oval 53">
            <a:extLst>
              <a:ext uri="{FF2B5EF4-FFF2-40B4-BE49-F238E27FC236}">
                <a16:creationId xmlns:a16="http://schemas.microsoft.com/office/drawing/2014/main" id="{51887D96-0563-90CE-2179-BD04E6E56ACD}"/>
              </a:ext>
            </a:extLst>
          </p:cNvPr>
          <p:cNvSpPr/>
          <p:nvPr/>
        </p:nvSpPr>
        <p:spPr>
          <a:xfrm>
            <a:off x="5148920" y="4417560"/>
            <a:ext cx="105081" cy="94006"/>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5" name="Oval 54">
            <a:extLst>
              <a:ext uri="{FF2B5EF4-FFF2-40B4-BE49-F238E27FC236}">
                <a16:creationId xmlns:a16="http://schemas.microsoft.com/office/drawing/2014/main" id="{F45A771D-B87D-0F04-2630-27B87128EAFC}"/>
              </a:ext>
            </a:extLst>
          </p:cNvPr>
          <p:cNvSpPr/>
          <p:nvPr/>
        </p:nvSpPr>
        <p:spPr>
          <a:xfrm>
            <a:off x="5132111" y="4689946"/>
            <a:ext cx="105081" cy="94006"/>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 name="Oval 56">
            <a:extLst>
              <a:ext uri="{FF2B5EF4-FFF2-40B4-BE49-F238E27FC236}">
                <a16:creationId xmlns:a16="http://schemas.microsoft.com/office/drawing/2014/main" id="{74B14134-29E3-C0E3-4674-B038D2154887}"/>
              </a:ext>
            </a:extLst>
          </p:cNvPr>
          <p:cNvSpPr/>
          <p:nvPr/>
        </p:nvSpPr>
        <p:spPr>
          <a:xfrm>
            <a:off x="5278146" y="4739393"/>
            <a:ext cx="105081" cy="94006"/>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 name="Oval 62">
            <a:extLst>
              <a:ext uri="{FF2B5EF4-FFF2-40B4-BE49-F238E27FC236}">
                <a16:creationId xmlns:a16="http://schemas.microsoft.com/office/drawing/2014/main" id="{4BBD40A7-0978-A8F8-661F-92D384C3F4A7}"/>
              </a:ext>
            </a:extLst>
          </p:cNvPr>
          <p:cNvSpPr/>
          <p:nvPr/>
        </p:nvSpPr>
        <p:spPr>
          <a:xfrm>
            <a:off x="5330686" y="4469883"/>
            <a:ext cx="105081" cy="94006"/>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64" name="Straight Connector 63">
            <a:extLst>
              <a:ext uri="{FF2B5EF4-FFF2-40B4-BE49-F238E27FC236}">
                <a16:creationId xmlns:a16="http://schemas.microsoft.com/office/drawing/2014/main" id="{B5E91B3A-1A9B-BC03-DE78-41C33D59BEA4}"/>
              </a:ext>
            </a:extLst>
          </p:cNvPr>
          <p:cNvCxnSpPr>
            <a:cxnSpLocks/>
          </p:cNvCxnSpPr>
          <p:nvPr/>
        </p:nvCxnSpPr>
        <p:spPr>
          <a:xfrm flipV="1">
            <a:off x="6274285" y="3402756"/>
            <a:ext cx="138261" cy="133169"/>
          </a:xfrm>
          <a:prstGeom prst="line">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41A98445-CC5E-DB7F-35A3-EA328FD92ABA}"/>
              </a:ext>
            </a:extLst>
          </p:cNvPr>
          <p:cNvSpPr/>
          <p:nvPr/>
        </p:nvSpPr>
        <p:spPr>
          <a:xfrm>
            <a:off x="6162609" y="3303535"/>
            <a:ext cx="105081" cy="94006"/>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6" name="Oval 65">
            <a:extLst>
              <a:ext uri="{FF2B5EF4-FFF2-40B4-BE49-F238E27FC236}">
                <a16:creationId xmlns:a16="http://schemas.microsoft.com/office/drawing/2014/main" id="{8244BC0F-418D-F26D-030A-497EC2BC4929}"/>
              </a:ext>
            </a:extLst>
          </p:cNvPr>
          <p:cNvSpPr/>
          <p:nvPr/>
        </p:nvSpPr>
        <p:spPr>
          <a:xfrm>
            <a:off x="6111252" y="3539395"/>
            <a:ext cx="105081" cy="94006"/>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 name="Oval 66">
            <a:extLst>
              <a:ext uri="{FF2B5EF4-FFF2-40B4-BE49-F238E27FC236}">
                <a16:creationId xmlns:a16="http://schemas.microsoft.com/office/drawing/2014/main" id="{388E6FCE-6F09-37CB-4C57-6390636C2EE6}"/>
              </a:ext>
            </a:extLst>
          </p:cNvPr>
          <p:cNvSpPr/>
          <p:nvPr/>
        </p:nvSpPr>
        <p:spPr>
          <a:xfrm>
            <a:off x="6432404" y="3547769"/>
            <a:ext cx="105081" cy="94006"/>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 name="Oval 67">
            <a:extLst>
              <a:ext uri="{FF2B5EF4-FFF2-40B4-BE49-F238E27FC236}">
                <a16:creationId xmlns:a16="http://schemas.microsoft.com/office/drawing/2014/main" id="{CFC3F4AA-B8F8-A677-5615-2E22C07B2390}"/>
              </a:ext>
            </a:extLst>
          </p:cNvPr>
          <p:cNvSpPr/>
          <p:nvPr/>
        </p:nvSpPr>
        <p:spPr>
          <a:xfrm>
            <a:off x="6447007" y="3303535"/>
            <a:ext cx="105081" cy="94006"/>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0" name="TextBox 69">
            <a:extLst>
              <a:ext uri="{FF2B5EF4-FFF2-40B4-BE49-F238E27FC236}">
                <a16:creationId xmlns:a16="http://schemas.microsoft.com/office/drawing/2014/main" id="{821D6730-0B01-F124-FB64-94F99F3A9FBD}"/>
              </a:ext>
            </a:extLst>
          </p:cNvPr>
          <p:cNvSpPr txBox="1"/>
          <p:nvPr/>
        </p:nvSpPr>
        <p:spPr>
          <a:xfrm>
            <a:off x="5435767" y="4661644"/>
            <a:ext cx="1543200" cy="369332"/>
          </a:xfrm>
          <a:prstGeom prst="rect">
            <a:avLst/>
          </a:prstGeom>
          <a:noFill/>
        </p:spPr>
        <p:txBody>
          <a:bodyPr wrap="square" rtlCol="0">
            <a:spAutoFit/>
          </a:bodyPr>
          <a:lstStyle/>
          <a:p>
            <a:r>
              <a:rPr lang="de-CH" dirty="0">
                <a:solidFill>
                  <a:schemeClr val="accent5">
                    <a:lumMod val="75000"/>
                  </a:schemeClr>
                </a:solidFill>
                <a:latin typeface="Arial" panose="020B0604020202020204" pitchFamily="34" charset="0"/>
                <a:cs typeface="Arial" panose="020B0604020202020204" pitchFamily="34" charset="0"/>
              </a:rPr>
              <a:t>Person 1 </a:t>
            </a:r>
          </a:p>
        </p:txBody>
      </p:sp>
      <p:sp>
        <p:nvSpPr>
          <p:cNvPr id="2" name="TextBox 1">
            <a:extLst>
              <a:ext uri="{FF2B5EF4-FFF2-40B4-BE49-F238E27FC236}">
                <a16:creationId xmlns:a16="http://schemas.microsoft.com/office/drawing/2014/main" id="{9CB49CB0-E32F-B59B-AAC0-E29568221E4C}"/>
              </a:ext>
            </a:extLst>
          </p:cNvPr>
          <p:cNvSpPr txBox="1"/>
          <p:nvPr/>
        </p:nvSpPr>
        <p:spPr>
          <a:xfrm>
            <a:off x="4855843" y="5238872"/>
            <a:ext cx="353380" cy="307777"/>
          </a:xfrm>
          <a:prstGeom prst="rect">
            <a:avLst/>
          </a:prstGeom>
          <a:noFill/>
        </p:spPr>
        <p:txBody>
          <a:bodyPr wrap="square" rtlCol="0">
            <a:spAutoFit/>
          </a:bodyPr>
          <a:lstStyle/>
          <a:p>
            <a:r>
              <a:rPr lang="de-CH" sz="1400" dirty="0">
                <a:latin typeface="Arial" panose="020B0604020202020204" pitchFamily="34" charset="0"/>
                <a:cs typeface="Arial" panose="020B0604020202020204" pitchFamily="34" charset="0"/>
              </a:rPr>
              <a:t>-2</a:t>
            </a:r>
          </a:p>
        </p:txBody>
      </p:sp>
      <p:sp>
        <p:nvSpPr>
          <p:cNvPr id="3" name="TextBox 2">
            <a:extLst>
              <a:ext uri="{FF2B5EF4-FFF2-40B4-BE49-F238E27FC236}">
                <a16:creationId xmlns:a16="http://schemas.microsoft.com/office/drawing/2014/main" id="{4E52074A-690D-4C13-4945-C04BABAD2BEB}"/>
              </a:ext>
            </a:extLst>
          </p:cNvPr>
          <p:cNvSpPr txBox="1"/>
          <p:nvPr/>
        </p:nvSpPr>
        <p:spPr>
          <a:xfrm>
            <a:off x="5565456" y="5237830"/>
            <a:ext cx="353380" cy="307777"/>
          </a:xfrm>
          <a:prstGeom prst="rect">
            <a:avLst/>
          </a:prstGeom>
          <a:noFill/>
        </p:spPr>
        <p:txBody>
          <a:bodyPr wrap="square" rtlCol="0">
            <a:spAutoFit/>
          </a:bodyPr>
          <a:lstStyle/>
          <a:p>
            <a:r>
              <a:rPr lang="de-CH" sz="14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59CC19BA-E577-FD80-A74E-3854CFBB4BA8}"/>
              </a:ext>
            </a:extLst>
          </p:cNvPr>
          <p:cNvSpPr txBox="1"/>
          <p:nvPr/>
        </p:nvSpPr>
        <p:spPr>
          <a:xfrm>
            <a:off x="6271904" y="5223503"/>
            <a:ext cx="247644" cy="307777"/>
          </a:xfrm>
          <a:prstGeom prst="rect">
            <a:avLst/>
          </a:prstGeom>
          <a:noFill/>
        </p:spPr>
        <p:txBody>
          <a:bodyPr wrap="square" rtlCol="0">
            <a:spAutoFit/>
          </a:bodyPr>
          <a:lstStyle/>
          <a:p>
            <a:r>
              <a:rPr lang="de-CH" sz="1400" dirty="0">
                <a:latin typeface="Arial" panose="020B0604020202020204" pitchFamily="34" charset="0"/>
                <a:cs typeface="Arial" panose="020B0604020202020204" pitchFamily="34" charset="0"/>
              </a:rPr>
              <a:t>0</a:t>
            </a:r>
          </a:p>
        </p:txBody>
      </p:sp>
      <p:sp>
        <p:nvSpPr>
          <p:cNvPr id="7" name="TextBox 6">
            <a:extLst>
              <a:ext uri="{FF2B5EF4-FFF2-40B4-BE49-F238E27FC236}">
                <a16:creationId xmlns:a16="http://schemas.microsoft.com/office/drawing/2014/main" id="{A6BF12BC-3DBD-FF25-A1BA-6776E7CCD7AB}"/>
              </a:ext>
            </a:extLst>
          </p:cNvPr>
          <p:cNvSpPr txBox="1"/>
          <p:nvPr/>
        </p:nvSpPr>
        <p:spPr>
          <a:xfrm>
            <a:off x="6981987" y="5229484"/>
            <a:ext cx="247644" cy="307777"/>
          </a:xfrm>
          <a:prstGeom prst="rect">
            <a:avLst/>
          </a:prstGeom>
          <a:noFill/>
        </p:spPr>
        <p:txBody>
          <a:bodyPr wrap="square" rtlCol="0">
            <a:spAutoFit/>
          </a:bodyPr>
          <a:lstStyle/>
          <a:p>
            <a:r>
              <a:rPr lang="de-CH" sz="1400" dirty="0">
                <a:latin typeface="Arial" panose="020B0604020202020204" pitchFamily="34" charset="0"/>
                <a:cs typeface="Arial" panose="020B0604020202020204" pitchFamily="34" charset="0"/>
              </a:rPr>
              <a:t>1</a:t>
            </a:r>
          </a:p>
        </p:txBody>
      </p:sp>
      <p:sp>
        <p:nvSpPr>
          <p:cNvPr id="8" name="TextBox 7">
            <a:extLst>
              <a:ext uri="{FF2B5EF4-FFF2-40B4-BE49-F238E27FC236}">
                <a16:creationId xmlns:a16="http://schemas.microsoft.com/office/drawing/2014/main" id="{89DAFDD0-E471-A064-1C05-63AE43D97B9A}"/>
              </a:ext>
            </a:extLst>
          </p:cNvPr>
          <p:cNvSpPr txBox="1"/>
          <p:nvPr/>
        </p:nvSpPr>
        <p:spPr>
          <a:xfrm>
            <a:off x="7578349" y="5209235"/>
            <a:ext cx="247644" cy="307777"/>
          </a:xfrm>
          <a:prstGeom prst="rect">
            <a:avLst/>
          </a:prstGeom>
          <a:noFill/>
        </p:spPr>
        <p:txBody>
          <a:bodyPr wrap="square" rtlCol="0">
            <a:spAutoFit/>
          </a:bodyPr>
          <a:lstStyle/>
          <a:p>
            <a:r>
              <a:rPr lang="de-CH" sz="1400" dirty="0">
                <a:latin typeface="Arial" panose="020B0604020202020204" pitchFamily="34" charset="0"/>
                <a:cs typeface="Arial" panose="020B0604020202020204" pitchFamily="34" charset="0"/>
              </a:rPr>
              <a:t>2</a:t>
            </a:r>
          </a:p>
        </p:txBody>
      </p:sp>
      <p:cxnSp>
        <p:nvCxnSpPr>
          <p:cNvPr id="9" name="Straight Connector 8">
            <a:extLst>
              <a:ext uri="{FF2B5EF4-FFF2-40B4-BE49-F238E27FC236}">
                <a16:creationId xmlns:a16="http://schemas.microsoft.com/office/drawing/2014/main" id="{DA108059-5403-ACEE-279E-99AAC2360F4A}"/>
              </a:ext>
            </a:extLst>
          </p:cNvPr>
          <p:cNvCxnSpPr>
            <a:cxnSpLocks/>
          </p:cNvCxnSpPr>
          <p:nvPr/>
        </p:nvCxnSpPr>
        <p:spPr>
          <a:xfrm>
            <a:off x="7722709" y="5169864"/>
            <a:ext cx="0" cy="120968"/>
          </a:xfrm>
          <a:prstGeom prst="line">
            <a:avLst/>
          </a:prstGeom>
          <a:ln w="19050"/>
        </p:spPr>
        <p:style>
          <a:lnRef idx="1">
            <a:schemeClr val="dk1"/>
          </a:lnRef>
          <a:fillRef idx="0">
            <a:schemeClr val="dk1"/>
          </a:fillRef>
          <a:effectRef idx="0">
            <a:schemeClr val="dk1"/>
          </a:effectRef>
          <a:fontRef idx="minor">
            <a:schemeClr val="tx1"/>
          </a:fontRef>
        </p:style>
      </p:cxnSp>
      <p:sp>
        <p:nvSpPr>
          <p:cNvPr id="10" name="Textfeld 36">
            <a:extLst>
              <a:ext uri="{FF2B5EF4-FFF2-40B4-BE49-F238E27FC236}">
                <a16:creationId xmlns:a16="http://schemas.microsoft.com/office/drawing/2014/main" id="{E6A82462-B328-66F0-55D3-31E4BC28EC59}"/>
              </a:ext>
            </a:extLst>
          </p:cNvPr>
          <p:cNvSpPr txBox="1"/>
          <p:nvPr/>
        </p:nvSpPr>
        <p:spPr>
          <a:xfrm rot="16200000">
            <a:off x="2273980" y="3419997"/>
            <a:ext cx="35893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Inkongruenz-Effekt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Anti-</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Sakkade</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23" name="Straight Connector 22">
            <a:extLst>
              <a:ext uri="{FF2B5EF4-FFF2-40B4-BE49-F238E27FC236}">
                <a16:creationId xmlns:a16="http://schemas.microsoft.com/office/drawing/2014/main" id="{E8E52470-95B3-A645-F5BC-2F9C3E5C5EF8}"/>
              </a:ext>
            </a:extLst>
          </p:cNvPr>
          <p:cNvCxnSpPr>
            <a:cxnSpLocks/>
          </p:cNvCxnSpPr>
          <p:nvPr/>
        </p:nvCxnSpPr>
        <p:spPr>
          <a:xfrm flipH="1" flipV="1">
            <a:off x="6281504" y="3413417"/>
            <a:ext cx="123822" cy="111846"/>
          </a:xfrm>
          <a:prstGeom prst="line">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6195816-942A-F0E2-A29E-EA2E3D2C9BA2}"/>
              </a:ext>
            </a:extLst>
          </p:cNvPr>
          <p:cNvCxnSpPr>
            <a:cxnSpLocks/>
            <a:stCxn id="55" idx="7"/>
            <a:endCxn id="63" idx="4"/>
          </p:cNvCxnSpPr>
          <p:nvPr/>
        </p:nvCxnSpPr>
        <p:spPr>
          <a:xfrm flipV="1">
            <a:off x="5221803" y="4563889"/>
            <a:ext cx="161424" cy="139824"/>
          </a:xfrm>
          <a:prstGeom prst="line">
            <a:avLst/>
          </a:prstGeom>
          <a:ln w="19050">
            <a:solidFill>
              <a:schemeClr val="accent5">
                <a:lumMod val="75000"/>
              </a:schemeClr>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903ADE-5457-4091-7356-72BF9501A47E}"/>
              </a:ext>
            </a:extLst>
          </p:cNvPr>
          <p:cNvCxnSpPr>
            <a:cxnSpLocks/>
          </p:cNvCxnSpPr>
          <p:nvPr/>
        </p:nvCxnSpPr>
        <p:spPr>
          <a:xfrm flipV="1">
            <a:off x="5702702" y="3971544"/>
            <a:ext cx="138261" cy="133169"/>
          </a:xfrm>
          <a:prstGeom prst="line">
            <a:avLst/>
          </a:prstGeom>
          <a:ln w="19050">
            <a:solidFill>
              <a:srgbClr val="7030A0"/>
            </a:solidFill>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E57EC71C-97C2-2B3B-193F-97F342CB751C}"/>
              </a:ext>
            </a:extLst>
          </p:cNvPr>
          <p:cNvCxnSpPr>
            <a:cxnSpLocks/>
          </p:cNvCxnSpPr>
          <p:nvPr/>
        </p:nvCxnSpPr>
        <p:spPr>
          <a:xfrm flipH="1" flipV="1">
            <a:off x="5709921" y="3982205"/>
            <a:ext cx="123822" cy="111846"/>
          </a:xfrm>
          <a:prstGeom prst="line">
            <a:avLst/>
          </a:prstGeom>
          <a:ln w="19050">
            <a:solidFill>
              <a:srgbClr val="7030A0"/>
            </a:solidFill>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CDB8874A-6010-1B43-3E3A-3D2FB815208E}"/>
              </a:ext>
            </a:extLst>
          </p:cNvPr>
          <p:cNvSpPr/>
          <p:nvPr/>
        </p:nvSpPr>
        <p:spPr>
          <a:xfrm>
            <a:off x="5512915" y="4113504"/>
            <a:ext cx="105081" cy="94006"/>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Oval 51">
            <a:extLst>
              <a:ext uri="{FF2B5EF4-FFF2-40B4-BE49-F238E27FC236}">
                <a16:creationId xmlns:a16="http://schemas.microsoft.com/office/drawing/2014/main" id="{126EB027-0F90-3404-BC7C-468A8CCDAA64}"/>
              </a:ext>
            </a:extLst>
          </p:cNvPr>
          <p:cNvSpPr/>
          <p:nvPr/>
        </p:nvSpPr>
        <p:spPr>
          <a:xfrm>
            <a:off x="5590401" y="3951909"/>
            <a:ext cx="105081" cy="94006"/>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Oval 52">
            <a:extLst>
              <a:ext uri="{FF2B5EF4-FFF2-40B4-BE49-F238E27FC236}">
                <a16:creationId xmlns:a16="http://schemas.microsoft.com/office/drawing/2014/main" id="{2BDFD2A9-D614-CE1F-EF91-E6565F50B35D}"/>
              </a:ext>
            </a:extLst>
          </p:cNvPr>
          <p:cNvSpPr/>
          <p:nvPr/>
        </p:nvSpPr>
        <p:spPr>
          <a:xfrm>
            <a:off x="5702702" y="4085616"/>
            <a:ext cx="105081" cy="94006"/>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6" name="Oval 55">
            <a:extLst>
              <a:ext uri="{FF2B5EF4-FFF2-40B4-BE49-F238E27FC236}">
                <a16:creationId xmlns:a16="http://schemas.microsoft.com/office/drawing/2014/main" id="{879ED7B0-670E-CDC2-E6CF-73C387292FCA}"/>
              </a:ext>
            </a:extLst>
          </p:cNvPr>
          <p:cNvSpPr/>
          <p:nvPr/>
        </p:nvSpPr>
        <p:spPr>
          <a:xfrm>
            <a:off x="5862899" y="4019278"/>
            <a:ext cx="105081" cy="94006"/>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62" name="Straight Connector 61">
            <a:extLst>
              <a:ext uri="{FF2B5EF4-FFF2-40B4-BE49-F238E27FC236}">
                <a16:creationId xmlns:a16="http://schemas.microsoft.com/office/drawing/2014/main" id="{321996A9-42A4-E82B-9C88-72FA33033164}"/>
              </a:ext>
            </a:extLst>
          </p:cNvPr>
          <p:cNvCxnSpPr/>
          <p:nvPr/>
        </p:nvCxnSpPr>
        <p:spPr>
          <a:xfrm flipV="1">
            <a:off x="5114541" y="3230113"/>
            <a:ext cx="1545115" cy="1482861"/>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0389EBA-C831-98F3-7E53-2B368EEE4287}"/>
              </a:ext>
            </a:extLst>
          </p:cNvPr>
          <p:cNvSpPr txBox="1"/>
          <p:nvPr/>
        </p:nvSpPr>
        <p:spPr>
          <a:xfrm>
            <a:off x="5862899" y="4106199"/>
            <a:ext cx="1440034" cy="369332"/>
          </a:xfrm>
          <a:prstGeom prst="rect">
            <a:avLst/>
          </a:prstGeom>
          <a:noFill/>
        </p:spPr>
        <p:txBody>
          <a:bodyPr wrap="square" rtlCol="0">
            <a:spAutoFit/>
          </a:bodyPr>
          <a:lstStyle/>
          <a:p>
            <a:r>
              <a:rPr lang="de-CH" dirty="0">
                <a:solidFill>
                  <a:srgbClr val="7030A0"/>
                </a:solidFill>
                <a:latin typeface="Arial" panose="020B0604020202020204" pitchFamily="34" charset="0"/>
                <a:cs typeface="Arial" panose="020B0604020202020204" pitchFamily="34" charset="0"/>
              </a:rPr>
              <a:t>Person 2 </a:t>
            </a:r>
          </a:p>
        </p:txBody>
      </p:sp>
      <p:sp>
        <p:nvSpPr>
          <p:cNvPr id="72" name="TextBox 71">
            <a:extLst>
              <a:ext uri="{FF2B5EF4-FFF2-40B4-BE49-F238E27FC236}">
                <a16:creationId xmlns:a16="http://schemas.microsoft.com/office/drawing/2014/main" id="{4D32D634-D7EB-0EA8-D192-92624D98C3FB}"/>
              </a:ext>
            </a:extLst>
          </p:cNvPr>
          <p:cNvSpPr txBox="1"/>
          <p:nvPr/>
        </p:nvSpPr>
        <p:spPr>
          <a:xfrm>
            <a:off x="6679735" y="3175755"/>
            <a:ext cx="1290884" cy="369332"/>
          </a:xfrm>
          <a:prstGeom prst="rect">
            <a:avLst/>
          </a:prstGeom>
          <a:noFill/>
        </p:spPr>
        <p:txBody>
          <a:bodyPr wrap="square" rtlCol="0">
            <a:spAutoFit/>
          </a:bodyPr>
          <a:lstStyle/>
          <a:p>
            <a:r>
              <a:rPr lang="de-CH" dirty="0">
                <a:solidFill>
                  <a:schemeClr val="accent2">
                    <a:lumMod val="75000"/>
                  </a:schemeClr>
                </a:solidFill>
                <a:latin typeface="Arial" panose="020B0604020202020204" pitchFamily="34" charset="0"/>
                <a:cs typeface="Arial" panose="020B0604020202020204" pitchFamily="34" charset="0"/>
              </a:rPr>
              <a:t>Person 3</a:t>
            </a:r>
          </a:p>
        </p:txBody>
      </p:sp>
      <p:sp>
        <p:nvSpPr>
          <p:cNvPr id="73" name="TextBox 72">
            <a:extLst>
              <a:ext uri="{FF2B5EF4-FFF2-40B4-BE49-F238E27FC236}">
                <a16:creationId xmlns:a16="http://schemas.microsoft.com/office/drawing/2014/main" id="{91EBB11B-C07C-26F6-9F97-154DC9AC26EE}"/>
              </a:ext>
            </a:extLst>
          </p:cNvPr>
          <p:cNvSpPr txBox="1"/>
          <p:nvPr/>
        </p:nvSpPr>
        <p:spPr>
          <a:xfrm>
            <a:off x="4887074" y="4713791"/>
            <a:ext cx="533811" cy="276999"/>
          </a:xfrm>
          <a:prstGeom prst="rect">
            <a:avLst/>
          </a:prstGeom>
          <a:noFill/>
        </p:spPr>
        <p:txBody>
          <a:bodyPr wrap="square" rtlCol="0">
            <a:spAutoFit/>
          </a:bodyPr>
          <a:lstStyle/>
          <a:p>
            <a:r>
              <a:rPr lang="de-CH" sz="1200" dirty="0">
                <a:solidFill>
                  <a:schemeClr val="accent5">
                    <a:lumMod val="75000"/>
                  </a:schemeClr>
                </a:solidFill>
                <a:latin typeface="Arial" panose="020B0604020202020204" pitchFamily="34" charset="0"/>
                <a:cs typeface="Arial" panose="020B0604020202020204" pitchFamily="34" charset="0"/>
              </a:rPr>
              <a:t>T1</a:t>
            </a:r>
          </a:p>
        </p:txBody>
      </p:sp>
      <p:sp>
        <p:nvSpPr>
          <p:cNvPr id="74" name="TextBox 73">
            <a:extLst>
              <a:ext uri="{FF2B5EF4-FFF2-40B4-BE49-F238E27FC236}">
                <a16:creationId xmlns:a16="http://schemas.microsoft.com/office/drawing/2014/main" id="{B9DCF18B-D6D0-5AF0-6492-A5239170E960}"/>
              </a:ext>
            </a:extLst>
          </p:cNvPr>
          <p:cNvSpPr txBox="1"/>
          <p:nvPr/>
        </p:nvSpPr>
        <p:spPr>
          <a:xfrm>
            <a:off x="5089805" y="4173060"/>
            <a:ext cx="533811" cy="276999"/>
          </a:xfrm>
          <a:prstGeom prst="rect">
            <a:avLst/>
          </a:prstGeom>
          <a:noFill/>
        </p:spPr>
        <p:txBody>
          <a:bodyPr wrap="square" rtlCol="0">
            <a:spAutoFit/>
          </a:bodyPr>
          <a:lstStyle/>
          <a:p>
            <a:r>
              <a:rPr lang="de-CH" sz="1200" dirty="0">
                <a:solidFill>
                  <a:schemeClr val="accent5">
                    <a:lumMod val="75000"/>
                  </a:schemeClr>
                </a:solidFill>
                <a:latin typeface="Arial" panose="020B0604020202020204" pitchFamily="34" charset="0"/>
                <a:cs typeface="Arial" panose="020B0604020202020204" pitchFamily="34" charset="0"/>
              </a:rPr>
              <a:t>T2</a:t>
            </a:r>
          </a:p>
        </p:txBody>
      </p:sp>
      <p:sp>
        <p:nvSpPr>
          <p:cNvPr id="75" name="TextBox 74">
            <a:extLst>
              <a:ext uri="{FF2B5EF4-FFF2-40B4-BE49-F238E27FC236}">
                <a16:creationId xmlns:a16="http://schemas.microsoft.com/office/drawing/2014/main" id="{484A2C50-474D-5D1A-88A6-EA6839AF90C3}"/>
              </a:ext>
            </a:extLst>
          </p:cNvPr>
          <p:cNvSpPr txBox="1"/>
          <p:nvPr/>
        </p:nvSpPr>
        <p:spPr>
          <a:xfrm>
            <a:off x="5365121" y="4382476"/>
            <a:ext cx="533811" cy="276999"/>
          </a:xfrm>
          <a:prstGeom prst="rect">
            <a:avLst/>
          </a:prstGeom>
          <a:noFill/>
        </p:spPr>
        <p:txBody>
          <a:bodyPr wrap="square" rtlCol="0">
            <a:spAutoFit/>
          </a:bodyPr>
          <a:lstStyle/>
          <a:p>
            <a:r>
              <a:rPr lang="de-CH" sz="1200" dirty="0">
                <a:solidFill>
                  <a:schemeClr val="accent5">
                    <a:lumMod val="75000"/>
                  </a:schemeClr>
                </a:solidFill>
                <a:latin typeface="Arial" panose="020B0604020202020204" pitchFamily="34" charset="0"/>
                <a:cs typeface="Arial" panose="020B0604020202020204" pitchFamily="34" charset="0"/>
              </a:rPr>
              <a:t>T3</a:t>
            </a:r>
          </a:p>
        </p:txBody>
      </p:sp>
      <p:sp>
        <p:nvSpPr>
          <p:cNvPr id="76" name="TextBox 75">
            <a:extLst>
              <a:ext uri="{FF2B5EF4-FFF2-40B4-BE49-F238E27FC236}">
                <a16:creationId xmlns:a16="http://schemas.microsoft.com/office/drawing/2014/main" id="{360B57F4-A2C6-AEDB-D4A0-5BAA93394BE2}"/>
              </a:ext>
            </a:extLst>
          </p:cNvPr>
          <p:cNvSpPr txBox="1"/>
          <p:nvPr/>
        </p:nvSpPr>
        <p:spPr>
          <a:xfrm>
            <a:off x="5197965" y="4776566"/>
            <a:ext cx="533811" cy="276999"/>
          </a:xfrm>
          <a:prstGeom prst="rect">
            <a:avLst/>
          </a:prstGeom>
          <a:noFill/>
        </p:spPr>
        <p:txBody>
          <a:bodyPr wrap="square" rtlCol="0">
            <a:spAutoFit/>
          </a:bodyPr>
          <a:lstStyle/>
          <a:p>
            <a:r>
              <a:rPr lang="de-CH" sz="1200" dirty="0">
                <a:solidFill>
                  <a:schemeClr val="accent5">
                    <a:lumMod val="75000"/>
                  </a:schemeClr>
                </a:solidFill>
                <a:latin typeface="Arial" panose="020B0604020202020204" pitchFamily="34" charset="0"/>
                <a:cs typeface="Arial" panose="020B0604020202020204" pitchFamily="34" charset="0"/>
              </a:rPr>
              <a:t>T4</a:t>
            </a:r>
          </a:p>
        </p:txBody>
      </p:sp>
      <p:cxnSp>
        <p:nvCxnSpPr>
          <p:cNvPr id="77" name="Straight Connector 76">
            <a:extLst>
              <a:ext uri="{FF2B5EF4-FFF2-40B4-BE49-F238E27FC236}">
                <a16:creationId xmlns:a16="http://schemas.microsoft.com/office/drawing/2014/main" id="{F1FF6CFB-3632-40AC-6E08-8346FC0A96FA}"/>
              </a:ext>
            </a:extLst>
          </p:cNvPr>
          <p:cNvCxnSpPr>
            <a:cxnSpLocks/>
          </p:cNvCxnSpPr>
          <p:nvPr/>
        </p:nvCxnSpPr>
        <p:spPr>
          <a:xfrm flipV="1">
            <a:off x="5037800" y="4625173"/>
            <a:ext cx="449975" cy="17031"/>
          </a:xfrm>
          <a:prstGeom prst="line">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4154E8C-8093-8C7A-37AF-56B24866FDD5}"/>
              </a:ext>
            </a:extLst>
          </p:cNvPr>
          <p:cNvCxnSpPr>
            <a:cxnSpLocks/>
          </p:cNvCxnSpPr>
          <p:nvPr/>
        </p:nvCxnSpPr>
        <p:spPr>
          <a:xfrm flipV="1">
            <a:off x="5564513" y="4034505"/>
            <a:ext cx="449975" cy="17031"/>
          </a:xfrm>
          <a:prstGeom prst="line">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A691C93-CF27-B3B5-D90F-E8D05063EBFC}"/>
              </a:ext>
            </a:extLst>
          </p:cNvPr>
          <p:cNvCxnSpPr>
            <a:cxnSpLocks/>
          </p:cNvCxnSpPr>
          <p:nvPr/>
        </p:nvCxnSpPr>
        <p:spPr>
          <a:xfrm flipV="1">
            <a:off x="6118427" y="3463966"/>
            <a:ext cx="449975" cy="17031"/>
          </a:xfrm>
          <a:prstGeom prst="line">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42E3E64-49E2-6662-0558-9409CFF31F6C}"/>
              </a:ext>
            </a:extLst>
          </p:cNvPr>
          <p:cNvCxnSpPr>
            <a:cxnSpLocks/>
          </p:cNvCxnSpPr>
          <p:nvPr/>
        </p:nvCxnSpPr>
        <p:spPr>
          <a:xfrm flipV="1">
            <a:off x="5521480" y="4354588"/>
            <a:ext cx="2809720" cy="263774"/>
          </a:xfrm>
          <a:prstGeom prst="line">
            <a:avLst/>
          </a:prstGeom>
          <a:ln>
            <a:solidFill>
              <a:schemeClr val="accent5">
                <a:lumMod val="75000"/>
              </a:schemeClr>
            </a:solidFill>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77C619D7-0975-9924-D79E-5322CEB63A33}"/>
              </a:ext>
            </a:extLst>
          </p:cNvPr>
          <p:cNvCxnSpPr>
            <a:cxnSpLocks/>
          </p:cNvCxnSpPr>
          <p:nvPr/>
        </p:nvCxnSpPr>
        <p:spPr>
          <a:xfrm>
            <a:off x="6059488" y="4041455"/>
            <a:ext cx="2271712" cy="228539"/>
          </a:xfrm>
          <a:prstGeom prst="line">
            <a:avLst/>
          </a:prstGeom>
          <a:ln>
            <a:solidFill>
              <a:srgbClr val="7030A0"/>
            </a:solidFill>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59B883F-9A52-66BB-E10C-6B1AED8F7B0A}"/>
              </a:ext>
            </a:extLst>
          </p:cNvPr>
          <p:cNvCxnSpPr>
            <a:cxnSpLocks/>
          </p:cNvCxnSpPr>
          <p:nvPr/>
        </p:nvCxnSpPr>
        <p:spPr>
          <a:xfrm>
            <a:off x="6638352" y="3454112"/>
            <a:ext cx="1692848" cy="674121"/>
          </a:xfrm>
          <a:prstGeom prst="line">
            <a:avLst/>
          </a:prstGeom>
          <a:ln>
            <a:solidFill>
              <a:schemeClr val="accent2">
                <a:lumMod val="75000"/>
              </a:schemeClr>
            </a:solidFill>
          </a:ln>
        </p:spPr>
        <p:style>
          <a:lnRef idx="1">
            <a:schemeClr val="dk1"/>
          </a:lnRef>
          <a:fillRef idx="0">
            <a:schemeClr val="dk1"/>
          </a:fillRef>
          <a:effectRef idx="0">
            <a:schemeClr val="dk1"/>
          </a:effectRef>
          <a:fontRef idx="minor">
            <a:schemeClr val="tx1"/>
          </a:fontRef>
        </p:style>
      </p:cxnSp>
      <p:sp>
        <p:nvSpPr>
          <p:cNvPr id="93" name="TextBox 92">
            <a:extLst>
              <a:ext uri="{FF2B5EF4-FFF2-40B4-BE49-F238E27FC236}">
                <a16:creationId xmlns:a16="http://schemas.microsoft.com/office/drawing/2014/main" id="{218237D7-B2BC-7930-908D-81EEE2A9E07E}"/>
              </a:ext>
            </a:extLst>
          </p:cNvPr>
          <p:cNvSpPr txBox="1"/>
          <p:nvPr/>
        </p:nvSpPr>
        <p:spPr>
          <a:xfrm>
            <a:off x="6679735" y="2910085"/>
            <a:ext cx="3810465" cy="369332"/>
          </a:xfrm>
          <a:prstGeom prst="rect">
            <a:avLst/>
          </a:prstGeom>
          <a:noFill/>
        </p:spPr>
        <p:txBody>
          <a:bodyPr wrap="square" rtlCol="0">
            <a:spAutoFit/>
          </a:bodyPr>
          <a:lstStyle/>
          <a:p>
            <a:r>
              <a:rPr lang="de-CH" dirty="0" err="1">
                <a:latin typeface="Arial" panose="020B0604020202020204" pitchFamily="34" charset="0"/>
                <a:cs typeface="Arial" panose="020B0604020202020204" pitchFamily="34" charset="0"/>
              </a:rPr>
              <a:t>Between</a:t>
            </a:r>
            <a:r>
              <a:rPr lang="de-CH" dirty="0">
                <a:latin typeface="Arial" panose="020B0604020202020204" pitchFamily="34" charset="0"/>
                <a:cs typeface="Arial" panose="020B0604020202020204" pitchFamily="34" charset="0"/>
              </a:rPr>
              <a:t>-Person Zusammenhang</a:t>
            </a:r>
          </a:p>
        </p:txBody>
      </p:sp>
      <p:sp>
        <p:nvSpPr>
          <p:cNvPr id="94" name="TextBox 93">
            <a:extLst>
              <a:ext uri="{FF2B5EF4-FFF2-40B4-BE49-F238E27FC236}">
                <a16:creationId xmlns:a16="http://schemas.microsoft.com/office/drawing/2014/main" id="{D2C53400-2576-B339-6E6C-686260802A11}"/>
              </a:ext>
            </a:extLst>
          </p:cNvPr>
          <p:cNvSpPr txBox="1"/>
          <p:nvPr/>
        </p:nvSpPr>
        <p:spPr>
          <a:xfrm>
            <a:off x="8302788" y="4082190"/>
            <a:ext cx="3810465" cy="369332"/>
          </a:xfrm>
          <a:prstGeom prst="rect">
            <a:avLst/>
          </a:prstGeom>
          <a:noFill/>
        </p:spPr>
        <p:txBody>
          <a:bodyPr wrap="square" rtlCol="0">
            <a:spAutoFit/>
          </a:bodyPr>
          <a:lstStyle/>
          <a:p>
            <a:r>
              <a:rPr lang="de-CH" dirty="0" err="1">
                <a:solidFill>
                  <a:schemeClr val="accent5">
                    <a:lumMod val="75000"/>
                  </a:schemeClr>
                </a:solidFill>
                <a:latin typeface="Arial" panose="020B0604020202020204" pitchFamily="34" charset="0"/>
                <a:cs typeface="Arial" panose="020B0604020202020204" pitchFamily="34" charset="0"/>
              </a:rPr>
              <a:t>Wi</a:t>
            </a:r>
            <a:r>
              <a:rPr lang="de-CH" dirty="0" err="1">
                <a:solidFill>
                  <a:srgbClr val="7030A0"/>
                </a:solidFill>
                <a:latin typeface="Arial" panose="020B0604020202020204" pitchFamily="34" charset="0"/>
                <a:cs typeface="Arial" panose="020B0604020202020204" pitchFamily="34" charset="0"/>
              </a:rPr>
              <a:t>th</a:t>
            </a:r>
            <a:r>
              <a:rPr lang="de-CH" dirty="0" err="1">
                <a:solidFill>
                  <a:schemeClr val="accent2">
                    <a:lumMod val="75000"/>
                  </a:schemeClr>
                </a:solidFill>
                <a:latin typeface="Arial" panose="020B0604020202020204" pitchFamily="34" charset="0"/>
                <a:cs typeface="Arial" panose="020B0604020202020204" pitchFamily="34" charset="0"/>
              </a:rPr>
              <a:t>in</a:t>
            </a:r>
            <a:r>
              <a:rPr lang="de-CH" dirty="0">
                <a:latin typeface="Arial" panose="020B0604020202020204" pitchFamily="34" charset="0"/>
                <a:cs typeface="Arial" panose="020B0604020202020204" pitchFamily="34" charset="0"/>
              </a:rPr>
              <a:t>-Person Zusammenhänge</a:t>
            </a:r>
          </a:p>
        </p:txBody>
      </p:sp>
      <p:sp>
        <p:nvSpPr>
          <p:cNvPr id="95" name="TextBox 94">
            <a:extLst>
              <a:ext uri="{FF2B5EF4-FFF2-40B4-BE49-F238E27FC236}">
                <a16:creationId xmlns:a16="http://schemas.microsoft.com/office/drawing/2014/main" id="{1FE46738-C96A-2B93-5AD1-F2893FF438D1}"/>
              </a:ext>
            </a:extLst>
          </p:cNvPr>
          <p:cNvSpPr txBox="1"/>
          <p:nvPr/>
        </p:nvSpPr>
        <p:spPr>
          <a:xfrm>
            <a:off x="8294347" y="4476724"/>
            <a:ext cx="3810465" cy="646331"/>
          </a:xfrm>
          <a:prstGeom prst="rect">
            <a:avLst/>
          </a:prstGeom>
          <a:noFill/>
        </p:spPr>
        <p:txBody>
          <a:bodyPr wrap="square" rtlCol="0">
            <a:spAutoFit/>
          </a:bodyPr>
          <a:lstStyle/>
          <a:p>
            <a:r>
              <a:rPr lang="de-CH" dirty="0">
                <a:latin typeface="Arial" panose="020B0604020202020204" pitchFamily="34" charset="0"/>
                <a:cs typeface="Arial" panose="020B0604020202020204" pitchFamily="34" charset="0"/>
              </a:rPr>
              <a:t>Stärkerer Indikator für kausalen Zusammenhang</a:t>
            </a:r>
          </a:p>
        </p:txBody>
      </p:sp>
      <p:sp>
        <p:nvSpPr>
          <p:cNvPr id="13" name="Textfeld 12"/>
          <p:cNvSpPr txBox="1"/>
          <p:nvPr/>
        </p:nvSpPr>
        <p:spPr>
          <a:xfrm>
            <a:off x="127373" y="6369570"/>
            <a:ext cx="5308394" cy="276999"/>
          </a:xfrm>
          <a:prstGeom prst="rect">
            <a:avLst/>
          </a:prstGeom>
          <a:noFill/>
        </p:spPr>
        <p:txBody>
          <a:bodyPr wrap="square" rtlCol="0">
            <a:spAutoFit/>
          </a:bodyPr>
          <a:lstStyle/>
          <a:p>
            <a:r>
              <a:rPr lang="de-CH" sz="1200">
                <a:solidFill>
                  <a:schemeClr val="bg1">
                    <a:lumMod val="65000"/>
                  </a:schemeClr>
                </a:solidFill>
                <a:latin typeface="Arial" panose="020B0604020202020204" pitchFamily="34" charset="0"/>
                <a:cs typeface="Arial" panose="020B0604020202020204" pitchFamily="34" charset="0"/>
              </a:rPr>
              <a:t>Molenaar (2004); Rouder (2023); Yarkoni (2022)</a:t>
            </a:r>
            <a:endParaRPr lang="en-US" sz="1200">
              <a:solidFill>
                <a:schemeClr val="bg1">
                  <a:lumMod val="65000"/>
                </a:schemeClr>
              </a:solidFill>
              <a:latin typeface="Arial" panose="020B0604020202020204" pitchFamily="34" charset="0"/>
              <a:cs typeface="Arial" panose="020B0604020202020204" pitchFamily="34" charset="0"/>
            </a:endParaRPr>
          </a:p>
        </p:txBody>
      </p:sp>
      <p:sp>
        <p:nvSpPr>
          <p:cNvPr id="14" name="Foliennummernplatzhalter 13"/>
          <p:cNvSpPr>
            <a:spLocks noGrp="1"/>
          </p:cNvSpPr>
          <p:nvPr>
            <p:ph type="sldNum" sz="quarter" idx="12"/>
          </p:nvPr>
        </p:nvSpPr>
        <p:spPr/>
        <p:txBody>
          <a:bodyPr/>
          <a:lstStyle/>
          <a:p>
            <a:fld id="{8CD81D32-49D6-4432-ACD3-F60C5F690709}" type="slidenum">
              <a:rPr lang="de-CH" smtClean="0"/>
              <a:t>15</a:t>
            </a:fld>
            <a:endParaRPr lang="de-CH"/>
          </a:p>
        </p:txBody>
      </p:sp>
    </p:spTree>
    <p:extLst>
      <p:ext uri="{BB962C8B-B14F-4D97-AF65-F5344CB8AC3E}">
        <p14:creationId xmlns:p14="http://schemas.microsoft.com/office/powerpoint/2010/main" val="221289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51" grpId="0" animBg="1"/>
      <p:bldP spid="52" grpId="0" animBg="1"/>
      <p:bldP spid="53" grpId="0" animBg="1"/>
      <p:bldP spid="56" grpId="0" animBg="1"/>
      <p:bldP spid="71" grpId="0"/>
      <p:bldP spid="72" grpId="0"/>
      <p:bldP spid="93" grpId="0"/>
      <p:bldP spid="94" grpId="0"/>
      <p:bldP spid="9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p:cNvSpPr/>
          <p:nvPr/>
        </p:nvSpPr>
        <p:spPr>
          <a:xfrm>
            <a:off x="2500388" y="4092824"/>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T1</a:t>
            </a:r>
          </a:p>
        </p:txBody>
      </p:sp>
      <p:sp>
        <p:nvSpPr>
          <p:cNvPr id="6" name="Ellipse 5"/>
          <p:cNvSpPr/>
          <p:nvPr/>
        </p:nvSpPr>
        <p:spPr>
          <a:xfrm>
            <a:off x="5227025" y="4104542"/>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T2</a:t>
            </a:r>
          </a:p>
        </p:txBody>
      </p:sp>
      <p:sp>
        <p:nvSpPr>
          <p:cNvPr id="7" name="Ellipse 6"/>
          <p:cNvSpPr/>
          <p:nvPr/>
        </p:nvSpPr>
        <p:spPr>
          <a:xfrm>
            <a:off x="7682564" y="4091435"/>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T3</a:t>
            </a:r>
          </a:p>
        </p:txBody>
      </p:sp>
      <p:sp>
        <p:nvSpPr>
          <p:cNvPr id="23" name="Ellipse 22"/>
          <p:cNvSpPr/>
          <p:nvPr/>
        </p:nvSpPr>
        <p:spPr>
          <a:xfrm>
            <a:off x="2787765" y="2811060"/>
            <a:ext cx="1578543"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Anti-</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Sakkade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State T1</a:t>
            </a:r>
          </a:p>
        </p:txBody>
      </p:sp>
      <p:sp>
        <p:nvSpPr>
          <p:cNvPr id="26" name="Ellipse 25"/>
          <p:cNvSpPr/>
          <p:nvPr/>
        </p:nvSpPr>
        <p:spPr>
          <a:xfrm>
            <a:off x="217596" y="4134533"/>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Trait</a:t>
            </a:r>
          </a:p>
        </p:txBody>
      </p:sp>
      <p:cxnSp>
        <p:nvCxnSpPr>
          <p:cNvPr id="9" name="Gewinkelter Verbinder 8"/>
          <p:cNvCxnSpPr>
            <a:stCxn id="26" idx="4"/>
            <a:endCxn id="2" idx="4"/>
          </p:cNvCxnSpPr>
          <p:nvPr/>
        </p:nvCxnSpPr>
        <p:spPr>
          <a:xfrm rot="5400000" flipH="1" flipV="1">
            <a:off x="2368041" y="3997373"/>
            <a:ext cx="41709" cy="2282792"/>
          </a:xfrm>
          <a:prstGeom prst="bentConnector3">
            <a:avLst>
              <a:gd name="adj1" fmla="val -548083"/>
            </a:avLst>
          </a:prstGeom>
          <a:ln>
            <a:tailEnd type="triangle"/>
          </a:ln>
        </p:spPr>
        <p:style>
          <a:lnRef idx="1">
            <a:schemeClr val="dk1"/>
          </a:lnRef>
          <a:fillRef idx="0">
            <a:schemeClr val="dk1"/>
          </a:fillRef>
          <a:effectRef idx="0">
            <a:schemeClr val="dk1"/>
          </a:effectRef>
          <a:fontRef idx="minor">
            <a:schemeClr val="tx1"/>
          </a:fontRef>
        </p:style>
      </p:cxnSp>
      <p:cxnSp>
        <p:nvCxnSpPr>
          <p:cNvPr id="27" name="Gewinkelter Verbinder 26"/>
          <p:cNvCxnSpPr>
            <a:stCxn id="26" idx="4"/>
            <a:endCxn id="6" idx="4"/>
          </p:cNvCxnSpPr>
          <p:nvPr/>
        </p:nvCxnSpPr>
        <p:spPr>
          <a:xfrm rot="5400000" flipH="1" flipV="1">
            <a:off x="3737218" y="2639913"/>
            <a:ext cx="29991" cy="5009429"/>
          </a:xfrm>
          <a:prstGeom prst="bentConnector3">
            <a:avLst>
              <a:gd name="adj1" fmla="val -762229"/>
            </a:avLst>
          </a:prstGeom>
          <a:ln>
            <a:tailEnd type="triangle"/>
          </a:ln>
        </p:spPr>
        <p:style>
          <a:lnRef idx="1">
            <a:schemeClr val="dk1"/>
          </a:lnRef>
          <a:fillRef idx="0">
            <a:schemeClr val="dk1"/>
          </a:fillRef>
          <a:effectRef idx="0">
            <a:schemeClr val="dk1"/>
          </a:effectRef>
          <a:fontRef idx="minor">
            <a:schemeClr val="tx1"/>
          </a:fontRef>
        </p:style>
      </p:cxnSp>
      <p:cxnSp>
        <p:nvCxnSpPr>
          <p:cNvPr id="28" name="Gewinkelter Verbinder 27"/>
          <p:cNvCxnSpPr>
            <a:stCxn id="26" idx="4"/>
            <a:endCxn id="7" idx="4"/>
          </p:cNvCxnSpPr>
          <p:nvPr/>
        </p:nvCxnSpPr>
        <p:spPr>
          <a:xfrm rot="5400000" flipH="1" flipV="1">
            <a:off x="4958435" y="1405590"/>
            <a:ext cx="43098" cy="7464968"/>
          </a:xfrm>
          <a:prstGeom prst="bentConnector3">
            <a:avLst>
              <a:gd name="adj1" fmla="val -530419"/>
            </a:avLst>
          </a:prstGeom>
          <a:ln>
            <a:tailEnd type="triangle"/>
          </a:ln>
        </p:spPr>
        <p:style>
          <a:lnRef idx="1">
            <a:schemeClr val="dk1"/>
          </a:lnRef>
          <a:fillRef idx="0">
            <a:schemeClr val="dk1"/>
          </a:fillRef>
          <a:effectRef idx="0">
            <a:schemeClr val="dk1"/>
          </a:effectRef>
          <a:fontRef idx="minor">
            <a:schemeClr val="tx1"/>
          </a:fontRef>
        </p:style>
      </p:cxnSp>
      <p:cxnSp>
        <p:nvCxnSpPr>
          <p:cNvPr id="31" name="Gerade Verbindung mit Pfeil 30"/>
          <p:cNvCxnSpPr/>
          <p:nvPr/>
        </p:nvCxnSpPr>
        <p:spPr>
          <a:xfrm flipV="1">
            <a:off x="795130" y="5214168"/>
            <a:ext cx="210710" cy="7294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Ellipse 31"/>
          <p:cNvSpPr/>
          <p:nvPr/>
        </p:nvSpPr>
        <p:spPr>
          <a:xfrm>
            <a:off x="83588" y="2625150"/>
            <a:ext cx="2327821" cy="9701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Anti-</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Sakkade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Effekt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Trait</a:t>
            </a:r>
          </a:p>
        </p:txBody>
      </p:sp>
      <p:cxnSp>
        <p:nvCxnSpPr>
          <p:cNvPr id="33" name="Gerade Verbindung mit Pfeil 32"/>
          <p:cNvCxnSpPr/>
          <p:nvPr/>
        </p:nvCxnSpPr>
        <p:spPr>
          <a:xfrm>
            <a:off x="934278" y="1895649"/>
            <a:ext cx="129314" cy="674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feld 36"/>
          <p:cNvSpPr txBox="1"/>
          <p:nvPr/>
        </p:nvSpPr>
        <p:spPr>
          <a:xfrm>
            <a:off x="217596" y="1526317"/>
            <a:ext cx="68718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Mittlerer</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Anti-</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Sakkade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Inkongruenz-Effekt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über</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Erhebungen</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38" name="Gewinkelter Verbinder 37"/>
          <p:cNvCxnSpPr>
            <a:cxnSpLocks/>
            <a:stCxn id="32" idx="0"/>
            <a:endCxn id="23" idx="0"/>
          </p:cNvCxnSpPr>
          <p:nvPr/>
        </p:nvCxnSpPr>
        <p:spPr>
          <a:xfrm rot="16200000" flipH="1">
            <a:off x="2349969" y="1522680"/>
            <a:ext cx="185910" cy="2390850"/>
          </a:xfrm>
          <a:prstGeom prst="bentConnector3">
            <a:avLst>
              <a:gd name="adj1" fmla="val -122963"/>
            </a:avLst>
          </a:prstGeom>
          <a:ln>
            <a:tailEnd type="triangle"/>
          </a:ln>
        </p:spPr>
        <p:style>
          <a:lnRef idx="1">
            <a:schemeClr val="dk1"/>
          </a:lnRef>
          <a:fillRef idx="0">
            <a:schemeClr val="dk1"/>
          </a:fillRef>
          <a:effectRef idx="0">
            <a:schemeClr val="dk1"/>
          </a:effectRef>
          <a:fontRef idx="minor">
            <a:schemeClr val="tx1"/>
          </a:fontRef>
        </p:style>
      </p:cxnSp>
      <p:cxnSp>
        <p:nvCxnSpPr>
          <p:cNvPr id="41" name="Gewinkelter Verbinder 40"/>
          <p:cNvCxnSpPr>
            <a:cxnSpLocks/>
            <a:stCxn id="32" idx="0"/>
          </p:cNvCxnSpPr>
          <p:nvPr/>
        </p:nvCxnSpPr>
        <p:spPr>
          <a:xfrm rot="16200000" flipH="1">
            <a:off x="3701068" y="171581"/>
            <a:ext cx="197628" cy="5104767"/>
          </a:xfrm>
          <a:prstGeom prst="bentConnector3">
            <a:avLst>
              <a:gd name="adj1" fmla="val -115672"/>
            </a:avLst>
          </a:prstGeom>
          <a:ln>
            <a:tailEnd type="triangle"/>
          </a:ln>
        </p:spPr>
        <p:style>
          <a:lnRef idx="1">
            <a:schemeClr val="dk1"/>
          </a:lnRef>
          <a:fillRef idx="0">
            <a:schemeClr val="dk1"/>
          </a:fillRef>
          <a:effectRef idx="0">
            <a:schemeClr val="dk1"/>
          </a:effectRef>
          <a:fontRef idx="minor">
            <a:schemeClr val="tx1"/>
          </a:fontRef>
        </p:style>
      </p:cxnSp>
      <p:cxnSp>
        <p:nvCxnSpPr>
          <p:cNvPr id="44" name="Gewinkelter Verbinder 43"/>
          <p:cNvCxnSpPr>
            <a:cxnSpLocks/>
            <a:stCxn id="32" idx="0"/>
          </p:cNvCxnSpPr>
          <p:nvPr/>
        </p:nvCxnSpPr>
        <p:spPr>
          <a:xfrm rot="16200000" flipH="1">
            <a:off x="4887722" y="-1015074"/>
            <a:ext cx="184521" cy="7464969"/>
          </a:xfrm>
          <a:prstGeom prst="bentConnector3">
            <a:avLst>
              <a:gd name="adj1" fmla="val -123888"/>
            </a:avLst>
          </a:prstGeom>
          <a:ln>
            <a:tailEnd type="triangle"/>
          </a:ln>
        </p:spPr>
        <p:style>
          <a:lnRef idx="1">
            <a:schemeClr val="dk1"/>
          </a:lnRef>
          <a:fillRef idx="0">
            <a:schemeClr val="dk1"/>
          </a:fillRef>
          <a:effectRef idx="0">
            <a:schemeClr val="dk1"/>
          </a:effectRef>
          <a:fontRef idx="minor">
            <a:schemeClr val="tx1"/>
          </a:fontRef>
        </p:style>
      </p:cxnSp>
      <p:cxnSp>
        <p:nvCxnSpPr>
          <p:cNvPr id="56" name="Gerade Verbindung mit Pfeil 55"/>
          <p:cNvCxnSpPr>
            <a:stCxn id="32" idx="4"/>
            <a:endCxn id="26" idx="0"/>
          </p:cNvCxnSpPr>
          <p:nvPr/>
        </p:nvCxnSpPr>
        <p:spPr>
          <a:xfrm>
            <a:off x="1247499" y="3595336"/>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8" name="Textfeld 57"/>
          <p:cNvSpPr txBox="1"/>
          <p:nvPr/>
        </p:nvSpPr>
        <p:spPr>
          <a:xfrm>
            <a:off x="1318661" y="3566626"/>
            <a:ext cx="55284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Between-Person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Relation</a:t>
            </a:r>
          </a:p>
        </p:txBody>
      </p:sp>
      <p:cxnSp>
        <p:nvCxnSpPr>
          <p:cNvPr id="59" name="Gerade Verbindung mit Pfeil 58"/>
          <p:cNvCxnSpPr>
            <a:cxnSpLocks/>
            <a:stCxn id="23" idx="4"/>
          </p:cNvCxnSpPr>
          <p:nvPr/>
        </p:nvCxnSpPr>
        <p:spPr>
          <a:xfrm>
            <a:off x="3577037" y="3467181"/>
            <a:ext cx="3794" cy="63736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0" name="Gerade Verbindung mit Pfeil 59"/>
          <p:cNvCxnSpPr>
            <a:cxnSpLocks/>
          </p:cNvCxnSpPr>
          <p:nvPr/>
        </p:nvCxnSpPr>
        <p:spPr>
          <a:xfrm>
            <a:off x="6352266" y="3478899"/>
            <a:ext cx="1" cy="61253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1" name="Gerade Verbindung mit Pfeil 60"/>
          <p:cNvCxnSpPr>
            <a:cxnSpLocks/>
          </p:cNvCxnSpPr>
          <p:nvPr/>
        </p:nvCxnSpPr>
        <p:spPr>
          <a:xfrm>
            <a:off x="8712468" y="3422480"/>
            <a:ext cx="0" cy="64017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2" name="Textfeld 61"/>
          <p:cNvSpPr txBox="1"/>
          <p:nvPr/>
        </p:nvSpPr>
        <p:spPr>
          <a:xfrm>
            <a:off x="4307425" y="3530471"/>
            <a:ext cx="176800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Within-Person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Relationen</a:t>
            </a:r>
          </a:p>
        </p:txBody>
      </p:sp>
      <p:sp>
        <p:nvSpPr>
          <p:cNvPr id="30" name="Textfeld 36"/>
          <p:cNvSpPr txBox="1"/>
          <p:nvPr/>
        </p:nvSpPr>
        <p:spPr>
          <a:xfrm>
            <a:off x="212764" y="6030480"/>
            <a:ext cx="68718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Mittlerer Shtulman Inkongruenz-Effekt über Erhebungen</a:t>
            </a:r>
          </a:p>
        </p:txBody>
      </p:sp>
      <p:sp>
        <p:nvSpPr>
          <p:cNvPr id="29" name="Ellipse 28"/>
          <p:cNvSpPr/>
          <p:nvPr/>
        </p:nvSpPr>
        <p:spPr>
          <a:xfrm>
            <a:off x="10033143" y="4104542"/>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T4</a:t>
            </a:r>
          </a:p>
        </p:txBody>
      </p:sp>
      <p:cxnSp>
        <p:nvCxnSpPr>
          <p:cNvPr id="35" name="Gerade Verbindung mit Pfeil 34"/>
          <p:cNvCxnSpPr>
            <a:endCxn id="29" idx="0"/>
          </p:cNvCxnSpPr>
          <p:nvPr/>
        </p:nvCxnSpPr>
        <p:spPr>
          <a:xfrm>
            <a:off x="11063047" y="3450115"/>
            <a:ext cx="0" cy="65442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39" name="Gewinkelter Verbinder 38"/>
          <p:cNvCxnSpPr>
            <a:cxnSpLocks/>
            <a:stCxn id="32" idx="0"/>
          </p:cNvCxnSpPr>
          <p:nvPr/>
        </p:nvCxnSpPr>
        <p:spPr>
          <a:xfrm rot="16200000" flipH="1">
            <a:off x="6063011" y="-2190363"/>
            <a:ext cx="184521" cy="9815547"/>
          </a:xfrm>
          <a:prstGeom prst="bentConnector3">
            <a:avLst>
              <a:gd name="adj1" fmla="val -123888"/>
            </a:avLst>
          </a:prstGeom>
          <a:ln>
            <a:tailEnd type="triangle"/>
          </a:ln>
        </p:spPr>
        <p:style>
          <a:lnRef idx="1">
            <a:schemeClr val="dk1"/>
          </a:lnRef>
          <a:fillRef idx="0">
            <a:schemeClr val="dk1"/>
          </a:fillRef>
          <a:effectRef idx="0">
            <a:schemeClr val="dk1"/>
          </a:effectRef>
          <a:fontRef idx="minor">
            <a:schemeClr val="tx1"/>
          </a:fontRef>
        </p:style>
      </p:cxnSp>
      <p:cxnSp>
        <p:nvCxnSpPr>
          <p:cNvPr id="42" name="Gewinkelter Verbinder 41"/>
          <p:cNvCxnSpPr>
            <a:stCxn id="26" idx="4"/>
            <a:endCxn id="29" idx="4"/>
          </p:cNvCxnSpPr>
          <p:nvPr/>
        </p:nvCxnSpPr>
        <p:spPr>
          <a:xfrm rot="5400000" flipH="1" flipV="1">
            <a:off x="6140277" y="236854"/>
            <a:ext cx="29991" cy="9815547"/>
          </a:xfrm>
          <a:prstGeom prst="bentConnector3">
            <a:avLst>
              <a:gd name="adj1" fmla="val -762229"/>
            </a:avLst>
          </a:prstGeom>
          <a:ln>
            <a:tailEnd type="triangle"/>
          </a:ln>
        </p:spPr>
        <p:style>
          <a:lnRef idx="1">
            <a:schemeClr val="dk1"/>
          </a:lnRef>
          <a:fillRef idx="0">
            <a:schemeClr val="dk1"/>
          </a:fillRef>
          <a:effectRef idx="0">
            <a:schemeClr val="dk1"/>
          </a:effectRef>
          <a:fontRef idx="minor">
            <a:schemeClr val="tx1"/>
          </a:fontRef>
        </p:style>
      </p:cxnSp>
      <p:sp>
        <p:nvSpPr>
          <p:cNvPr id="40" name="Rechteck 39"/>
          <p:cNvSpPr/>
          <p:nvPr/>
        </p:nvSpPr>
        <p:spPr>
          <a:xfrm>
            <a:off x="99391" y="327991"/>
            <a:ext cx="11986592" cy="6341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C592E13-B4E3-A5DC-6D64-9B0130123D72}"/>
              </a:ext>
            </a:extLst>
          </p:cNvPr>
          <p:cNvSpPr txBox="1"/>
          <p:nvPr/>
        </p:nvSpPr>
        <p:spPr>
          <a:xfrm>
            <a:off x="3229623" y="5600814"/>
            <a:ext cx="7362177" cy="369332"/>
          </a:xfrm>
          <a:prstGeom prst="rect">
            <a:avLst/>
          </a:prstGeom>
          <a:noFill/>
        </p:spPr>
        <p:txBody>
          <a:bodyPr wrap="square" rtlCol="0">
            <a:spAutoFit/>
          </a:bodyPr>
          <a:lstStyle/>
          <a:p>
            <a:r>
              <a:rPr lang="de-CH" dirty="0">
                <a:latin typeface="Arial" panose="020B0604020202020204" pitchFamily="34" charset="0"/>
                <a:cs typeface="Arial" panose="020B0604020202020204" pitchFamily="34" charset="0"/>
              </a:rPr>
              <a:t>Schätzung </a:t>
            </a:r>
            <a:r>
              <a:rPr lang="de-CH">
                <a:latin typeface="Arial" panose="020B0604020202020204" pitchFamily="34" charset="0"/>
                <a:cs typeface="Arial" panose="020B0604020202020204" pitchFamily="34" charset="0"/>
              </a:rPr>
              <a:t>von first order </a:t>
            </a:r>
            <a:r>
              <a:rPr lang="de-CH" b="1">
                <a:latin typeface="Arial" panose="020B0604020202020204" pitchFamily="34" charset="0"/>
                <a:cs typeface="Arial" panose="020B0604020202020204" pitchFamily="34" charset="0"/>
              </a:rPr>
              <a:t>Random </a:t>
            </a:r>
            <a:r>
              <a:rPr lang="de-CH" b="1" dirty="0" err="1">
                <a:latin typeface="Arial" panose="020B0604020202020204" pitchFamily="34" charset="0"/>
                <a:cs typeface="Arial" panose="020B0604020202020204" pitchFamily="34" charset="0"/>
              </a:rPr>
              <a:t>Intercept</a:t>
            </a:r>
            <a:r>
              <a:rPr lang="de-CH" b="1" dirty="0">
                <a:latin typeface="Arial" panose="020B0604020202020204" pitchFamily="34" charset="0"/>
                <a:cs typeface="Arial" panose="020B0604020202020204" pitchFamily="34" charset="0"/>
              </a:rPr>
              <a:t>-Modellen</a:t>
            </a:r>
            <a:r>
              <a:rPr lang="de-CH" dirty="0">
                <a:latin typeface="Arial" panose="020B0604020202020204" pitchFamily="34" charset="0"/>
                <a:cs typeface="Arial" panose="020B0604020202020204" pitchFamily="34" charset="0"/>
              </a:rPr>
              <a:t> in Mplus</a:t>
            </a:r>
          </a:p>
        </p:txBody>
      </p:sp>
      <p:sp>
        <p:nvSpPr>
          <p:cNvPr id="4" name="Textfeld 3"/>
          <p:cNvSpPr txBox="1"/>
          <p:nvPr/>
        </p:nvSpPr>
        <p:spPr>
          <a:xfrm>
            <a:off x="3555729" y="2397173"/>
            <a:ext cx="302964" cy="369332"/>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1</a:t>
            </a:r>
            <a:endParaRPr lang="en-US">
              <a:latin typeface="Arial" panose="020B0604020202020204" pitchFamily="34" charset="0"/>
              <a:cs typeface="Arial" panose="020B0604020202020204" pitchFamily="34" charset="0"/>
            </a:endParaRPr>
          </a:p>
        </p:txBody>
      </p:sp>
      <p:sp>
        <p:nvSpPr>
          <p:cNvPr id="43" name="Textfeld 42"/>
          <p:cNvSpPr txBox="1"/>
          <p:nvPr/>
        </p:nvSpPr>
        <p:spPr>
          <a:xfrm>
            <a:off x="6271823" y="2380149"/>
            <a:ext cx="302964" cy="369332"/>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1</a:t>
            </a:r>
            <a:endParaRPr lang="en-US">
              <a:latin typeface="Arial" panose="020B0604020202020204" pitchFamily="34" charset="0"/>
              <a:cs typeface="Arial" panose="020B0604020202020204" pitchFamily="34" charset="0"/>
            </a:endParaRPr>
          </a:p>
        </p:txBody>
      </p:sp>
      <p:sp>
        <p:nvSpPr>
          <p:cNvPr id="45" name="Textfeld 44"/>
          <p:cNvSpPr txBox="1"/>
          <p:nvPr/>
        </p:nvSpPr>
        <p:spPr>
          <a:xfrm>
            <a:off x="8652786" y="2376659"/>
            <a:ext cx="302964" cy="369332"/>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1</a:t>
            </a:r>
            <a:endParaRPr lang="en-US">
              <a:latin typeface="Arial" panose="020B0604020202020204" pitchFamily="34" charset="0"/>
              <a:cs typeface="Arial" panose="020B0604020202020204" pitchFamily="34" charset="0"/>
            </a:endParaRPr>
          </a:p>
        </p:txBody>
      </p:sp>
      <p:sp>
        <p:nvSpPr>
          <p:cNvPr id="46" name="Textfeld 45"/>
          <p:cNvSpPr txBox="1"/>
          <p:nvPr/>
        </p:nvSpPr>
        <p:spPr>
          <a:xfrm>
            <a:off x="11002978" y="2368317"/>
            <a:ext cx="302964" cy="369332"/>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1</a:t>
            </a:r>
            <a:endParaRPr lang="en-US">
              <a:latin typeface="Arial" panose="020B0604020202020204" pitchFamily="34" charset="0"/>
              <a:cs typeface="Arial" panose="020B0604020202020204" pitchFamily="34" charset="0"/>
            </a:endParaRPr>
          </a:p>
        </p:txBody>
      </p:sp>
      <p:sp>
        <p:nvSpPr>
          <p:cNvPr id="47" name="Textfeld 46"/>
          <p:cNvSpPr txBox="1"/>
          <p:nvPr/>
        </p:nvSpPr>
        <p:spPr>
          <a:xfrm>
            <a:off x="3486867" y="5083813"/>
            <a:ext cx="302964" cy="369332"/>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1</a:t>
            </a:r>
            <a:endParaRPr lang="en-US">
              <a:latin typeface="Arial" panose="020B0604020202020204" pitchFamily="34" charset="0"/>
              <a:cs typeface="Arial" panose="020B0604020202020204" pitchFamily="34" charset="0"/>
            </a:endParaRPr>
          </a:p>
        </p:txBody>
      </p:sp>
      <p:sp>
        <p:nvSpPr>
          <p:cNvPr id="48" name="Textfeld 47"/>
          <p:cNvSpPr txBox="1"/>
          <p:nvPr/>
        </p:nvSpPr>
        <p:spPr>
          <a:xfrm>
            <a:off x="6200784" y="5083813"/>
            <a:ext cx="302964" cy="369332"/>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1</a:t>
            </a:r>
            <a:endParaRPr lang="en-US">
              <a:latin typeface="Arial" panose="020B0604020202020204" pitchFamily="34" charset="0"/>
              <a:cs typeface="Arial" panose="020B0604020202020204" pitchFamily="34" charset="0"/>
            </a:endParaRPr>
          </a:p>
        </p:txBody>
      </p:sp>
      <p:sp>
        <p:nvSpPr>
          <p:cNvPr id="49" name="Textfeld 48"/>
          <p:cNvSpPr txBox="1"/>
          <p:nvPr/>
        </p:nvSpPr>
        <p:spPr>
          <a:xfrm>
            <a:off x="8630683" y="5086298"/>
            <a:ext cx="302964" cy="369332"/>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1</a:t>
            </a:r>
            <a:endParaRPr lang="en-US">
              <a:latin typeface="Arial" panose="020B0604020202020204" pitchFamily="34" charset="0"/>
              <a:cs typeface="Arial" panose="020B0604020202020204" pitchFamily="34" charset="0"/>
            </a:endParaRPr>
          </a:p>
        </p:txBody>
      </p:sp>
      <p:sp>
        <p:nvSpPr>
          <p:cNvPr id="50" name="Textfeld 49"/>
          <p:cNvSpPr txBox="1"/>
          <p:nvPr/>
        </p:nvSpPr>
        <p:spPr>
          <a:xfrm>
            <a:off x="10983067" y="5083813"/>
            <a:ext cx="302964" cy="369332"/>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1</a:t>
            </a:r>
            <a:endParaRPr lang="en-US">
              <a:latin typeface="Arial" panose="020B0604020202020204" pitchFamily="34" charset="0"/>
              <a:cs typeface="Arial" panose="020B0604020202020204" pitchFamily="34" charset="0"/>
            </a:endParaRPr>
          </a:p>
        </p:txBody>
      </p:sp>
      <p:sp>
        <p:nvSpPr>
          <p:cNvPr id="5" name="Textfeld 4"/>
          <p:cNvSpPr txBox="1"/>
          <p:nvPr/>
        </p:nvSpPr>
        <p:spPr>
          <a:xfrm>
            <a:off x="3535428" y="3587213"/>
            <a:ext cx="617059" cy="369332"/>
          </a:xfrm>
          <a:prstGeom prst="rect">
            <a:avLst/>
          </a:prstGeom>
          <a:noFill/>
        </p:spPr>
        <p:txBody>
          <a:bodyPr wrap="square" rtlCol="0">
            <a:spAutoFit/>
          </a:bodyPr>
          <a:lstStyle/>
          <a:p>
            <a:r>
              <a:rPr lang="de-CH" i="1"/>
              <a:t>r</a:t>
            </a:r>
            <a:r>
              <a:rPr lang="de-CH" baseline="-25000"/>
              <a:t>w</a:t>
            </a:r>
            <a:endParaRPr lang="en-US" baseline="-25000"/>
          </a:p>
        </p:txBody>
      </p:sp>
      <p:sp>
        <p:nvSpPr>
          <p:cNvPr id="51" name="Textfeld 50"/>
          <p:cNvSpPr txBox="1"/>
          <p:nvPr/>
        </p:nvSpPr>
        <p:spPr>
          <a:xfrm>
            <a:off x="6339227" y="3550757"/>
            <a:ext cx="617059" cy="369332"/>
          </a:xfrm>
          <a:prstGeom prst="rect">
            <a:avLst/>
          </a:prstGeom>
          <a:noFill/>
        </p:spPr>
        <p:txBody>
          <a:bodyPr wrap="square" rtlCol="0">
            <a:spAutoFit/>
          </a:bodyPr>
          <a:lstStyle/>
          <a:p>
            <a:r>
              <a:rPr lang="de-CH" i="1"/>
              <a:t>r</a:t>
            </a:r>
            <a:r>
              <a:rPr lang="de-CH" baseline="-25000"/>
              <a:t>w</a:t>
            </a:r>
            <a:endParaRPr lang="en-US" baseline="-25000"/>
          </a:p>
        </p:txBody>
      </p:sp>
      <p:sp>
        <p:nvSpPr>
          <p:cNvPr id="52" name="Textfeld 51"/>
          <p:cNvSpPr txBox="1"/>
          <p:nvPr/>
        </p:nvSpPr>
        <p:spPr>
          <a:xfrm>
            <a:off x="8696016" y="3543317"/>
            <a:ext cx="617059" cy="369332"/>
          </a:xfrm>
          <a:prstGeom prst="rect">
            <a:avLst/>
          </a:prstGeom>
          <a:noFill/>
        </p:spPr>
        <p:txBody>
          <a:bodyPr wrap="square" rtlCol="0">
            <a:spAutoFit/>
          </a:bodyPr>
          <a:lstStyle/>
          <a:p>
            <a:r>
              <a:rPr lang="de-CH" i="1"/>
              <a:t>r</a:t>
            </a:r>
            <a:r>
              <a:rPr lang="de-CH" baseline="-25000"/>
              <a:t>w</a:t>
            </a:r>
            <a:endParaRPr lang="en-US" baseline="-25000"/>
          </a:p>
        </p:txBody>
      </p:sp>
      <p:sp>
        <p:nvSpPr>
          <p:cNvPr id="53" name="Textfeld 52"/>
          <p:cNvSpPr txBox="1"/>
          <p:nvPr/>
        </p:nvSpPr>
        <p:spPr>
          <a:xfrm>
            <a:off x="11056217" y="3550757"/>
            <a:ext cx="617059" cy="369332"/>
          </a:xfrm>
          <a:prstGeom prst="rect">
            <a:avLst/>
          </a:prstGeom>
          <a:noFill/>
        </p:spPr>
        <p:txBody>
          <a:bodyPr wrap="square" rtlCol="0">
            <a:spAutoFit/>
          </a:bodyPr>
          <a:lstStyle/>
          <a:p>
            <a:r>
              <a:rPr lang="de-CH" i="1"/>
              <a:t>r</a:t>
            </a:r>
            <a:r>
              <a:rPr lang="de-CH" baseline="-25000"/>
              <a:t>w</a:t>
            </a:r>
            <a:endParaRPr lang="en-US" baseline="-25000"/>
          </a:p>
        </p:txBody>
      </p:sp>
      <p:sp>
        <p:nvSpPr>
          <p:cNvPr id="54" name="Textfeld 53"/>
          <p:cNvSpPr txBox="1"/>
          <p:nvPr/>
        </p:nvSpPr>
        <p:spPr>
          <a:xfrm>
            <a:off x="908306" y="3623975"/>
            <a:ext cx="617059" cy="369332"/>
          </a:xfrm>
          <a:prstGeom prst="rect">
            <a:avLst/>
          </a:prstGeom>
          <a:noFill/>
        </p:spPr>
        <p:txBody>
          <a:bodyPr wrap="square" rtlCol="0">
            <a:spAutoFit/>
          </a:bodyPr>
          <a:lstStyle/>
          <a:p>
            <a:r>
              <a:rPr lang="de-CH" i="1"/>
              <a:t>r</a:t>
            </a:r>
            <a:r>
              <a:rPr lang="de-CH" baseline="-25000"/>
              <a:t>b</a:t>
            </a:r>
            <a:endParaRPr lang="en-US" baseline="-25000"/>
          </a:p>
        </p:txBody>
      </p:sp>
      <p:sp>
        <p:nvSpPr>
          <p:cNvPr id="8" name="Foliennummernplatzhalter 7"/>
          <p:cNvSpPr>
            <a:spLocks noGrp="1"/>
          </p:cNvSpPr>
          <p:nvPr>
            <p:ph type="sldNum" sz="quarter" idx="12"/>
          </p:nvPr>
        </p:nvSpPr>
        <p:spPr/>
        <p:txBody>
          <a:bodyPr/>
          <a:lstStyle/>
          <a:p>
            <a:fld id="{8CD81D32-49D6-4432-ACD3-F60C5F690709}" type="slidenum">
              <a:rPr lang="de-CH" smtClean="0"/>
              <a:t>16</a:t>
            </a:fld>
            <a:endParaRPr lang="de-CH"/>
          </a:p>
        </p:txBody>
      </p:sp>
      <p:sp>
        <p:nvSpPr>
          <p:cNvPr id="10" name="Ellipse 9">
            <a:extLst>
              <a:ext uri="{FF2B5EF4-FFF2-40B4-BE49-F238E27FC236}">
                <a16:creationId xmlns:a16="http://schemas.microsoft.com/office/drawing/2014/main" id="{48F27469-583B-E826-705E-6096CE51F33E}"/>
              </a:ext>
            </a:extLst>
          </p:cNvPr>
          <p:cNvSpPr/>
          <p:nvPr/>
        </p:nvSpPr>
        <p:spPr>
          <a:xfrm>
            <a:off x="5549955" y="2822778"/>
            <a:ext cx="1578543"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Anti-</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Sakkade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State T2</a:t>
            </a:r>
          </a:p>
        </p:txBody>
      </p:sp>
      <p:sp>
        <p:nvSpPr>
          <p:cNvPr id="11" name="Ellipse 10">
            <a:extLst>
              <a:ext uri="{FF2B5EF4-FFF2-40B4-BE49-F238E27FC236}">
                <a16:creationId xmlns:a16="http://schemas.microsoft.com/office/drawing/2014/main" id="{B2ECE665-43E2-FAC5-D979-9A3277EBE5DC}"/>
              </a:ext>
            </a:extLst>
          </p:cNvPr>
          <p:cNvSpPr/>
          <p:nvPr/>
        </p:nvSpPr>
        <p:spPr>
          <a:xfrm>
            <a:off x="7906744" y="2771324"/>
            <a:ext cx="1578543"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Anti-</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Sakkade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State T3</a:t>
            </a:r>
          </a:p>
        </p:txBody>
      </p:sp>
      <p:sp>
        <p:nvSpPr>
          <p:cNvPr id="12" name="Ellipse 11">
            <a:extLst>
              <a:ext uri="{FF2B5EF4-FFF2-40B4-BE49-F238E27FC236}">
                <a16:creationId xmlns:a16="http://schemas.microsoft.com/office/drawing/2014/main" id="{458D4022-1091-CC22-C9C3-84DE326D1EBA}"/>
              </a:ext>
            </a:extLst>
          </p:cNvPr>
          <p:cNvSpPr/>
          <p:nvPr/>
        </p:nvSpPr>
        <p:spPr>
          <a:xfrm>
            <a:off x="10273381" y="2808881"/>
            <a:ext cx="1578543"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Anti-</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Sakkade</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State T4</a:t>
            </a:r>
          </a:p>
        </p:txBody>
      </p:sp>
      <p:sp>
        <p:nvSpPr>
          <p:cNvPr id="13" name="TextBox 3">
            <a:extLst>
              <a:ext uri="{FF2B5EF4-FFF2-40B4-BE49-F238E27FC236}">
                <a16:creationId xmlns:a16="http://schemas.microsoft.com/office/drawing/2014/main" id="{C0F44568-4A1F-E8A3-F88F-AEDA3B9C7C2F}"/>
              </a:ext>
            </a:extLst>
          </p:cNvPr>
          <p:cNvSpPr txBox="1"/>
          <p:nvPr/>
        </p:nvSpPr>
        <p:spPr>
          <a:xfrm>
            <a:off x="503972" y="487845"/>
            <a:ext cx="1078992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Längsschnitt (T1-T4):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State-Trait Dekomposition</a:t>
            </a:r>
          </a:p>
        </p:txBody>
      </p:sp>
      <p:sp>
        <p:nvSpPr>
          <p:cNvPr id="14" name="Textfeld 13">
            <a:extLst>
              <a:ext uri="{FF2B5EF4-FFF2-40B4-BE49-F238E27FC236}">
                <a16:creationId xmlns:a16="http://schemas.microsoft.com/office/drawing/2014/main" id="{249C602C-6517-4246-34D1-F818FE6AA37A}"/>
              </a:ext>
            </a:extLst>
          </p:cNvPr>
          <p:cNvSpPr txBox="1"/>
          <p:nvPr/>
        </p:nvSpPr>
        <p:spPr>
          <a:xfrm>
            <a:off x="518724" y="3635337"/>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.25</a:t>
            </a:r>
          </a:p>
        </p:txBody>
      </p:sp>
      <p:sp>
        <p:nvSpPr>
          <p:cNvPr id="15" name="Textfeld 14">
            <a:extLst>
              <a:ext uri="{FF2B5EF4-FFF2-40B4-BE49-F238E27FC236}">
                <a16:creationId xmlns:a16="http://schemas.microsoft.com/office/drawing/2014/main" id="{28923C2F-B5E9-751D-F347-6D77A14A5510}"/>
              </a:ext>
            </a:extLst>
          </p:cNvPr>
          <p:cNvSpPr txBox="1"/>
          <p:nvPr/>
        </p:nvSpPr>
        <p:spPr>
          <a:xfrm>
            <a:off x="3083920" y="3612365"/>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.02</a:t>
            </a:r>
          </a:p>
        </p:txBody>
      </p:sp>
      <p:sp>
        <p:nvSpPr>
          <p:cNvPr id="16" name="Textfeld 15">
            <a:extLst>
              <a:ext uri="{FF2B5EF4-FFF2-40B4-BE49-F238E27FC236}">
                <a16:creationId xmlns:a16="http://schemas.microsoft.com/office/drawing/2014/main" id="{28951B00-6E21-0823-AFF1-C210407CDE5C}"/>
              </a:ext>
            </a:extLst>
          </p:cNvPr>
          <p:cNvSpPr txBox="1"/>
          <p:nvPr/>
        </p:nvSpPr>
        <p:spPr>
          <a:xfrm>
            <a:off x="5868107" y="3576798"/>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lang="en-US" dirty="0">
                <a:solidFill>
                  <a:prstClr val="black"/>
                </a:solidFill>
                <a:latin typeface="Arial" panose="020B0604020202020204" pitchFamily="34" charset="0"/>
                <a:cs typeface="Arial" panose="020B0604020202020204" pitchFamily="34" charset="0"/>
              </a:rPr>
              <a:t>03</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Textfeld 16">
            <a:extLst>
              <a:ext uri="{FF2B5EF4-FFF2-40B4-BE49-F238E27FC236}">
                <a16:creationId xmlns:a16="http://schemas.microsoft.com/office/drawing/2014/main" id="{2292BAF8-82F3-58CF-EB12-CDA5CC2CF5DF}"/>
              </a:ext>
            </a:extLst>
          </p:cNvPr>
          <p:cNvSpPr txBox="1"/>
          <p:nvPr/>
        </p:nvSpPr>
        <p:spPr>
          <a:xfrm>
            <a:off x="8218215" y="3563410"/>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.03</a:t>
            </a:r>
          </a:p>
        </p:txBody>
      </p:sp>
      <p:sp>
        <p:nvSpPr>
          <p:cNvPr id="18" name="Textfeld 17">
            <a:extLst>
              <a:ext uri="{FF2B5EF4-FFF2-40B4-BE49-F238E27FC236}">
                <a16:creationId xmlns:a16="http://schemas.microsoft.com/office/drawing/2014/main" id="{3D4A9970-6F97-0C6F-4983-4AFDECE458E0}"/>
              </a:ext>
            </a:extLst>
          </p:cNvPr>
          <p:cNvSpPr txBox="1"/>
          <p:nvPr/>
        </p:nvSpPr>
        <p:spPr>
          <a:xfrm>
            <a:off x="10573507" y="3565753"/>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.02</a:t>
            </a:r>
          </a:p>
        </p:txBody>
      </p:sp>
      <p:sp>
        <p:nvSpPr>
          <p:cNvPr id="19" name="Textfeld 18">
            <a:extLst>
              <a:ext uri="{FF2B5EF4-FFF2-40B4-BE49-F238E27FC236}">
                <a16:creationId xmlns:a16="http://schemas.microsoft.com/office/drawing/2014/main" id="{2DC77369-C031-EF6A-DC72-BB90F330400F}"/>
              </a:ext>
            </a:extLst>
          </p:cNvPr>
          <p:cNvSpPr txBox="1"/>
          <p:nvPr/>
        </p:nvSpPr>
        <p:spPr>
          <a:xfrm>
            <a:off x="2725783" y="1904561"/>
            <a:ext cx="92249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Ergebnis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Anti-</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Sakkadeneffekt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ist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Artefakt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zeitstabiler</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(between-Level)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Konfundierungen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spTree>
    <p:extLst>
      <p:ext uri="{BB962C8B-B14F-4D97-AF65-F5344CB8AC3E}">
        <p14:creationId xmlns:p14="http://schemas.microsoft.com/office/powerpoint/2010/main" val="125690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5" grpId="0"/>
      <p:bldP spid="16" grpId="0"/>
      <p:bldP spid="17"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33310-EE91-6BC5-2669-E89D0E063682}"/>
            </a:ext>
          </a:extLst>
        </p:cNvPr>
        <p:cNvGrpSpPr/>
        <p:nvPr/>
      </p:nvGrpSpPr>
      <p:grpSpPr>
        <a:xfrm>
          <a:off x="0" y="0"/>
          <a:ext cx="0" cy="0"/>
          <a:chOff x="0" y="0"/>
          <a:chExt cx="0" cy="0"/>
        </a:xfrm>
      </p:grpSpPr>
      <p:sp>
        <p:nvSpPr>
          <p:cNvPr id="5" name="Rechteck 4">
            <a:extLst>
              <a:ext uri="{FF2B5EF4-FFF2-40B4-BE49-F238E27FC236}">
                <a16:creationId xmlns:a16="http://schemas.microsoft.com/office/drawing/2014/main" id="{EC4224B1-356B-8187-C1D6-2941E706B280}"/>
              </a:ext>
            </a:extLst>
          </p:cNvPr>
          <p:cNvSpPr/>
          <p:nvPr/>
        </p:nvSpPr>
        <p:spPr>
          <a:xfrm>
            <a:off x="1273641" y="2655245"/>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Picture-Word		                Anti-Sakkade		                         </a:t>
            </a:r>
            <a:r>
              <a:rPr kumimoji="0" lang="de-CH"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Flanker</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8" name="AntiSaccade_short">
            <a:hlinkClick r:id="" action="ppaction://media"/>
            <a:extLst>
              <a:ext uri="{FF2B5EF4-FFF2-40B4-BE49-F238E27FC236}">
                <a16:creationId xmlns:a16="http://schemas.microsoft.com/office/drawing/2014/main" id="{2C87D2E3-6037-8FCE-43A0-3B8C5C7EBE8F}"/>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311862" y="3274762"/>
            <a:ext cx="3844951" cy="2162785"/>
          </a:xfrm>
          <a:prstGeom prst="rect">
            <a:avLst/>
          </a:prstGeom>
        </p:spPr>
      </p:pic>
      <p:pic>
        <p:nvPicPr>
          <p:cNvPr id="9" name="Flanker_Short">
            <a:hlinkClick r:id="" action="ppaction://media"/>
            <a:extLst>
              <a:ext uri="{FF2B5EF4-FFF2-40B4-BE49-F238E27FC236}">
                <a16:creationId xmlns:a16="http://schemas.microsoft.com/office/drawing/2014/main" id="{7E92B34F-6410-A911-DFB0-6BECB48DBA4F}"/>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732395" y="3166661"/>
            <a:ext cx="4229311" cy="2378987"/>
          </a:xfrm>
          <a:prstGeom prst="rect">
            <a:avLst/>
          </a:prstGeom>
        </p:spPr>
      </p:pic>
      <p:pic>
        <p:nvPicPr>
          <p:cNvPr id="10" name="PictureWord_short">
            <a:hlinkClick r:id="" action="ppaction://media"/>
            <a:extLst>
              <a:ext uri="{FF2B5EF4-FFF2-40B4-BE49-F238E27FC236}">
                <a16:creationId xmlns:a16="http://schemas.microsoft.com/office/drawing/2014/main" id="{919925D2-D4AC-64C4-B758-0195550FCED3}"/>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176784" y="3419003"/>
            <a:ext cx="3588523" cy="2018544"/>
          </a:xfrm>
          <a:prstGeom prst="rect">
            <a:avLst/>
          </a:prstGeom>
        </p:spPr>
      </p:pic>
      <p:sp>
        <p:nvSpPr>
          <p:cNvPr id="12" name="Rechteck 11">
            <a:extLst>
              <a:ext uri="{FF2B5EF4-FFF2-40B4-BE49-F238E27FC236}">
                <a16:creationId xmlns:a16="http://schemas.microsoft.com/office/drawing/2014/main" id="{287AAFAF-5870-5258-221E-B6FF5277030B}"/>
              </a:ext>
            </a:extLst>
          </p:cNvPr>
          <p:cNvSpPr/>
          <p:nvPr/>
        </p:nvSpPr>
        <p:spPr>
          <a:xfrm>
            <a:off x="99391" y="327991"/>
            <a:ext cx="11986592" cy="6341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feld 4">
            <a:extLst>
              <a:ext uri="{FF2B5EF4-FFF2-40B4-BE49-F238E27FC236}">
                <a16:creationId xmlns:a16="http://schemas.microsoft.com/office/drawing/2014/main" id="{EBE40063-4FFF-DDE0-009C-D8E6505B6795}"/>
              </a:ext>
            </a:extLst>
          </p:cNvPr>
          <p:cNvSpPr txBox="1"/>
          <p:nvPr/>
        </p:nvSpPr>
        <p:spPr>
          <a:xfrm>
            <a:off x="106017" y="341144"/>
            <a:ext cx="12085983" cy="2308324"/>
          </a:xfrm>
          <a:prstGeom prst="rect">
            <a:avLst/>
          </a:prstGeom>
          <a:noFill/>
        </p:spPr>
        <p:txBody>
          <a:bodyPr wrap="square" rtlCol="0">
            <a:spAutoFit/>
          </a:bodyPr>
          <a:lstStyle/>
          <a:p>
            <a:r>
              <a:rPr lang="de-CH" sz="2400" b="1" dirty="0">
                <a:latin typeface="Arial" panose="020B0604020202020204" pitchFamily="34" charset="0"/>
                <a:cs typeface="Arial" panose="020B0604020202020204" pitchFamily="34" charset="0"/>
              </a:rPr>
              <a:t>Fazit:</a:t>
            </a:r>
          </a:p>
          <a:p>
            <a:r>
              <a:rPr lang="de-CH" sz="2400" b="1" i="1" dirty="0">
                <a:latin typeface="Arial" panose="020B0604020202020204" pitchFamily="34" charset="0"/>
                <a:cs typeface="Arial" panose="020B0604020202020204" pitchFamily="34" charset="0"/>
              </a:rPr>
              <a:t>Inhibition spielt bei der Auflösung von Interferenz zwischen intuitiven und wissenschaftlichen Konzeptionen keine Rolle</a:t>
            </a:r>
          </a:p>
          <a:p>
            <a:r>
              <a:rPr lang="de-CH" sz="2400" i="1" dirty="0">
                <a:latin typeface="Arial" panose="020B0604020202020204" pitchFamily="34" charset="0"/>
                <a:cs typeface="Arial" panose="020B0604020202020204" pitchFamily="34" charset="0"/>
              </a:rPr>
              <a:t>Alternativhypothesen:</a:t>
            </a:r>
          </a:p>
          <a:p>
            <a:pPr marL="457200" indent="-457200">
              <a:buAutoNum type="arabicParenR"/>
            </a:pPr>
            <a:r>
              <a:rPr lang="de-CH" sz="2400" i="1" dirty="0">
                <a:latin typeface="Arial" panose="020B0604020202020204" pitchFamily="34" charset="0"/>
                <a:cs typeface="Arial" panose="020B0604020202020204" pitchFamily="34" charset="0"/>
              </a:rPr>
              <a:t>Shtulman-Task löst keine Interferenz aus 2) Expertise spielt grössere Rolle.</a:t>
            </a:r>
          </a:p>
          <a:p>
            <a:r>
              <a:rPr lang="de-CH" sz="2400" i="1" dirty="0">
                <a:latin typeface="Arial" panose="020B0604020202020204" pitchFamily="34" charset="0"/>
                <a:cs typeface="Arial" panose="020B0604020202020204" pitchFamily="34" charset="0"/>
              </a:rPr>
              <a:t>    </a:t>
            </a:r>
            <a:r>
              <a:rPr lang="de-CH" sz="2000" i="1" dirty="0">
                <a:latin typeface="Arial" panose="020B0604020202020204" pitchFamily="34" charset="0"/>
                <a:cs typeface="Arial" panose="020B0604020202020204" pitchFamily="34" charset="0"/>
              </a:rPr>
              <a:t>Pädagogische Implikation: Kontext-spezifische Relevanz unterschiedlicher Konzepte unterrichten.</a:t>
            </a:r>
            <a:endParaRPr lang="en-US" sz="2400" i="1" dirty="0">
              <a:latin typeface="Arial" panose="020B0604020202020204"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6BBF4C59-2F11-5E32-3C67-16FCF4C89112}"/>
              </a:ext>
            </a:extLst>
          </p:cNvPr>
          <p:cNvCxnSpPr/>
          <p:nvPr/>
        </p:nvCxnSpPr>
        <p:spPr>
          <a:xfrm>
            <a:off x="176784" y="2952750"/>
            <a:ext cx="3766566" cy="2592898"/>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D855E8D5-C549-A195-8F28-FF6588DF1548}"/>
              </a:ext>
            </a:extLst>
          </p:cNvPr>
          <p:cNvCxnSpPr>
            <a:cxnSpLocks/>
          </p:cNvCxnSpPr>
          <p:nvPr/>
        </p:nvCxnSpPr>
        <p:spPr>
          <a:xfrm flipH="1">
            <a:off x="176784" y="2952750"/>
            <a:ext cx="3665916" cy="2745298"/>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C69E178-EA39-0DCB-2B2C-810767362A91}"/>
              </a:ext>
            </a:extLst>
          </p:cNvPr>
          <p:cNvCxnSpPr>
            <a:cxnSpLocks/>
          </p:cNvCxnSpPr>
          <p:nvPr/>
        </p:nvCxnSpPr>
        <p:spPr>
          <a:xfrm flipH="1">
            <a:off x="7885491" y="2876550"/>
            <a:ext cx="3665916" cy="274529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16487D6-D466-6FA1-39B1-204EE74B9B65}"/>
              </a:ext>
            </a:extLst>
          </p:cNvPr>
          <p:cNvCxnSpPr/>
          <p:nvPr/>
        </p:nvCxnSpPr>
        <p:spPr>
          <a:xfrm>
            <a:off x="7989991" y="2972210"/>
            <a:ext cx="3766566" cy="2592898"/>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DA1501A-60B7-7751-6F32-DB476F72B373}"/>
              </a:ext>
            </a:extLst>
          </p:cNvPr>
          <p:cNvSpPr txBox="1"/>
          <p:nvPr/>
        </p:nvSpPr>
        <p:spPr>
          <a:xfrm>
            <a:off x="258417" y="6009758"/>
            <a:ext cx="3961158" cy="369332"/>
          </a:xfrm>
          <a:prstGeom prst="rect">
            <a:avLst/>
          </a:prstGeom>
          <a:noFill/>
        </p:spPr>
        <p:txBody>
          <a:bodyPr wrap="square" rtlCol="0">
            <a:spAutoFit/>
          </a:bodyPr>
          <a:lstStyle/>
          <a:p>
            <a:r>
              <a:rPr lang="de-CH" dirty="0">
                <a:latin typeface="Arial" panose="020B0604020202020204" pitchFamily="34" charset="0"/>
                <a:cs typeface="Arial" panose="020B0604020202020204" pitchFamily="34" charset="0"/>
              </a:rPr>
              <a:t>Replikation von Stricker et al. (2021)</a:t>
            </a:r>
          </a:p>
        </p:txBody>
      </p:sp>
      <p:sp>
        <p:nvSpPr>
          <p:cNvPr id="22" name="TextBox 21">
            <a:extLst>
              <a:ext uri="{FF2B5EF4-FFF2-40B4-BE49-F238E27FC236}">
                <a16:creationId xmlns:a16="http://schemas.microsoft.com/office/drawing/2014/main" id="{42AC9C57-854F-6C7A-0F1D-3A1360D17323}"/>
              </a:ext>
            </a:extLst>
          </p:cNvPr>
          <p:cNvSpPr txBox="1"/>
          <p:nvPr/>
        </p:nvSpPr>
        <p:spPr>
          <a:xfrm>
            <a:off x="7972425" y="6006647"/>
            <a:ext cx="3961158" cy="369332"/>
          </a:xfrm>
          <a:prstGeom prst="rect">
            <a:avLst/>
          </a:prstGeom>
          <a:noFill/>
        </p:spPr>
        <p:txBody>
          <a:bodyPr wrap="square" rtlCol="0">
            <a:spAutoFit/>
          </a:bodyPr>
          <a:lstStyle/>
          <a:p>
            <a:pPr algn="ctr"/>
            <a:r>
              <a:rPr lang="de-CH" dirty="0">
                <a:latin typeface="Arial" panose="020B0604020202020204" pitchFamily="34" charset="0"/>
                <a:cs typeface="Arial" panose="020B0604020202020204" pitchFamily="34" charset="0"/>
              </a:rPr>
              <a:t>Neues Ergebnis</a:t>
            </a:r>
          </a:p>
        </p:txBody>
      </p:sp>
      <p:sp>
        <p:nvSpPr>
          <p:cNvPr id="23" name="TextBox 22">
            <a:extLst>
              <a:ext uri="{FF2B5EF4-FFF2-40B4-BE49-F238E27FC236}">
                <a16:creationId xmlns:a16="http://schemas.microsoft.com/office/drawing/2014/main" id="{B8E37C9C-2CB6-048D-E47F-F6B5DE82EF88}"/>
              </a:ext>
            </a:extLst>
          </p:cNvPr>
          <p:cNvSpPr txBox="1"/>
          <p:nvPr/>
        </p:nvSpPr>
        <p:spPr>
          <a:xfrm>
            <a:off x="4219575" y="5870525"/>
            <a:ext cx="3512820" cy="646331"/>
          </a:xfrm>
          <a:prstGeom prst="rect">
            <a:avLst/>
          </a:prstGeom>
          <a:noFill/>
        </p:spPr>
        <p:txBody>
          <a:bodyPr wrap="square" rtlCol="0">
            <a:spAutoFit/>
          </a:bodyPr>
          <a:lstStyle/>
          <a:p>
            <a:pPr algn="ctr"/>
            <a:r>
              <a:rPr lang="de-CH" dirty="0">
                <a:latin typeface="Arial" panose="020B0604020202020204" pitchFamily="34" charset="0"/>
                <a:cs typeface="Arial" panose="020B0604020202020204" pitchFamily="34" charset="0"/>
              </a:rPr>
              <a:t>Hypothese: </a:t>
            </a:r>
            <a:r>
              <a:rPr lang="de-CH" i="1" dirty="0">
                <a:latin typeface="Arial" panose="020B0604020202020204" pitchFamily="34" charset="0"/>
                <a:cs typeface="Arial" panose="020B0604020202020204" pitchFamily="34" charset="0"/>
              </a:rPr>
              <a:t>Unterdrückung automatisch aktivierter Reaktion</a:t>
            </a:r>
          </a:p>
        </p:txBody>
      </p:sp>
      <p:sp>
        <p:nvSpPr>
          <p:cNvPr id="2" name="Foliennummernplatzhalter 1">
            <a:extLst>
              <a:ext uri="{FF2B5EF4-FFF2-40B4-BE49-F238E27FC236}">
                <a16:creationId xmlns:a16="http://schemas.microsoft.com/office/drawing/2014/main" id="{008CBD3C-4142-2D8E-EE38-1F2196714797}"/>
              </a:ext>
            </a:extLst>
          </p:cNvPr>
          <p:cNvSpPr>
            <a:spLocks noGrp="1"/>
          </p:cNvSpPr>
          <p:nvPr>
            <p:ph type="sldNum" sz="quarter" idx="12"/>
          </p:nvPr>
        </p:nvSpPr>
        <p:spPr/>
        <p:txBody>
          <a:bodyPr/>
          <a:lstStyle/>
          <a:p>
            <a:fld id="{8CD81D32-49D6-4432-ACD3-F60C5F690709}" type="slidenum">
              <a:rPr lang="de-CH" smtClean="0"/>
              <a:t>17</a:t>
            </a:fld>
            <a:endParaRPr lang="de-CH"/>
          </a:p>
        </p:txBody>
      </p:sp>
      <p:cxnSp>
        <p:nvCxnSpPr>
          <p:cNvPr id="4" name="Straight Connector 17">
            <a:extLst>
              <a:ext uri="{FF2B5EF4-FFF2-40B4-BE49-F238E27FC236}">
                <a16:creationId xmlns:a16="http://schemas.microsoft.com/office/drawing/2014/main" id="{0C1430F5-9FD7-2E7E-F7F8-90833498163F}"/>
              </a:ext>
            </a:extLst>
          </p:cNvPr>
          <p:cNvCxnSpPr>
            <a:cxnSpLocks/>
          </p:cNvCxnSpPr>
          <p:nvPr/>
        </p:nvCxnSpPr>
        <p:spPr>
          <a:xfrm flipH="1">
            <a:off x="4055436" y="3032405"/>
            <a:ext cx="3665916" cy="2745298"/>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18">
            <a:extLst>
              <a:ext uri="{FF2B5EF4-FFF2-40B4-BE49-F238E27FC236}">
                <a16:creationId xmlns:a16="http://schemas.microsoft.com/office/drawing/2014/main" id="{CDC36AD1-4673-1024-5A3C-7E8CA47CD256}"/>
              </a:ext>
            </a:extLst>
          </p:cNvPr>
          <p:cNvCxnSpPr/>
          <p:nvPr/>
        </p:nvCxnSpPr>
        <p:spPr>
          <a:xfrm>
            <a:off x="4159936" y="3128065"/>
            <a:ext cx="3766566" cy="259289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3496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video>
              <p:cMediaNode vol="80000">
                <p:cTn id="8" fill="hold" display="0">
                  <p:stCondLst>
                    <p:cond delay="indefinite"/>
                  </p:stCondLst>
                </p:cTn>
                <p:tgtEl>
                  <p:spTgt spid="9"/>
                </p:tgtEl>
              </p:cMediaNode>
            </p:video>
            <p:video>
              <p:cMediaNode vol="80000">
                <p:cTn id="9" fill="hold" display="0">
                  <p:stCondLst>
                    <p:cond delay="indefinite"/>
                  </p:stCondLst>
                </p:cTn>
                <p:tgtEl>
                  <p:spTgt spid="10"/>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3897544" y="2951946"/>
            <a:ext cx="6179645" cy="523220"/>
          </a:xfrm>
          <a:prstGeom prst="rect">
            <a:avLst/>
          </a:prstGeom>
          <a:noFill/>
        </p:spPr>
        <p:txBody>
          <a:bodyPr wrap="square" rtlCol="0">
            <a:spAutoFit/>
          </a:bodyPr>
          <a:lstStyle/>
          <a:p>
            <a:r>
              <a:rPr lang="de-CH" sz="2800" dirty="0">
                <a:solidFill>
                  <a:schemeClr val="bg1"/>
                </a:solidFill>
                <a:latin typeface="Arial" panose="020B0604020202020204" pitchFamily="34" charset="0"/>
                <a:cs typeface="Arial" panose="020B0604020202020204" pitchFamily="34" charset="0"/>
              </a:rPr>
              <a:t>Danke</a:t>
            </a:r>
            <a:endParaRPr lang="en-US" sz="2800" i="1" dirty="0">
              <a:solidFill>
                <a:schemeClr val="bg1"/>
              </a:solidFill>
              <a:latin typeface="Arial" panose="020B0604020202020204" pitchFamily="34" charset="0"/>
              <a:cs typeface="Arial" panose="020B0604020202020204" pitchFamily="34" charset="0"/>
            </a:endParaRPr>
          </a:p>
        </p:txBody>
      </p:sp>
      <p:pic>
        <p:nvPicPr>
          <p:cNvPr id="2" name="Grafik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657" y="4377799"/>
            <a:ext cx="1702496" cy="1702496"/>
          </a:xfrm>
          <a:prstGeom prst="rect">
            <a:avLst/>
          </a:prstGeom>
        </p:spPr>
      </p:pic>
      <p:pic>
        <p:nvPicPr>
          <p:cNvPr id="3" name="Grafi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494" y="4880015"/>
            <a:ext cx="1522311" cy="1773824"/>
          </a:xfrm>
          <a:prstGeom prst="rect">
            <a:avLst/>
          </a:prstGeom>
        </p:spPr>
      </p:pic>
      <p:pic>
        <p:nvPicPr>
          <p:cNvPr id="5" name="Grafik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1473" y="3627906"/>
            <a:ext cx="1700995" cy="1700995"/>
          </a:xfrm>
          <a:prstGeom prst="rect">
            <a:avLst/>
          </a:prstGeom>
        </p:spPr>
      </p:pic>
      <p:sp>
        <p:nvSpPr>
          <p:cNvPr id="6" name="TextBox 5">
            <a:extLst>
              <a:ext uri="{FF2B5EF4-FFF2-40B4-BE49-F238E27FC236}">
                <a16:creationId xmlns:a16="http://schemas.microsoft.com/office/drawing/2014/main" id="{DEDCD023-6FF0-67B6-DEC8-2600234B73CD}"/>
              </a:ext>
            </a:extLst>
          </p:cNvPr>
          <p:cNvSpPr txBox="1"/>
          <p:nvPr/>
        </p:nvSpPr>
        <p:spPr>
          <a:xfrm>
            <a:off x="934056" y="5419887"/>
            <a:ext cx="3250226" cy="830997"/>
          </a:xfrm>
          <a:prstGeom prst="rect">
            <a:avLst/>
          </a:prstGeom>
          <a:noFill/>
        </p:spPr>
        <p:txBody>
          <a:bodyPr wrap="square" rtlCol="0">
            <a:spAutoFit/>
          </a:bodyPr>
          <a:lstStyle/>
          <a:p>
            <a:r>
              <a:rPr lang="de-CH" b="1" dirty="0">
                <a:solidFill>
                  <a:schemeClr val="bg1"/>
                </a:solidFill>
                <a:latin typeface="Arial" panose="020B0604020202020204" pitchFamily="34" charset="0"/>
                <a:cs typeface="Arial" panose="020B0604020202020204" pitchFamily="34" charset="0"/>
              </a:rPr>
              <a:t>D</a:t>
            </a:r>
            <a:r>
              <a:rPr lang="de-CH" dirty="0">
                <a:solidFill>
                  <a:schemeClr val="bg1"/>
                </a:solidFill>
                <a:latin typeface="Arial" panose="020B0604020202020204" pitchFamily="34" charset="0"/>
                <a:cs typeface="Arial" panose="020B0604020202020204" pitchFamily="34" charset="0"/>
              </a:rPr>
              <a:t>enis </a:t>
            </a:r>
            <a:r>
              <a:rPr lang="de-CH" b="1" dirty="0">
                <a:solidFill>
                  <a:schemeClr val="bg1"/>
                </a:solidFill>
                <a:latin typeface="Arial" panose="020B0604020202020204" pitchFamily="34" charset="0"/>
                <a:cs typeface="Arial" panose="020B0604020202020204" pitchFamily="34" charset="0"/>
              </a:rPr>
              <a:t>D</a:t>
            </a:r>
            <a:r>
              <a:rPr lang="de-CH" dirty="0">
                <a:solidFill>
                  <a:schemeClr val="bg1"/>
                </a:solidFill>
                <a:latin typeface="Arial" panose="020B0604020202020204" pitchFamily="34" charset="0"/>
                <a:cs typeface="Arial" panose="020B0604020202020204" pitchFamily="34" charset="0"/>
              </a:rPr>
              <a:t>umas</a:t>
            </a:r>
          </a:p>
          <a:p>
            <a:r>
              <a:rPr lang="de-CH" dirty="0">
                <a:solidFill>
                  <a:schemeClr val="bg1"/>
                </a:solidFill>
                <a:latin typeface="Arial" panose="020B0604020202020204" pitchFamily="34" charset="0"/>
                <a:cs typeface="Arial" panose="020B0604020202020204" pitchFamily="34" charset="0"/>
              </a:rPr>
              <a:t>University of Georgia</a:t>
            </a:r>
          </a:p>
          <a:p>
            <a:r>
              <a:rPr lang="de-CH" sz="1200" dirty="0">
                <a:solidFill>
                  <a:schemeClr val="bg1"/>
                </a:solidFill>
                <a:latin typeface="Arial" panose="020B0604020202020204" pitchFamily="34" charset="0"/>
                <a:cs typeface="Arial" panose="020B0604020202020204" pitchFamily="34" charset="0"/>
              </a:rPr>
              <a:t>Relationales Schlussfolgern</a:t>
            </a:r>
          </a:p>
        </p:txBody>
      </p:sp>
      <p:sp>
        <p:nvSpPr>
          <p:cNvPr id="7" name="TextBox 6">
            <a:extLst>
              <a:ext uri="{FF2B5EF4-FFF2-40B4-BE49-F238E27FC236}">
                <a16:creationId xmlns:a16="http://schemas.microsoft.com/office/drawing/2014/main" id="{C37CC45D-9377-669B-E5D0-2481D2D9498B}"/>
              </a:ext>
            </a:extLst>
          </p:cNvPr>
          <p:cNvSpPr txBox="1"/>
          <p:nvPr/>
        </p:nvSpPr>
        <p:spPr>
          <a:xfrm>
            <a:off x="4094190" y="3993494"/>
            <a:ext cx="3448043" cy="1138773"/>
          </a:xfrm>
          <a:prstGeom prst="rect">
            <a:avLst/>
          </a:prstGeom>
          <a:noFill/>
        </p:spPr>
        <p:txBody>
          <a:bodyPr wrap="square" rtlCol="0">
            <a:spAutoFit/>
          </a:bodyPr>
          <a:lstStyle/>
          <a:p>
            <a:r>
              <a:rPr lang="de-CH" b="1" dirty="0">
                <a:solidFill>
                  <a:schemeClr val="bg1"/>
                </a:solidFill>
                <a:latin typeface="Arial" panose="020B0604020202020204" pitchFamily="34" charset="0"/>
                <a:cs typeface="Arial" panose="020B0604020202020204" pitchFamily="34" charset="0"/>
              </a:rPr>
              <a:t>G</a:t>
            </a:r>
            <a:r>
              <a:rPr lang="de-CH" dirty="0">
                <a:solidFill>
                  <a:schemeClr val="bg1"/>
                </a:solidFill>
                <a:latin typeface="Arial" panose="020B0604020202020204" pitchFamily="34" charset="0"/>
                <a:cs typeface="Arial" panose="020B0604020202020204" pitchFamily="34" charset="0"/>
              </a:rPr>
              <a:t>idon </a:t>
            </a:r>
            <a:r>
              <a:rPr lang="de-CH" b="1" dirty="0">
                <a:solidFill>
                  <a:schemeClr val="bg1"/>
                </a:solidFill>
                <a:latin typeface="Arial" panose="020B0604020202020204" pitchFamily="34" charset="0"/>
                <a:cs typeface="Arial" panose="020B0604020202020204" pitchFamily="34" charset="0"/>
              </a:rPr>
              <a:t>F</a:t>
            </a:r>
            <a:r>
              <a:rPr lang="de-CH" dirty="0">
                <a:solidFill>
                  <a:schemeClr val="bg1"/>
                </a:solidFill>
                <a:latin typeface="Arial" panose="020B0604020202020204" pitchFamily="34" charset="0"/>
                <a:cs typeface="Arial" panose="020B0604020202020204" pitchFamily="34" charset="0"/>
              </a:rPr>
              <a:t>rischkorn</a:t>
            </a:r>
          </a:p>
          <a:p>
            <a:r>
              <a:rPr lang="de-CH" dirty="0">
                <a:solidFill>
                  <a:schemeClr val="bg1"/>
                </a:solidFill>
                <a:latin typeface="Arial" panose="020B0604020202020204" pitchFamily="34" charset="0"/>
                <a:cs typeface="Arial" panose="020B0604020202020204" pitchFamily="34" charset="0"/>
              </a:rPr>
              <a:t>Universität Zürich</a:t>
            </a:r>
          </a:p>
          <a:p>
            <a:r>
              <a:rPr lang="de-CH" sz="1200" dirty="0">
                <a:solidFill>
                  <a:schemeClr val="bg1"/>
                </a:solidFill>
                <a:latin typeface="Arial" panose="020B0604020202020204" pitchFamily="34" charset="0"/>
                <a:cs typeface="Arial" panose="020B0604020202020204" pitchFamily="34" charset="0"/>
              </a:rPr>
              <a:t>Inhibition &amp; Arbeitsgedächtnis</a:t>
            </a:r>
          </a:p>
          <a:p>
            <a:endParaRPr lang="de-CH"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ED7B578-FA5B-A6D7-A124-A99C9F2EE2B6}"/>
              </a:ext>
            </a:extLst>
          </p:cNvPr>
          <p:cNvSpPr txBox="1"/>
          <p:nvPr/>
        </p:nvSpPr>
        <p:spPr>
          <a:xfrm>
            <a:off x="9377153" y="4305717"/>
            <a:ext cx="2962520" cy="830997"/>
          </a:xfrm>
          <a:prstGeom prst="rect">
            <a:avLst/>
          </a:prstGeom>
          <a:noFill/>
        </p:spPr>
        <p:txBody>
          <a:bodyPr wrap="square" rtlCol="0">
            <a:spAutoFit/>
          </a:bodyPr>
          <a:lstStyle/>
          <a:p>
            <a:r>
              <a:rPr lang="de-CH" b="1" dirty="0">
                <a:solidFill>
                  <a:schemeClr val="bg1"/>
                </a:solidFill>
                <a:latin typeface="Arial" panose="020B0604020202020204" pitchFamily="34" charset="0"/>
                <a:cs typeface="Arial" panose="020B0604020202020204" pitchFamily="34" charset="0"/>
              </a:rPr>
              <a:t>H</a:t>
            </a:r>
            <a:r>
              <a:rPr lang="de-CH" dirty="0">
                <a:solidFill>
                  <a:schemeClr val="bg1"/>
                </a:solidFill>
                <a:latin typeface="Arial" panose="020B0604020202020204" pitchFamily="34" charset="0"/>
                <a:cs typeface="Arial" panose="020B0604020202020204" pitchFamily="34" charset="0"/>
              </a:rPr>
              <a:t>enrik </a:t>
            </a:r>
            <a:r>
              <a:rPr lang="de-CH" b="1" dirty="0">
                <a:solidFill>
                  <a:schemeClr val="bg1"/>
                </a:solidFill>
                <a:latin typeface="Arial" panose="020B0604020202020204" pitchFamily="34" charset="0"/>
                <a:cs typeface="Arial" panose="020B0604020202020204" pitchFamily="34" charset="0"/>
              </a:rPr>
              <a:t>S</a:t>
            </a:r>
            <a:r>
              <a:rPr lang="de-CH" dirty="0">
                <a:solidFill>
                  <a:schemeClr val="bg1"/>
                </a:solidFill>
                <a:latin typeface="Arial" panose="020B0604020202020204" pitchFamily="34" charset="0"/>
                <a:cs typeface="Arial" panose="020B0604020202020204" pitchFamily="34" charset="0"/>
              </a:rPr>
              <a:t>ingmann</a:t>
            </a:r>
          </a:p>
          <a:p>
            <a:r>
              <a:rPr lang="de-CH" dirty="0">
                <a:solidFill>
                  <a:schemeClr val="bg1"/>
                </a:solidFill>
                <a:latin typeface="Arial" panose="020B0604020202020204" pitchFamily="34" charset="0"/>
                <a:cs typeface="Arial" panose="020B0604020202020204" pitchFamily="34" charset="0"/>
              </a:rPr>
              <a:t>University College London</a:t>
            </a:r>
          </a:p>
          <a:p>
            <a:r>
              <a:rPr lang="de-CH" sz="1200" dirty="0">
                <a:solidFill>
                  <a:schemeClr val="bg1"/>
                </a:solidFill>
                <a:latin typeface="Arial" panose="020B0604020202020204" pitchFamily="34" charset="0"/>
                <a:cs typeface="Arial" panose="020B0604020202020204" pitchFamily="34" charset="0"/>
              </a:rPr>
              <a:t>Bayes. Diffusionsmodell</a:t>
            </a:r>
          </a:p>
        </p:txBody>
      </p:sp>
      <p:pic>
        <p:nvPicPr>
          <p:cNvPr id="1026" name="Picture 2" descr="Stefan Wehrli - Decision Science Laboratory | ETH Zurich">
            <a:extLst>
              <a:ext uri="{FF2B5EF4-FFF2-40B4-BE49-F238E27FC236}">
                <a16:creationId xmlns:a16="http://schemas.microsoft.com/office/drawing/2014/main" id="{A0AD80D9-51EA-000F-B979-BA75E7020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5502" y="423896"/>
            <a:ext cx="1152525" cy="16192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74DA11E-ED2E-2A2F-3F47-872574B7C104}"/>
              </a:ext>
            </a:extLst>
          </p:cNvPr>
          <p:cNvSpPr txBox="1"/>
          <p:nvPr/>
        </p:nvSpPr>
        <p:spPr>
          <a:xfrm>
            <a:off x="647318" y="2114072"/>
            <a:ext cx="3250226" cy="1015663"/>
          </a:xfrm>
          <a:prstGeom prst="rect">
            <a:avLst/>
          </a:prstGeom>
          <a:noFill/>
        </p:spPr>
        <p:txBody>
          <a:bodyPr wrap="square" rtlCol="0">
            <a:spAutoFit/>
          </a:bodyPr>
          <a:lstStyle/>
          <a:p>
            <a:r>
              <a:rPr lang="de-CH" b="1" dirty="0">
                <a:solidFill>
                  <a:schemeClr val="bg1"/>
                </a:solidFill>
                <a:latin typeface="Arial" panose="020B0604020202020204" pitchFamily="34" charset="0"/>
                <a:cs typeface="Arial" panose="020B0604020202020204" pitchFamily="34" charset="0"/>
              </a:rPr>
              <a:t>S</a:t>
            </a:r>
            <a:r>
              <a:rPr lang="de-CH" dirty="0">
                <a:solidFill>
                  <a:schemeClr val="bg1"/>
                </a:solidFill>
                <a:latin typeface="Arial" panose="020B0604020202020204" pitchFamily="34" charset="0"/>
                <a:cs typeface="Arial" panose="020B0604020202020204" pitchFamily="34" charset="0"/>
              </a:rPr>
              <a:t>tefan </a:t>
            </a:r>
            <a:r>
              <a:rPr lang="de-CH" b="1" dirty="0">
                <a:solidFill>
                  <a:schemeClr val="bg1"/>
                </a:solidFill>
                <a:latin typeface="Arial" panose="020B0604020202020204" pitchFamily="34" charset="0"/>
                <a:cs typeface="Arial" panose="020B0604020202020204" pitchFamily="34" charset="0"/>
              </a:rPr>
              <a:t>W</a:t>
            </a:r>
            <a:r>
              <a:rPr lang="de-CH" dirty="0">
                <a:solidFill>
                  <a:schemeClr val="bg1"/>
                </a:solidFill>
                <a:latin typeface="Arial" panose="020B0604020202020204" pitchFamily="34" charset="0"/>
                <a:cs typeface="Arial" panose="020B0604020202020204" pitchFamily="34" charset="0"/>
              </a:rPr>
              <a:t>ehrli + Team</a:t>
            </a:r>
          </a:p>
          <a:p>
            <a:r>
              <a:rPr lang="de-CH" sz="1200" dirty="0">
                <a:solidFill>
                  <a:schemeClr val="bg1"/>
                </a:solidFill>
                <a:latin typeface="Arial" panose="020B0604020202020204" pitchFamily="34" charset="0"/>
                <a:cs typeface="Arial" panose="020B0604020202020204" pitchFamily="34" charset="0"/>
              </a:rPr>
              <a:t>Patricia Wäger, Lea Weber, Manuel Widmer</a:t>
            </a:r>
          </a:p>
          <a:p>
            <a:r>
              <a:rPr lang="de-CH" dirty="0">
                <a:solidFill>
                  <a:schemeClr val="bg1"/>
                </a:solidFill>
                <a:latin typeface="Arial" panose="020B0604020202020204" pitchFamily="34" charset="0"/>
                <a:cs typeface="Arial" panose="020B0604020202020204" pitchFamily="34" charset="0"/>
              </a:rPr>
              <a:t>ETH Zürich</a:t>
            </a:r>
          </a:p>
          <a:p>
            <a:r>
              <a:rPr lang="de-CH" sz="1200" dirty="0" err="1">
                <a:solidFill>
                  <a:schemeClr val="bg1"/>
                </a:solidFill>
                <a:latin typeface="Arial" panose="020B0604020202020204" pitchFamily="34" charset="0"/>
                <a:cs typeface="Arial" panose="020B0604020202020204" pitchFamily="34" charset="0"/>
              </a:rPr>
              <a:t>Decision</a:t>
            </a:r>
            <a:r>
              <a:rPr lang="de-CH" sz="1200" dirty="0">
                <a:solidFill>
                  <a:schemeClr val="bg1"/>
                </a:solidFill>
                <a:latin typeface="Arial" panose="020B0604020202020204" pitchFamily="34" charset="0"/>
                <a:cs typeface="Arial" panose="020B0604020202020204" pitchFamily="34" charset="0"/>
              </a:rPr>
              <a:t> Science Lab</a:t>
            </a:r>
          </a:p>
        </p:txBody>
      </p:sp>
      <p:sp>
        <p:nvSpPr>
          <p:cNvPr id="10" name="Foliennummernplatzhalter 9"/>
          <p:cNvSpPr>
            <a:spLocks noGrp="1"/>
          </p:cNvSpPr>
          <p:nvPr>
            <p:ph type="sldNum" sz="quarter" idx="12"/>
          </p:nvPr>
        </p:nvSpPr>
        <p:spPr/>
        <p:txBody>
          <a:bodyPr/>
          <a:lstStyle/>
          <a:p>
            <a:fld id="{8CD81D32-49D6-4432-ACD3-F60C5F690709}" type="slidenum">
              <a:rPr lang="de-CH" smtClean="0"/>
              <a:t>18</a:t>
            </a:fld>
            <a:endParaRPr lang="de-CH"/>
          </a:p>
        </p:txBody>
      </p:sp>
    </p:spTree>
    <p:extLst>
      <p:ext uri="{BB962C8B-B14F-4D97-AF65-F5344CB8AC3E}">
        <p14:creationId xmlns:p14="http://schemas.microsoft.com/office/powerpoint/2010/main" val="39867237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1700463" y="1884844"/>
            <a:ext cx="6096000" cy="923330"/>
          </a:xfrm>
          <a:prstGeom prst="rect">
            <a:avLst/>
          </a:prstGeom>
        </p:spPr>
        <p:txBody>
          <a:bodyPr>
            <a:spAutoFit/>
          </a:bodyPr>
          <a:lstStyle/>
          <a:p>
            <a:r>
              <a:rPr lang="en-US">
                <a:solidFill>
                  <a:schemeClr val="bg1"/>
                </a:solidFill>
                <a:latin typeface="Arial" panose="020B0604020202020204" pitchFamily="34" charset="0"/>
                <a:cs typeface="Arial" panose="020B0604020202020204" pitchFamily="34" charset="0"/>
              </a:rPr>
              <a:t>Steyer, R., Mayer, A., Geiser, C., &amp; Cole, D. A. (2015). A theory of states and traits—Revised. </a:t>
            </a:r>
            <a:r>
              <a:rPr lang="en-US" i="1">
                <a:solidFill>
                  <a:schemeClr val="bg1"/>
                </a:solidFill>
                <a:latin typeface="Arial" panose="020B0604020202020204" pitchFamily="34" charset="0"/>
                <a:cs typeface="Arial" panose="020B0604020202020204" pitchFamily="34" charset="0"/>
              </a:rPr>
              <a:t>Annual review of clinical psychology</a:t>
            </a:r>
            <a:r>
              <a:rPr lang="en-US">
                <a:solidFill>
                  <a:schemeClr val="bg1"/>
                </a:solidFill>
                <a:latin typeface="Arial" panose="020B0604020202020204" pitchFamily="34" charset="0"/>
                <a:cs typeface="Arial" panose="020B0604020202020204" pitchFamily="34" charset="0"/>
              </a:rPr>
              <a:t>, </a:t>
            </a:r>
            <a:r>
              <a:rPr lang="en-US" i="1">
                <a:solidFill>
                  <a:schemeClr val="bg1"/>
                </a:solidFill>
                <a:latin typeface="Arial" panose="020B0604020202020204" pitchFamily="34" charset="0"/>
                <a:cs typeface="Arial" panose="020B0604020202020204" pitchFamily="34" charset="0"/>
              </a:rPr>
              <a:t>11</a:t>
            </a:r>
            <a:r>
              <a:rPr lang="en-US">
                <a:solidFill>
                  <a:schemeClr val="bg1"/>
                </a:solidFill>
                <a:latin typeface="Arial" panose="020B0604020202020204" pitchFamily="34" charset="0"/>
                <a:cs typeface="Arial" panose="020B0604020202020204" pitchFamily="34" charset="0"/>
              </a:rPr>
              <a:t>, 71-98.</a:t>
            </a:r>
          </a:p>
        </p:txBody>
      </p:sp>
      <p:sp>
        <p:nvSpPr>
          <p:cNvPr id="11" name="Rechteck 10"/>
          <p:cNvSpPr/>
          <p:nvPr/>
        </p:nvSpPr>
        <p:spPr>
          <a:xfrm>
            <a:off x="1754254" y="803913"/>
            <a:ext cx="6096000" cy="923330"/>
          </a:xfrm>
          <a:prstGeom prst="rect">
            <a:avLst/>
          </a:prstGeom>
        </p:spPr>
        <p:txBody>
          <a:bodyPr>
            <a:spAutoFit/>
          </a:bodyPr>
          <a:lstStyle/>
          <a:p>
            <a:r>
              <a:rPr lang="en-US">
                <a:solidFill>
                  <a:schemeClr val="bg1"/>
                </a:solidFill>
                <a:latin typeface="Arial" panose="020B0604020202020204" pitchFamily="34" charset="0"/>
                <a:cs typeface="Arial" panose="020B0604020202020204" pitchFamily="34" charset="0"/>
              </a:rPr>
              <a:t>Hamaker, E. L., Kuiper, R. M., &amp; Grasman, R. P. (2015). A critique of the cross-lagged panel model. </a:t>
            </a:r>
            <a:r>
              <a:rPr lang="en-US" i="1">
                <a:solidFill>
                  <a:schemeClr val="bg1"/>
                </a:solidFill>
                <a:latin typeface="Arial" panose="020B0604020202020204" pitchFamily="34" charset="0"/>
                <a:cs typeface="Arial" panose="020B0604020202020204" pitchFamily="34" charset="0"/>
              </a:rPr>
              <a:t>Psychological methods</a:t>
            </a:r>
            <a:r>
              <a:rPr lang="en-US">
                <a:solidFill>
                  <a:schemeClr val="bg1"/>
                </a:solidFill>
                <a:latin typeface="Arial" panose="020B0604020202020204" pitchFamily="34" charset="0"/>
                <a:cs typeface="Arial" panose="020B0604020202020204" pitchFamily="34" charset="0"/>
              </a:rPr>
              <a:t>, </a:t>
            </a:r>
            <a:r>
              <a:rPr lang="en-US" i="1">
                <a:solidFill>
                  <a:schemeClr val="bg1"/>
                </a:solidFill>
                <a:latin typeface="Arial" panose="020B0604020202020204" pitchFamily="34" charset="0"/>
                <a:cs typeface="Arial" panose="020B0604020202020204" pitchFamily="34" charset="0"/>
              </a:rPr>
              <a:t>20</a:t>
            </a:r>
            <a:r>
              <a:rPr lang="en-US">
                <a:solidFill>
                  <a:schemeClr val="bg1"/>
                </a:solidFill>
                <a:latin typeface="Arial" panose="020B0604020202020204" pitchFamily="34" charset="0"/>
                <a:cs typeface="Arial" panose="020B0604020202020204" pitchFamily="34" charset="0"/>
              </a:rPr>
              <a:t>(1), 102.</a:t>
            </a:r>
          </a:p>
        </p:txBody>
      </p:sp>
      <p:sp>
        <p:nvSpPr>
          <p:cNvPr id="14" name="Textfeld 13"/>
          <p:cNvSpPr txBox="1"/>
          <p:nvPr/>
        </p:nvSpPr>
        <p:spPr>
          <a:xfrm>
            <a:off x="1754254" y="3059493"/>
            <a:ext cx="915696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Vandekerckhove et al., 2011</a:t>
            </a:r>
            <a:endParaRPr lang="en-US">
              <a:solidFill>
                <a:schemeClr val="bg1"/>
              </a:solidFill>
              <a:latin typeface="Arial" panose="020B0604020202020204" pitchFamily="34" charset="0"/>
              <a:cs typeface="Arial" panose="020B0604020202020204" pitchFamily="34" charset="0"/>
            </a:endParaRPr>
          </a:p>
        </p:txBody>
      </p:sp>
      <p:sp>
        <p:nvSpPr>
          <p:cNvPr id="12" name="Rechteck 11"/>
          <p:cNvSpPr/>
          <p:nvPr/>
        </p:nvSpPr>
        <p:spPr>
          <a:xfrm>
            <a:off x="1700463" y="3785482"/>
            <a:ext cx="6096000" cy="1200329"/>
          </a:xfrm>
          <a:prstGeom prst="rect">
            <a:avLst/>
          </a:prstGeom>
        </p:spPr>
        <p:txBody>
          <a:bodyPr>
            <a:spAutoFit/>
          </a:bodyPr>
          <a:lstStyle/>
          <a:p>
            <a:r>
              <a:rPr lang="en-US">
                <a:solidFill>
                  <a:schemeClr val="bg1"/>
                </a:solidFill>
                <a:latin typeface="Arial" panose="020B0604020202020204" pitchFamily="34" charset="0"/>
                <a:cs typeface="Arial" panose="020B0604020202020204" pitchFamily="34" charset="0"/>
              </a:rPr>
              <a:t>Rouder, J. N., Kumar, A., &amp; Haaf, J. M. (2023). Why many studies of individual differences with inhibition tasks may not localize correlations. </a:t>
            </a:r>
            <a:r>
              <a:rPr lang="en-US" i="1">
                <a:solidFill>
                  <a:schemeClr val="bg1"/>
                </a:solidFill>
                <a:latin typeface="Arial" panose="020B0604020202020204" pitchFamily="34" charset="0"/>
                <a:cs typeface="Arial" panose="020B0604020202020204" pitchFamily="34" charset="0"/>
              </a:rPr>
              <a:t>Psychonomic Bulletin &amp; Review</a:t>
            </a:r>
            <a:r>
              <a:rPr lang="en-US">
                <a:solidFill>
                  <a:schemeClr val="bg1"/>
                </a:solidFill>
                <a:latin typeface="Arial" panose="020B0604020202020204" pitchFamily="34" charset="0"/>
                <a:cs typeface="Arial" panose="020B0604020202020204" pitchFamily="34" charset="0"/>
              </a:rPr>
              <a:t>, 1-18.</a:t>
            </a:r>
          </a:p>
        </p:txBody>
      </p:sp>
      <p:sp>
        <p:nvSpPr>
          <p:cNvPr id="2" name="TextBox 1">
            <a:extLst>
              <a:ext uri="{FF2B5EF4-FFF2-40B4-BE49-F238E27FC236}">
                <a16:creationId xmlns:a16="http://schemas.microsoft.com/office/drawing/2014/main" id="{EF9BBA5C-D8AB-FFE6-2F35-CE8F5FB71B6F}"/>
              </a:ext>
            </a:extLst>
          </p:cNvPr>
          <p:cNvSpPr txBox="1"/>
          <p:nvPr/>
        </p:nvSpPr>
        <p:spPr>
          <a:xfrm>
            <a:off x="1698955" y="5301014"/>
            <a:ext cx="6097508" cy="1200329"/>
          </a:xfrm>
          <a:prstGeom prst="rect">
            <a:avLst/>
          </a:prstGeom>
          <a:noFill/>
        </p:spPr>
        <p:txBody>
          <a:bodyPr wrap="square">
            <a:spAutoFit/>
          </a:bodyPr>
          <a:lstStyle/>
          <a:p>
            <a:r>
              <a:rPr lang="en-US" b="0" i="0" dirty="0" err="1">
                <a:solidFill>
                  <a:schemeClr val="bg1"/>
                </a:solidFill>
                <a:effectLst/>
                <a:latin typeface="Arial" panose="020B0604020202020204" pitchFamily="34" charset="0"/>
              </a:rPr>
              <a:t>Molenaar</a:t>
            </a:r>
            <a:r>
              <a:rPr lang="en-US" b="0" i="0" dirty="0">
                <a:solidFill>
                  <a:schemeClr val="bg1"/>
                </a:solidFill>
                <a:effectLst/>
                <a:latin typeface="Arial" panose="020B0604020202020204" pitchFamily="34" charset="0"/>
              </a:rPr>
              <a:t>, P. C. (2004). A manifesto on psychology as idiographic science: Bringing the person back into scientific psychology, this time forever. </a:t>
            </a:r>
            <a:r>
              <a:rPr lang="en-US" b="0" i="1" dirty="0">
                <a:solidFill>
                  <a:schemeClr val="bg1"/>
                </a:solidFill>
                <a:effectLst/>
                <a:latin typeface="Arial" panose="020B0604020202020204" pitchFamily="34" charset="0"/>
              </a:rPr>
              <a:t>Measurement</a:t>
            </a:r>
            <a:r>
              <a:rPr lang="en-US" b="0" i="0" dirty="0">
                <a:solidFill>
                  <a:schemeClr val="bg1"/>
                </a:solidFill>
                <a:effectLst/>
                <a:latin typeface="Arial" panose="020B0604020202020204" pitchFamily="34" charset="0"/>
              </a:rPr>
              <a:t>, </a:t>
            </a:r>
            <a:r>
              <a:rPr lang="en-US" b="0" i="1" dirty="0">
                <a:solidFill>
                  <a:schemeClr val="bg1"/>
                </a:solidFill>
                <a:effectLst/>
                <a:latin typeface="Arial" panose="020B0604020202020204" pitchFamily="34" charset="0"/>
              </a:rPr>
              <a:t>2</a:t>
            </a:r>
            <a:r>
              <a:rPr lang="en-US" b="0" i="0" dirty="0">
                <a:solidFill>
                  <a:schemeClr val="bg1"/>
                </a:solidFill>
                <a:effectLst/>
                <a:latin typeface="Arial" panose="020B0604020202020204" pitchFamily="34" charset="0"/>
              </a:rPr>
              <a:t>(4), 201-218.</a:t>
            </a:r>
            <a:endParaRPr lang="de-CH" dirty="0">
              <a:solidFill>
                <a:schemeClr val="bg1"/>
              </a:solidFill>
            </a:endParaRPr>
          </a:p>
        </p:txBody>
      </p:sp>
      <p:sp>
        <p:nvSpPr>
          <p:cNvPr id="5" name="Rechteck 4"/>
          <p:cNvSpPr/>
          <p:nvPr/>
        </p:nvSpPr>
        <p:spPr>
          <a:xfrm>
            <a:off x="6096000" y="2216210"/>
            <a:ext cx="6096000" cy="2031325"/>
          </a:xfrm>
          <a:prstGeom prst="rect">
            <a:avLst/>
          </a:prstGeom>
        </p:spPr>
        <p:txBody>
          <a:bodyPr>
            <a:spAutoFit/>
          </a:bodyPr>
          <a:lstStyle/>
          <a:p>
            <a:r>
              <a:rPr lang="de-DE" dirty="0" err="1">
                <a:solidFill>
                  <a:schemeClr val="bg1"/>
                </a:solidFill>
                <a:latin typeface="Arial" panose="020B0604020202020204" pitchFamily="34" charset="0"/>
                <a:cs typeface="Arial" panose="020B0604020202020204" pitchFamily="34" charset="0"/>
              </a:rPr>
              <a:t>Krettenauer</a:t>
            </a:r>
            <a:r>
              <a:rPr lang="de-DE" dirty="0">
                <a:solidFill>
                  <a:schemeClr val="bg1"/>
                </a:solidFill>
                <a:latin typeface="Arial" panose="020B0604020202020204" pitchFamily="34" charset="0"/>
                <a:cs typeface="Arial" panose="020B0604020202020204" pitchFamily="34" charset="0"/>
              </a:rPr>
              <a:t>, T. (2005). Die Erfassung des Entwicklungsniveaus epistemologischer Überzeugungen und das Problem der Übertragbarkeit von Interviewverfahren in standardisierte Fragebogenmethoden. </a:t>
            </a:r>
            <a:r>
              <a:rPr lang="de-DE" i="1" dirty="0">
                <a:solidFill>
                  <a:schemeClr val="bg1"/>
                </a:solidFill>
                <a:latin typeface="Arial" panose="020B0604020202020204" pitchFamily="34" charset="0"/>
                <a:cs typeface="Arial" panose="020B0604020202020204" pitchFamily="34" charset="0"/>
              </a:rPr>
              <a:t>Zeitschrift für Entwicklungspsychologie und Pädagogische Psychologie, 37</a:t>
            </a:r>
            <a:r>
              <a:rPr lang="de-DE" dirty="0">
                <a:solidFill>
                  <a:schemeClr val="bg1"/>
                </a:solidFill>
                <a:latin typeface="Arial" panose="020B0604020202020204" pitchFamily="34" charset="0"/>
                <a:cs typeface="Arial" panose="020B0604020202020204" pitchFamily="34" charset="0"/>
              </a:rPr>
              <a:t>, 69–79.</a:t>
            </a:r>
            <a:endParaRPr lang="en-US" dirty="0">
              <a:solidFill>
                <a:schemeClr val="bg1"/>
              </a:solidFill>
              <a:latin typeface="Arial" panose="020B0604020202020204" pitchFamily="34" charset="0"/>
              <a:cs typeface="Arial" panose="020B0604020202020204" pitchFamily="34" charset="0"/>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19</a:t>
            </a:fld>
            <a:endParaRPr lang="de-CH"/>
          </a:p>
        </p:txBody>
      </p:sp>
    </p:spTree>
    <p:extLst>
      <p:ext uri="{BB962C8B-B14F-4D97-AF65-F5344CB8AC3E}">
        <p14:creationId xmlns:p14="http://schemas.microsoft.com/office/powerpoint/2010/main" val="620459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feld 13"/>
          <p:cNvSpPr txBox="1"/>
          <p:nvPr/>
        </p:nvSpPr>
        <p:spPr>
          <a:xfrm>
            <a:off x="0" y="6488668"/>
            <a:ext cx="9462052"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Shtulman &amp; Valcarcel, 2012</a:t>
            </a:r>
          </a:p>
        </p:txBody>
      </p:sp>
      <p:sp>
        <p:nvSpPr>
          <p:cNvPr id="6" name="Textfeld 5"/>
          <p:cNvSpPr txBox="1"/>
          <p:nvPr/>
        </p:nvSpPr>
        <p:spPr>
          <a:xfrm>
            <a:off x="483242" y="774742"/>
            <a:ext cx="5945911" cy="523220"/>
          </a:xfrm>
          <a:prstGeom prst="rect">
            <a:avLst/>
          </a:prstGeom>
          <a:noFill/>
        </p:spPr>
        <p:txBody>
          <a:bodyPr wrap="square" rtlCol="0">
            <a:spAutoFit/>
          </a:bodyPr>
          <a:lstStyle/>
          <a:p>
            <a:r>
              <a:rPr lang="en-US" sz="2800" i="1">
                <a:solidFill>
                  <a:srgbClr val="FF0000"/>
                </a:solidFill>
                <a:latin typeface="Arial" panose="020B0604020202020204" pitchFamily="34" charset="0"/>
                <a:cs typeface="Arial" panose="020B0604020202020204" pitchFamily="34" charset="0"/>
              </a:rPr>
              <a:t>Die Sonne dreht sich um die Erde</a:t>
            </a:r>
          </a:p>
        </p:txBody>
      </p:sp>
      <p:sp>
        <p:nvSpPr>
          <p:cNvPr id="7" name="Textfeld 6"/>
          <p:cNvSpPr txBox="1"/>
          <p:nvPr/>
        </p:nvSpPr>
        <p:spPr>
          <a:xfrm>
            <a:off x="0" y="1228283"/>
            <a:ext cx="7159256" cy="523220"/>
          </a:xfrm>
          <a:prstGeom prst="rect">
            <a:avLst/>
          </a:prstGeom>
          <a:noFill/>
        </p:spPr>
        <p:txBody>
          <a:bodyPr wrap="square" rtlCol="0">
            <a:spAutoFit/>
          </a:bodyPr>
          <a:lstStyle/>
          <a:p>
            <a:r>
              <a:rPr lang="en-US" sz="2800">
                <a:solidFill>
                  <a:srgbClr val="FF0000"/>
                </a:solidFill>
                <a:latin typeface="Arial" panose="020B0604020202020204" pitchFamily="34" charset="0"/>
                <a:cs typeface="Arial" panose="020B0604020202020204" pitchFamily="34" charset="0"/>
              </a:rPr>
              <a:t>Kind: RICHTIG	Erwachsener: FALSCH</a:t>
            </a:r>
          </a:p>
        </p:txBody>
      </p:sp>
      <p:sp>
        <p:nvSpPr>
          <p:cNvPr id="8" name="Textfeld 7"/>
          <p:cNvSpPr txBox="1"/>
          <p:nvPr/>
        </p:nvSpPr>
        <p:spPr>
          <a:xfrm>
            <a:off x="6620617" y="1601318"/>
            <a:ext cx="5945911" cy="523220"/>
          </a:xfrm>
          <a:prstGeom prst="rect">
            <a:avLst/>
          </a:prstGeom>
          <a:noFill/>
        </p:spPr>
        <p:txBody>
          <a:bodyPr wrap="square" rtlCol="0">
            <a:spAutoFit/>
          </a:bodyPr>
          <a:lstStyle/>
          <a:p>
            <a:r>
              <a:rPr lang="en-US" sz="2800" i="1">
                <a:solidFill>
                  <a:srgbClr val="0070C0"/>
                </a:solidFill>
                <a:latin typeface="Arial" panose="020B0604020202020204" pitchFamily="34" charset="0"/>
                <a:cs typeface="Arial" panose="020B0604020202020204" pitchFamily="34" charset="0"/>
              </a:rPr>
              <a:t>Der Mond dreht sich um die Erde</a:t>
            </a:r>
          </a:p>
        </p:txBody>
      </p:sp>
      <p:sp>
        <p:nvSpPr>
          <p:cNvPr id="9" name="Textfeld 8"/>
          <p:cNvSpPr txBox="1"/>
          <p:nvPr/>
        </p:nvSpPr>
        <p:spPr>
          <a:xfrm>
            <a:off x="5475844" y="2093710"/>
            <a:ext cx="7090684" cy="523220"/>
          </a:xfrm>
          <a:prstGeom prst="rect">
            <a:avLst/>
          </a:prstGeom>
          <a:noFill/>
        </p:spPr>
        <p:txBody>
          <a:bodyPr wrap="square" rtlCol="0">
            <a:spAutoFit/>
          </a:bodyPr>
          <a:lstStyle/>
          <a:p>
            <a:r>
              <a:rPr lang="en-US" sz="2800">
                <a:solidFill>
                  <a:srgbClr val="0070C0"/>
                </a:solidFill>
                <a:latin typeface="Arial" panose="020B0604020202020204" pitchFamily="34" charset="0"/>
                <a:cs typeface="Arial" panose="020B0604020202020204" pitchFamily="34" charset="0"/>
              </a:rPr>
              <a:t>Kind: RICHTIG	Erwachsener: RICHTIG</a:t>
            </a:r>
          </a:p>
        </p:txBody>
      </p:sp>
      <p:sp>
        <p:nvSpPr>
          <p:cNvPr id="10" name="Textfeld 9"/>
          <p:cNvSpPr txBox="1"/>
          <p:nvPr/>
        </p:nvSpPr>
        <p:spPr>
          <a:xfrm>
            <a:off x="868942" y="2417211"/>
            <a:ext cx="5945911" cy="523220"/>
          </a:xfrm>
          <a:prstGeom prst="rect">
            <a:avLst/>
          </a:prstGeom>
          <a:noFill/>
        </p:spPr>
        <p:txBody>
          <a:bodyPr wrap="square" rtlCol="0">
            <a:spAutoFit/>
          </a:bodyPr>
          <a:lstStyle/>
          <a:p>
            <a:r>
              <a:rPr lang="en-US" sz="2800" i="1">
                <a:solidFill>
                  <a:srgbClr val="FF0000"/>
                </a:solidFill>
                <a:latin typeface="Arial" panose="020B0604020202020204" pitchFamily="34" charset="0"/>
                <a:cs typeface="Arial" panose="020B0604020202020204" pitchFamily="34" charset="0"/>
              </a:rPr>
              <a:t>Ein Mantel produziert Wärme</a:t>
            </a:r>
          </a:p>
        </p:txBody>
      </p:sp>
      <p:sp>
        <p:nvSpPr>
          <p:cNvPr id="11" name="Textfeld 10"/>
          <p:cNvSpPr txBox="1"/>
          <p:nvPr/>
        </p:nvSpPr>
        <p:spPr>
          <a:xfrm>
            <a:off x="0" y="2937331"/>
            <a:ext cx="7090684" cy="523220"/>
          </a:xfrm>
          <a:prstGeom prst="rect">
            <a:avLst/>
          </a:prstGeom>
          <a:noFill/>
        </p:spPr>
        <p:txBody>
          <a:bodyPr wrap="square" rtlCol="0">
            <a:spAutoFit/>
          </a:bodyPr>
          <a:lstStyle/>
          <a:p>
            <a:r>
              <a:rPr lang="en-US" sz="2800">
                <a:solidFill>
                  <a:srgbClr val="FF0000"/>
                </a:solidFill>
                <a:latin typeface="Arial" panose="020B0604020202020204" pitchFamily="34" charset="0"/>
                <a:cs typeface="Arial" panose="020B0604020202020204" pitchFamily="34" charset="0"/>
              </a:rPr>
              <a:t>Kind: RICHTIG	Erwachsener: FALSCH</a:t>
            </a:r>
          </a:p>
        </p:txBody>
      </p:sp>
      <p:sp>
        <p:nvSpPr>
          <p:cNvPr id="12" name="Textfeld 11"/>
          <p:cNvSpPr txBox="1"/>
          <p:nvPr/>
        </p:nvSpPr>
        <p:spPr>
          <a:xfrm>
            <a:off x="215656" y="3458460"/>
            <a:ext cx="5945911" cy="523220"/>
          </a:xfrm>
          <a:prstGeom prst="rect">
            <a:avLst/>
          </a:prstGeom>
          <a:noFill/>
        </p:spPr>
        <p:txBody>
          <a:bodyPr wrap="square" rtlCol="0">
            <a:spAutoFit/>
          </a:bodyPr>
          <a:lstStyle/>
          <a:p>
            <a:r>
              <a:rPr lang="en-US" sz="2800" b="1">
                <a:solidFill>
                  <a:srgbClr val="C00000"/>
                </a:solidFill>
                <a:latin typeface="Arial" panose="020B0604020202020204" pitchFamily="34" charset="0"/>
                <a:cs typeface="Arial" panose="020B0604020202020204" pitchFamily="34" charset="0"/>
              </a:rPr>
              <a:t>Inkongruente Aussagen (RF / FR)</a:t>
            </a:r>
          </a:p>
        </p:txBody>
      </p:sp>
      <p:sp>
        <p:nvSpPr>
          <p:cNvPr id="15" name="Textfeld 14"/>
          <p:cNvSpPr txBox="1"/>
          <p:nvPr/>
        </p:nvSpPr>
        <p:spPr>
          <a:xfrm>
            <a:off x="6489096" y="3448820"/>
            <a:ext cx="5945911" cy="523220"/>
          </a:xfrm>
          <a:prstGeom prst="rect">
            <a:avLst/>
          </a:prstGeom>
          <a:noFill/>
        </p:spPr>
        <p:txBody>
          <a:bodyPr wrap="square" rtlCol="0">
            <a:spAutoFit/>
          </a:bodyPr>
          <a:lstStyle/>
          <a:p>
            <a:r>
              <a:rPr lang="en-US" sz="2800" b="1">
                <a:solidFill>
                  <a:srgbClr val="0070C0"/>
                </a:solidFill>
                <a:latin typeface="Arial" panose="020B0604020202020204" pitchFamily="34" charset="0"/>
                <a:cs typeface="Arial" panose="020B0604020202020204" pitchFamily="34" charset="0"/>
              </a:rPr>
              <a:t>Kongruente Aussagen (FF / RR)</a:t>
            </a:r>
          </a:p>
        </p:txBody>
      </p:sp>
      <p:pic>
        <p:nvPicPr>
          <p:cNvPr id="16" name="Grafik 15"/>
          <p:cNvPicPr>
            <a:picLocks noChangeAspect="1"/>
          </p:cNvPicPr>
          <p:nvPr/>
        </p:nvPicPr>
        <p:blipFill>
          <a:blip r:embed="rId3"/>
          <a:stretch>
            <a:fillRect/>
          </a:stretch>
        </p:blipFill>
        <p:spPr>
          <a:xfrm>
            <a:off x="6377359" y="4083465"/>
            <a:ext cx="2818716" cy="2405203"/>
          </a:xfrm>
          <a:prstGeom prst="rect">
            <a:avLst/>
          </a:prstGeom>
        </p:spPr>
      </p:pic>
      <p:pic>
        <p:nvPicPr>
          <p:cNvPr id="17" name="Grafik 16"/>
          <p:cNvPicPr>
            <a:picLocks noChangeAspect="1"/>
          </p:cNvPicPr>
          <p:nvPr/>
        </p:nvPicPr>
        <p:blipFill>
          <a:blip r:embed="rId4"/>
          <a:stretch>
            <a:fillRect/>
          </a:stretch>
        </p:blipFill>
        <p:spPr>
          <a:xfrm>
            <a:off x="9196074" y="4089622"/>
            <a:ext cx="2820343" cy="2399046"/>
          </a:xfrm>
          <a:prstGeom prst="rect">
            <a:avLst/>
          </a:prstGeom>
        </p:spPr>
      </p:pic>
      <p:sp>
        <p:nvSpPr>
          <p:cNvPr id="18" name="Textfeld 17"/>
          <p:cNvSpPr txBox="1"/>
          <p:nvPr/>
        </p:nvSpPr>
        <p:spPr>
          <a:xfrm>
            <a:off x="2854076" y="4500718"/>
            <a:ext cx="3096882" cy="523220"/>
          </a:xfrm>
          <a:prstGeom prst="rect">
            <a:avLst/>
          </a:prstGeom>
          <a:noFill/>
        </p:spPr>
        <p:txBody>
          <a:bodyPr wrap="square" rtlCol="0">
            <a:spAutoFit/>
          </a:bodyPr>
          <a:lstStyle/>
          <a:p>
            <a:pPr algn="r"/>
            <a:r>
              <a:rPr lang="en-US" sz="2800" b="1">
                <a:solidFill>
                  <a:srgbClr val="C00000"/>
                </a:solidFill>
                <a:latin typeface="Arial" panose="020B0604020202020204" pitchFamily="34" charset="0"/>
                <a:cs typeface="Arial" panose="020B0604020202020204" pitchFamily="34" charset="0"/>
              </a:rPr>
              <a:t>Mehr Fehler</a:t>
            </a:r>
          </a:p>
        </p:txBody>
      </p:sp>
      <p:sp>
        <p:nvSpPr>
          <p:cNvPr id="19" name="Textfeld 18"/>
          <p:cNvSpPr txBox="1"/>
          <p:nvPr/>
        </p:nvSpPr>
        <p:spPr>
          <a:xfrm>
            <a:off x="1671219" y="5241055"/>
            <a:ext cx="4963497" cy="523220"/>
          </a:xfrm>
          <a:prstGeom prst="rect">
            <a:avLst/>
          </a:prstGeom>
          <a:noFill/>
        </p:spPr>
        <p:txBody>
          <a:bodyPr wrap="square" rtlCol="0">
            <a:spAutoFit/>
          </a:bodyPr>
          <a:lstStyle/>
          <a:p>
            <a:r>
              <a:rPr lang="en-US" sz="2800" b="1">
                <a:solidFill>
                  <a:srgbClr val="C00000"/>
                </a:solidFill>
                <a:latin typeface="Arial" panose="020B0604020202020204" pitchFamily="34" charset="0"/>
                <a:cs typeface="Arial" panose="020B0604020202020204" pitchFamily="34" charset="0"/>
              </a:rPr>
              <a:t>Längere Reaktionszeiten</a:t>
            </a:r>
          </a:p>
        </p:txBody>
      </p:sp>
      <p:sp>
        <p:nvSpPr>
          <p:cNvPr id="20" name="Textfeld 19"/>
          <p:cNvSpPr txBox="1"/>
          <p:nvPr/>
        </p:nvSpPr>
        <p:spPr>
          <a:xfrm>
            <a:off x="5280838" y="-10323"/>
            <a:ext cx="7338854" cy="523220"/>
          </a:xfrm>
          <a:prstGeom prst="rect">
            <a:avLst/>
          </a:prstGeom>
          <a:noFill/>
        </p:spPr>
        <p:txBody>
          <a:bodyPr wrap="square" rtlCol="0">
            <a:spAutoFit/>
          </a:bodyPr>
          <a:lstStyle/>
          <a:p>
            <a:r>
              <a:rPr lang="de-DE" sz="2800" i="1">
                <a:solidFill>
                  <a:srgbClr val="0070C0"/>
                </a:solidFill>
                <a:latin typeface="Arial" panose="020B0604020202020204" pitchFamily="34" charset="0"/>
                <a:cs typeface="Arial" panose="020B0604020202020204" pitchFamily="34" charset="0"/>
              </a:rPr>
              <a:t>Schaumstoff ist dichter als ein Ziegelstein. </a:t>
            </a:r>
          </a:p>
        </p:txBody>
      </p:sp>
      <p:sp>
        <p:nvSpPr>
          <p:cNvPr id="21" name="Textfeld 20"/>
          <p:cNvSpPr txBox="1"/>
          <p:nvPr/>
        </p:nvSpPr>
        <p:spPr>
          <a:xfrm>
            <a:off x="5529007" y="482069"/>
            <a:ext cx="7090684" cy="523220"/>
          </a:xfrm>
          <a:prstGeom prst="rect">
            <a:avLst/>
          </a:prstGeom>
          <a:noFill/>
        </p:spPr>
        <p:txBody>
          <a:bodyPr wrap="square" rtlCol="0">
            <a:spAutoFit/>
          </a:bodyPr>
          <a:lstStyle/>
          <a:p>
            <a:r>
              <a:rPr lang="en-US" sz="2800">
                <a:solidFill>
                  <a:srgbClr val="0070C0"/>
                </a:solidFill>
                <a:latin typeface="Arial" panose="020B0604020202020204" pitchFamily="34" charset="0"/>
                <a:cs typeface="Arial" panose="020B0604020202020204" pitchFamily="34" charset="0"/>
              </a:rPr>
              <a:t>Kind: FALSCH	Erwachsener: FALSCH</a:t>
            </a:r>
          </a:p>
        </p:txBody>
      </p:sp>
      <p:sp>
        <p:nvSpPr>
          <p:cNvPr id="2" name="Foliennummernplatzhalter 1"/>
          <p:cNvSpPr>
            <a:spLocks noGrp="1"/>
          </p:cNvSpPr>
          <p:nvPr>
            <p:ph type="sldNum" sz="quarter" idx="12"/>
          </p:nvPr>
        </p:nvSpPr>
        <p:spPr/>
        <p:txBody>
          <a:bodyPr/>
          <a:lstStyle/>
          <a:p>
            <a:fld id="{8CD81D32-49D6-4432-ACD3-F60C5F690709}" type="slidenum">
              <a:rPr lang="de-CH" smtClean="0"/>
              <a:t>2</a:t>
            </a:fld>
            <a:endParaRPr lang="de-CH"/>
          </a:p>
        </p:txBody>
      </p:sp>
    </p:spTree>
    <p:extLst>
      <p:ext uri="{BB962C8B-B14F-4D97-AF65-F5344CB8AC3E}">
        <p14:creationId xmlns:p14="http://schemas.microsoft.com/office/powerpoint/2010/main" val="324969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5" grpId="0"/>
      <p:bldP spid="18" grpId="0"/>
      <p:bldP spid="19" grpId="0"/>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273850" y="967371"/>
            <a:ext cx="11644299" cy="5632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Diskussion - was sagt den</a:t>
            </a:r>
            <a:r>
              <a:rPr kumimoji="0" lang="de-CH" sz="1800" b="1" u="none" strike="noStrike" kern="1200" cap="none" spc="0" normalizeH="0" noProof="0">
                <a:ln>
                  <a:noFill/>
                </a:ln>
                <a:solidFill>
                  <a:prstClr val="white"/>
                </a:solidFill>
                <a:effectLst/>
                <a:uLnTx/>
                <a:uFillTx/>
                <a:latin typeface="Arial" panose="020B0604020202020204" pitchFamily="34" charset="0"/>
                <a:ea typeface="+mn-ea"/>
                <a:cs typeface="Arial" panose="020B0604020202020204" pitchFamily="34" charset="0"/>
              </a:rPr>
              <a:t> Interferenz-Effekt auf dem Shtulman-Task am besten vorher?</a:t>
            </a:r>
            <a:endParaRPr kumimoji="0" lang="de-CH" sz="1800" b="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prstClr val="white"/>
                </a:solidFill>
                <a:latin typeface="Arial" panose="020B0604020202020204" pitchFamily="34" charset="0"/>
                <a:cs typeface="Arial" panose="020B0604020202020204" pitchFamily="34" charset="0"/>
              </a:rPr>
              <a:t>Sowohl</a:t>
            </a:r>
            <a:r>
              <a:rPr lang="en-US" dirty="0">
                <a:solidFill>
                  <a:prstClr val="white"/>
                </a:solidFill>
                <a:latin typeface="Arial" panose="020B0604020202020204" pitchFamily="34" charset="0"/>
                <a:cs typeface="Arial" panose="020B0604020202020204" pitchFamily="34" charset="0"/>
              </a:rPr>
              <a:t> aus Sicht des </a:t>
            </a:r>
            <a:r>
              <a:rPr lang="en-US" dirty="0" err="1">
                <a:solidFill>
                  <a:prstClr val="white"/>
                </a:solidFill>
                <a:latin typeface="Arial" panose="020B0604020202020204" pitchFamily="34" charset="0"/>
                <a:cs typeface="Arial" panose="020B0604020202020204" pitchFamily="34" charset="0"/>
              </a:rPr>
              <a:t>Diffusionsmodells</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als</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auch</a:t>
            </a:r>
            <a:r>
              <a:rPr lang="en-US" dirty="0">
                <a:solidFill>
                  <a:prstClr val="white"/>
                </a:solidFill>
                <a:latin typeface="Arial" panose="020B0604020202020204" pitchFamily="34" charset="0"/>
                <a:cs typeface="Arial" panose="020B0604020202020204" pitchFamily="34" charset="0"/>
              </a:rPr>
              <a:t> der State-Trait </a:t>
            </a:r>
            <a:r>
              <a:rPr lang="en-US" dirty="0" err="1">
                <a:solidFill>
                  <a:prstClr val="white"/>
                </a:solidFill>
                <a:latin typeface="Arial" panose="020B0604020202020204" pitchFamily="34" charset="0"/>
                <a:cs typeface="Arial" panose="020B0604020202020204" pitchFamily="34" charset="0"/>
              </a:rPr>
              <a:t>Modellierung</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könnte</a:t>
            </a:r>
            <a:r>
              <a:rPr lang="en-US" dirty="0">
                <a:solidFill>
                  <a:prstClr val="white"/>
                </a:solidFill>
                <a:latin typeface="Arial" panose="020B0604020202020204" pitchFamily="34" charset="0"/>
                <a:cs typeface="Arial" panose="020B0604020202020204" pitchFamily="34" charset="0"/>
              </a:rPr>
              <a:t> die </a:t>
            </a:r>
            <a:r>
              <a:rPr lang="en-US" b="1" dirty="0" err="1">
                <a:solidFill>
                  <a:prstClr val="white"/>
                </a:solidFill>
                <a:latin typeface="Arial" panose="020B0604020202020204" pitchFamily="34" charset="0"/>
                <a:cs typeface="Arial" panose="020B0604020202020204" pitchFamily="34" charset="0"/>
              </a:rPr>
              <a:t>Unterdrückung</a:t>
            </a:r>
            <a:r>
              <a:rPr lang="en-US" b="1" dirty="0">
                <a:solidFill>
                  <a:prstClr val="white"/>
                </a:solidFill>
                <a:latin typeface="Arial" panose="020B0604020202020204" pitchFamily="34" charset="0"/>
                <a:cs typeface="Arial" panose="020B0604020202020204" pitchFamily="34" charset="0"/>
              </a:rPr>
              <a:t> </a:t>
            </a:r>
            <a:r>
              <a:rPr lang="en-US" b="1" err="1">
                <a:solidFill>
                  <a:prstClr val="white"/>
                </a:solidFill>
                <a:latin typeface="Arial" panose="020B0604020202020204" pitchFamily="34" charset="0"/>
                <a:cs typeface="Arial" panose="020B0604020202020204" pitchFamily="34" charset="0"/>
              </a:rPr>
              <a:t>einer</a:t>
            </a:r>
            <a:r>
              <a:rPr lang="en-US" b="1">
                <a:solidFill>
                  <a:prstClr val="white"/>
                </a:solidFill>
                <a:latin typeface="Arial" panose="020B0604020202020204" pitchFamily="34" charset="0"/>
                <a:cs typeface="Arial" panose="020B0604020202020204" pitchFamily="34" charset="0"/>
              </a:rPr>
              <a:t> automatischen präpotenten </a:t>
            </a:r>
            <a:r>
              <a:rPr lang="en-US" b="1" dirty="0" err="1">
                <a:solidFill>
                  <a:prstClr val="white"/>
                </a:solidFill>
                <a:latin typeface="Arial" panose="020B0604020202020204" pitchFamily="34" charset="0"/>
                <a:cs typeface="Arial" panose="020B0604020202020204" pitchFamily="34" charset="0"/>
              </a:rPr>
              <a:t>Reaktion</a:t>
            </a:r>
            <a:r>
              <a:rPr lang="en-US" dirty="0">
                <a:solidFill>
                  <a:prstClr val="white"/>
                </a:solidFill>
                <a:latin typeface="Arial" panose="020B0604020202020204" pitchFamily="34" charset="0"/>
                <a:cs typeface="Arial" panose="020B0604020202020204" pitchFamily="34" charset="0"/>
              </a:rPr>
              <a:t> dem </a:t>
            </a:r>
            <a:r>
              <a:rPr lang="en-US" dirty="0" err="1">
                <a:solidFill>
                  <a:prstClr val="white"/>
                </a:solidFill>
                <a:latin typeface="Arial" panose="020B0604020202020204" pitchFamily="34" charset="0"/>
                <a:cs typeface="Arial" panose="020B0604020202020204" pitchFamily="34" charset="0"/>
              </a:rPr>
              <a:t>Auflösungsprozess</a:t>
            </a:r>
            <a:r>
              <a:rPr lang="en-US" dirty="0">
                <a:solidFill>
                  <a:prstClr val="white"/>
                </a:solidFill>
                <a:latin typeface="Arial" panose="020B0604020202020204" pitchFamily="34" charset="0"/>
                <a:cs typeface="Arial" panose="020B0604020202020204" pitchFamily="34" charset="0"/>
              </a:rPr>
              <a:t> von </a:t>
            </a:r>
            <a:r>
              <a:rPr lang="en-US" dirty="0" err="1">
                <a:solidFill>
                  <a:prstClr val="white"/>
                </a:solidFill>
                <a:latin typeface="Arial" panose="020B0604020202020204" pitchFamily="34" charset="0"/>
                <a:cs typeface="Arial" panose="020B0604020202020204" pitchFamily="34" charset="0"/>
              </a:rPr>
              <a:t>Interferenz</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zwischen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intuitiven</a:t>
            </a:r>
            <a:r>
              <a:rPr lang="en-US" dirty="0">
                <a:solidFill>
                  <a:prstClr val="white"/>
                </a:solidFill>
                <a:latin typeface="Arial" panose="020B0604020202020204" pitchFamily="34" charset="0"/>
                <a:cs typeface="Arial" panose="020B0604020202020204" pitchFamily="34" charset="0"/>
              </a:rPr>
              <a:t> und </a:t>
            </a:r>
            <a:r>
              <a:rPr lang="en-US" dirty="0" err="1">
                <a:solidFill>
                  <a:prstClr val="white"/>
                </a:solidFill>
                <a:latin typeface="Arial" panose="020B0604020202020204" pitchFamily="34" charset="0"/>
                <a:cs typeface="Arial" panose="020B0604020202020204" pitchFamily="34" charset="0"/>
              </a:rPr>
              <a:t>wissenschaftlichen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Konzeptionen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nahekommen</a:t>
            </a:r>
            <a:endParaRPr lang="en-US"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Arial" panose="020B0604020202020204" pitchFamily="34" charset="0"/>
                <a:cs typeface="Arial" panose="020B0604020202020204" pitchFamily="34" charset="0"/>
              </a:rPr>
              <a:t>Inhibition </a:t>
            </a:r>
            <a:r>
              <a:rPr lang="en-US" dirty="0" err="1">
                <a:solidFill>
                  <a:prstClr val="white"/>
                </a:solidFill>
                <a:latin typeface="Arial" panose="020B0604020202020204" pitchFamily="34" charset="0"/>
                <a:cs typeface="Arial" panose="020B0604020202020204" pitchFamily="34" charset="0"/>
              </a:rPr>
              <a:t>ist</a:t>
            </a:r>
            <a:r>
              <a:rPr lang="en-US" dirty="0">
                <a:solidFill>
                  <a:prstClr val="white"/>
                </a:solidFill>
                <a:latin typeface="Arial" panose="020B0604020202020204" pitchFamily="34" charset="0"/>
                <a:cs typeface="Arial" panose="020B0604020202020204" pitchFamily="34" charset="0"/>
              </a:rPr>
              <a:t> es </a:t>
            </a:r>
            <a:r>
              <a:rPr lang="en-US" dirty="0" err="1">
                <a:solidFill>
                  <a:prstClr val="white"/>
                </a:solidFill>
                <a:latin typeface="Arial" panose="020B0604020202020204" pitchFamily="34" charset="0"/>
                <a:cs typeface="Arial" panose="020B0604020202020204" pitchFamily="34" charset="0"/>
              </a:rPr>
              <a:t>sehr</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diverses</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Konstrukt</a:t>
            </a:r>
            <a:r>
              <a:rPr lang="en-US" dirty="0">
                <a:solidFill>
                  <a:prstClr val="white"/>
                </a:solidFill>
                <a:latin typeface="Arial" panose="020B0604020202020204" pitchFamily="34" charset="0"/>
                <a:cs typeface="Arial" panose="020B0604020202020204" pitchFamily="34" charset="0"/>
              </a:rPr>
              <a:t> das in </a:t>
            </a:r>
            <a:r>
              <a:rPr lang="en-US" dirty="0" err="1">
                <a:solidFill>
                  <a:prstClr val="white"/>
                </a:solidFill>
                <a:latin typeface="Arial" panose="020B0604020202020204" pitchFamily="34" charset="0"/>
                <a:cs typeface="Arial" panose="020B0604020202020204" pitchFamily="34" charset="0"/>
              </a:rPr>
              <a:t>keinem</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Kontext</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verallgemeinert</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werden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sollte</a:t>
            </a:r>
            <a:endParaRPr lang="en-US"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prstClr val="white"/>
                </a:solidFill>
                <a:latin typeface="Arial" panose="020B0604020202020204" pitchFamily="34" charset="0"/>
                <a:cs typeface="Arial" panose="020B0604020202020204" pitchFamily="34" charset="0"/>
              </a:rPr>
              <a:t>Wir</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benötigen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genaue</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theoretische</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Modelle</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darüber</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welche</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spezifischen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Inhibitionsprozesse</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bei</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welchen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spezifishen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Lernprozessen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bei</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Lernenden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ablaufen</a:t>
            </a:r>
            <a:endParaRPr lang="en-US"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solidFill>
                  <a:prstClr val="white"/>
                </a:solidFill>
                <a:latin typeface="Arial" panose="020B0604020202020204" pitchFamily="34" charset="0"/>
                <a:cs typeface="Arial" panose="020B0604020202020204" pitchFamily="34" charset="0"/>
              </a:rPr>
              <a:t>Entscheidungstasks</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haben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mit</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Reliabilitätsproblemen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zu</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kämpfen</a:t>
            </a:r>
            <a:r>
              <a:rPr lang="en-US" dirty="0">
                <a:solidFill>
                  <a:prstClr val="white"/>
                </a:solidFill>
                <a:latin typeface="Arial" panose="020B0604020202020204" pitchFamily="34" charset="0"/>
                <a:cs typeface="Arial" panose="020B0604020202020204" pitchFamily="34" charset="0"/>
              </a:rPr>
              <a:t> – mixed models/SEM </a:t>
            </a:r>
            <a:r>
              <a:rPr lang="en-US" dirty="0" err="1">
                <a:solidFill>
                  <a:prstClr val="white"/>
                </a:solidFill>
                <a:latin typeface="Arial" panose="020B0604020202020204" pitchFamily="34" charset="0"/>
                <a:cs typeface="Arial" panose="020B0604020202020204" pitchFamily="34" charset="0"/>
              </a:rPr>
              <a:t>können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dabei</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helfen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viele</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Skalierungsfragen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offen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z.B.</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ein</a:t>
            </a:r>
            <a:r>
              <a:rPr lang="en-US" dirty="0">
                <a:solidFill>
                  <a:prstClr val="white"/>
                </a:solidFill>
                <a:latin typeface="Arial" panose="020B0604020202020204" pitchFamily="34" charset="0"/>
                <a:cs typeface="Arial" panose="020B0604020202020204" pitchFamily="34" charset="0"/>
              </a:rPr>
              <a:t>- vs. </a:t>
            </a:r>
            <a:r>
              <a:rPr lang="en-US" dirty="0" err="1">
                <a:solidFill>
                  <a:prstClr val="white"/>
                </a:solidFill>
                <a:latin typeface="Arial" panose="020B0604020202020204" pitchFamily="34" charset="0"/>
                <a:cs typeface="Arial" panose="020B0604020202020204" pitchFamily="34" charset="0"/>
              </a:rPr>
              <a:t>mehrdimensionale</a:t>
            </a:r>
            <a:r>
              <a:rPr lang="en-US" dirty="0">
                <a:solidFill>
                  <a:prstClr val="white"/>
                </a:solidFill>
                <a:latin typeface="Arial" panose="020B0604020202020204" pitchFamily="34" charset="0"/>
                <a:cs typeface="Arial" panose="020B0604020202020204" pitchFamily="34" charset="0"/>
              </a:rPr>
              <a:t> und -</a:t>
            </a:r>
            <a:r>
              <a:rPr lang="en-US" dirty="0" err="1">
                <a:solidFill>
                  <a:prstClr val="white"/>
                </a:solidFill>
                <a:latin typeface="Arial" panose="020B0604020202020204" pitchFamily="34" charset="0"/>
                <a:cs typeface="Arial" panose="020B0604020202020204" pitchFamily="34" charset="0"/>
              </a:rPr>
              <a:t>schrittrige</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Skalierung</a:t>
            </a:r>
            <a:r>
              <a:rPr lang="en-US" dirty="0">
                <a:solidFill>
                  <a:prstClr val="white"/>
                </a:solidFill>
                <a:latin typeface="Arial" panose="020B0604020202020204" pitchFamily="34" charset="0"/>
                <a:cs typeface="Arial" panose="020B0604020202020204" pitchFamily="34" charset="0"/>
              </a:rPr>
              <a:t>; Bayesian SEM?)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Arial" panose="020B0604020202020204" pitchFamily="34" charset="0"/>
              <a:cs typeface="Arial" panose="020B0604020202020204" pitchFamily="34" charset="0"/>
            </a:endParaRPr>
          </a:p>
          <a:p>
            <a:pPr lvl="0">
              <a:defRPr/>
            </a:pPr>
            <a:r>
              <a:rPr lang="en-US" dirty="0" err="1">
                <a:solidFill>
                  <a:prstClr val="white"/>
                </a:solidFill>
                <a:latin typeface="Arial" panose="020B0604020202020204" pitchFamily="34" charset="0"/>
                <a:cs typeface="Arial" panose="020B0604020202020204" pitchFamily="34" charset="0"/>
              </a:rPr>
              <a:t>Prädiktive</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Modellierung</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gibt</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Hinweise</a:t>
            </a:r>
            <a:r>
              <a:rPr lang="en-US" dirty="0">
                <a:solidFill>
                  <a:prstClr val="white"/>
                </a:solidFill>
                <a:latin typeface="Arial" panose="020B0604020202020204" pitchFamily="34" charset="0"/>
                <a:cs typeface="Arial" panose="020B0604020202020204" pitchFamily="34" charset="0"/>
              </a:rPr>
              <a:t> auf </a:t>
            </a:r>
            <a:r>
              <a:rPr lang="en-US" dirty="0" err="1">
                <a:solidFill>
                  <a:prstClr val="white"/>
                </a:solidFill>
                <a:latin typeface="Arial" panose="020B0604020202020204" pitchFamily="34" charset="0"/>
                <a:cs typeface="Arial" panose="020B0604020202020204" pitchFamily="34" charset="0"/>
              </a:rPr>
              <a:t>weitere</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zentrale</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Variablen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im</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nomothetischen</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Netz</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konzeptueller</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Interferenz</a:t>
            </a:r>
            <a:r>
              <a:rPr lang="en-US" dirty="0">
                <a:solidFill>
                  <a:prstClr val="white"/>
                </a:solidFill>
                <a:latin typeface="Arial" panose="020B0604020202020204" pitchFamily="34" charset="0"/>
                <a:cs typeface="Arial" panose="020B0604020202020204" pitchFamily="34" charset="0"/>
              </a:rPr>
              <a:t> (</a:t>
            </a:r>
            <a:r>
              <a:rPr lang="en-US" dirty="0" err="1">
                <a:solidFill>
                  <a:prstClr val="white"/>
                </a:solidFill>
                <a:latin typeface="Arial" panose="020B0604020202020204" pitchFamily="34" charset="0"/>
                <a:cs typeface="Arial" panose="020B0604020202020204" pitchFamily="34" charset="0"/>
              </a:rPr>
              <a:t>z.B</a:t>
            </a:r>
            <a:r>
              <a:rPr lang="en-US" err="1">
                <a:solidFill>
                  <a:prstClr val="white"/>
                </a:solidFill>
                <a:latin typeface="Arial" panose="020B0604020202020204" pitchFamily="34" charset="0"/>
                <a:cs typeface="Arial" panose="020B0604020202020204" pitchFamily="34" charset="0"/>
              </a:rPr>
              <a:t>.</a:t>
            </a:r>
            <a:r>
              <a:rPr lang="en-US">
                <a:solidFill>
                  <a:prstClr val="white"/>
                </a:solidFill>
                <a:latin typeface="Arial" panose="020B0604020202020204" pitchFamily="34" charset="0"/>
                <a:cs typeface="Arial" panose="020B0604020202020204" pitchFamily="34" charset="0"/>
              </a:rPr>
              <a:t> NaWi-Expertise, Selbstwirksamkeit, epistemische Überzeugungen, )</a:t>
            </a:r>
            <a:endParaRPr lang="en-US"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20</a:t>
            </a:fld>
            <a:endParaRPr lang="de-CH"/>
          </a:p>
        </p:txBody>
      </p:sp>
    </p:spTree>
    <p:extLst>
      <p:ext uri="{BB962C8B-B14F-4D97-AF65-F5344CB8AC3E}">
        <p14:creationId xmlns:p14="http://schemas.microsoft.com/office/powerpoint/2010/main" val="2413933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1453297" y="1934566"/>
            <a:ext cx="31695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Bivariate Korrelationen</a:t>
            </a:r>
            <a:endParaRPr kumimoji="0" lang="en-US" sz="1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167" y="2562008"/>
            <a:ext cx="5486566" cy="3657711"/>
          </a:xfrm>
          <a:prstGeom prst="rect">
            <a:avLst/>
          </a:prstGeom>
        </p:spPr>
      </p:pic>
      <p:sp>
        <p:nvSpPr>
          <p:cNvPr id="9" name="Textfeld 8"/>
          <p:cNvSpPr txBox="1"/>
          <p:nvPr/>
        </p:nvSpPr>
        <p:spPr>
          <a:xfrm>
            <a:off x="8369024" y="1933414"/>
            <a:ext cx="31943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Multiple Regression</a:t>
            </a:r>
            <a:endParaRPr kumimoji="0" lang="en-US" sz="1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21</a:t>
            </a:fld>
            <a:endParaRPr lang="de-CH"/>
          </a:p>
        </p:txBody>
      </p:sp>
    </p:spTree>
    <p:extLst>
      <p:ext uri="{BB962C8B-B14F-4D97-AF65-F5344CB8AC3E}">
        <p14:creationId xmlns:p14="http://schemas.microsoft.com/office/powerpoint/2010/main" val="1897112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p:cNvSpPr/>
          <p:nvPr/>
        </p:nvSpPr>
        <p:spPr>
          <a:xfrm>
            <a:off x="2500388" y="341696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T1</a:t>
            </a:r>
          </a:p>
        </p:txBody>
      </p:sp>
      <p:sp>
        <p:nvSpPr>
          <p:cNvPr id="6" name="Ellipse 5"/>
          <p:cNvSpPr/>
          <p:nvPr/>
        </p:nvSpPr>
        <p:spPr>
          <a:xfrm>
            <a:off x="5292345" y="3438926"/>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T2</a:t>
            </a:r>
          </a:p>
        </p:txBody>
      </p:sp>
      <p:sp>
        <p:nvSpPr>
          <p:cNvPr id="7" name="Ellipse 6"/>
          <p:cNvSpPr/>
          <p:nvPr/>
        </p:nvSpPr>
        <p:spPr>
          <a:xfrm>
            <a:off x="7967536" y="344550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T3</a:t>
            </a:r>
          </a:p>
        </p:txBody>
      </p:sp>
      <p:sp>
        <p:nvSpPr>
          <p:cNvPr id="23" name="Ellipse 22"/>
          <p:cNvSpPr/>
          <p:nvPr/>
        </p:nvSpPr>
        <p:spPr>
          <a:xfrm>
            <a:off x="2849077" y="2135205"/>
            <a:ext cx="1578543"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state T1</a:t>
            </a:r>
          </a:p>
        </p:txBody>
      </p:sp>
      <p:sp>
        <p:nvSpPr>
          <p:cNvPr id="24" name="Ellipse 23"/>
          <p:cNvSpPr/>
          <p:nvPr/>
        </p:nvSpPr>
        <p:spPr>
          <a:xfrm>
            <a:off x="5650717" y="2135205"/>
            <a:ext cx="1453190"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state T2</a:t>
            </a:r>
          </a:p>
        </p:txBody>
      </p:sp>
      <p:sp>
        <p:nvSpPr>
          <p:cNvPr id="25" name="Ellipse 24"/>
          <p:cNvSpPr/>
          <p:nvPr/>
        </p:nvSpPr>
        <p:spPr>
          <a:xfrm>
            <a:off x="8254000" y="2156860"/>
            <a:ext cx="1486877" cy="612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 T3</a:t>
            </a:r>
          </a:p>
        </p:txBody>
      </p:sp>
      <p:sp>
        <p:nvSpPr>
          <p:cNvPr id="26" name="Ellipse 25"/>
          <p:cNvSpPr/>
          <p:nvPr/>
        </p:nvSpPr>
        <p:spPr>
          <a:xfrm>
            <a:off x="217596" y="3458678"/>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Trait</a:t>
            </a:r>
          </a:p>
        </p:txBody>
      </p:sp>
      <p:cxnSp>
        <p:nvCxnSpPr>
          <p:cNvPr id="9" name="Gewinkelter Verbinder 8"/>
          <p:cNvCxnSpPr>
            <a:stCxn id="26" idx="4"/>
            <a:endCxn id="2" idx="4"/>
          </p:cNvCxnSpPr>
          <p:nvPr/>
        </p:nvCxnSpPr>
        <p:spPr>
          <a:xfrm rot="5400000" flipH="1" flipV="1">
            <a:off x="2368041" y="3321518"/>
            <a:ext cx="41709" cy="2282792"/>
          </a:xfrm>
          <a:prstGeom prst="bentConnector3">
            <a:avLst>
              <a:gd name="adj1" fmla="val -548083"/>
            </a:avLst>
          </a:prstGeom>
          <a:ln>
            <a:tailEnd type="triangle"/>
          </a:ln>
        </p:spPr>
        <p:style>
          <a:lnRef idx="1">
            <a:schemeClr val="dk1"/>
          </a:lnRef>
          <a:fillRef idx="0">
            <a:schemeClr val="dk1"/>
          </a:fillRef>
          <a:effectRef idx="0">
            <a:schemeClr val="dk1"/>
          </a:effectRef>
          <a:fontRef idx="minor">
            <a:schemeClr val="tx1"/>
          </a:fontRef>
        </p:style>
      </p:cxnSp>
      <p:cxnSp>
        <p:nvCxnSpPr>
          <p:cNvPr id="27" name="Gewinkelter Verbinder 26"/>
          <p:cNvCxnSpPr>
            <a:stCxn id="26" idx="4"/>
            <a:endCxn id="6" idx="4"/>
          </p:cNvCxnSpPr>
          <p:nvPr/>
        </p:nvCxnSpPr>
        <p:spPr>
          <a:xfrm rot="5400000" flipH="1" flipV="1">
            <a:off x="3774998" y="1936517"/>
            <a:ext cx="19752" cy="5074749"/>
          </a:xfrm>
          <a:prstGeom prst="bentConnector3">
            <a:avLst>
              <a:gd name="adj1" fmla="val -1157351"/>
            </a:avLst>
          </a:prstGeom>
          <a:ln>
            <a:tailEnd type="triangle"/>
          </a:ln>
        </p:spPr>
        <p:style>
          <a:lnRef idx="1">
            <a:schemeClr val="dk1"/>
          </a:lnRef>
          <a:fillRef idx="0">
            <a:schemeClr val="dk1"/>
          </a:fillRef>
          <a:effectRef idx="0">
            <a:schemeClr val="dk1"/>
          </a:effectRef>
          <a:fontRef idx="minor">
            <a:schemeClr val="tx1"/>
          </a:fontRef>
        </p:style>
      </p:cxnSp>
      <p:cxnSp>
        <p:nvCxnSpPr>
          <p:cNvPr id="28" name="Gewinkelter Verbinder 27"/>
          <p:cNvCxnSpPr>
            <a:stCxn id="26" idx="4"/>
            <a:endCxn id="7" idx="4"/>
          </p:cNvCxnSpPr>
          <p:nvPr/>
        </p:nvCxnSpPr>
        <p:spPr>
          <a:xfrm rot="5400000" flipH="1" flipV="1">
            <a:off x="5115885" y="602214"/>
            <a:ext cx="13169" cy="7749940"/>
          </a:xfrm>
          <a:prstGeom prst="bentConnector3">
            <a:avLst>
              <a:gd name="adj1" fmla="val -1735895"/>
            </a:avLst>
          </a:prstGeom>
          <a:ln>
            <a:tailEnd type="triangle"/>
          </a:ln>
        </p:spPr>
        <p:style>
          <a:lnRef idx="1">
            <a:schemeClr val="dk1"/>
          </a:lnRef>
          <a:fillRef idx="0">
            <a:schemeClr val="dk1"/>
          </a:fillRef>
          <a:effectRef idx="0">
            <a:schemeClr val="dk1"/>
          </a:effectRef>
          <a:fontRef idx="minor">
            <a:schemeClr val="tx1"/>
          </a:fontRef>
        </p:style>
      </p:cxnSp>
      <p:cxnSp>
        <p:nvCxnSpPr>
          <p:cNvPr id="31" name="Gerade Verbindung mit Pfeil 30"/>
          <p:cNvCxnSpPr/>
          <p:nvPr/>
        </p:nvCxnSpPr>
        <p:spPr>
          <a:xfrm flipV="1">
            <a:off x="616017" y="4538312"/>
            <a:ext cx="389823" cy="9865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Ellipse 31"/>
          <p:cNvSpPr/>
          <p:nvPr/>
        </p:nvSpPr>
        <p:spPr>
          <a:xfrm>
            <a:off x="83588" y="1949295"/>
            <a:ext cx="2327821" cy="9701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Picture-word </a:t>
            </a:r>
            <a:r>
              <a:rPr lang="en-US" dirty="0">
                <a:solidFill>
                  <a:prstClr val="black"/>
                </a:solidFill>
                <a:latin typeface="Arial" panose="020B0604020202020204" pitchFamily="34" charset="0"/>
                <a:cs typeface="Arial" panose="020B0604020202020204" pitchFamily="34" charset="0"/>
              </a:rPr>
              <a:t>I</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nkongruenzeffekt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Trait</a:t>
            </a:r>
          </a:p>
        </p:txBody>
      </p:sp>
      <p:cxnSp>
        <p:nvCxnSpPr>
          <p:cNvPr id="33" name="Gerade Verbindung mit Pfeil 32"/>
          <p:cNvCxnSpPr/>
          <p:nvPr/>
        </p:nvCxnSpPr>
        <p:spPr>
          <a:xfrm>
            <a:off x="809830" y="1044341"/>
            <a:ext cx="253762" cy="850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Gewinkelter Verbinder 37"/>
          <p:cNvCxnSpPr>
            <a:stCxn id="32" idx="0"/>
            <a:endCxn id="23" idx="0"/>
          </p:cNvCxnSpPr>
          <p:nvPr/>
        </p:nvCxnSpPr>
        <p:spPr>
          <a:xfrm rot="16200000" flipH="1">
            <a:off x="2349969" y="846825"/>
            <a:ext cx="185910" cy="2390850"/>
          </a:xfrm>
          <a:prstGeom prst="bentConnector3">
            <a:avLst>
              <a:gd name="adj1" fmla="val -122963"/>
            </a:avLst>
          </a:prstGeom>
          <a:ln>
            <a:tailEnd type="triangle"/>
          </a:ln>
        </p:spPr>
        <p:style>
          <a:lnRef idx="1">
            <a:schemeClr val="dk1"/>
          </a:lnRef>
          <a:fillRef idx="0">
            <a:schemeClr val="dk1"/>
          </a:fillRef>
          <a:effectRef idx="0">
            <a:schemeClr val="dk1"/>
          </a:effectRef>
          <a:fontRef idx="minor">
            <a:schemeClr val="tx1"/>
          </a:fontRef>
        </p:style>
      </p:cxnSp>
      <p:cxnSp>
        <p:nvCxnSpPr>
          <p:cNvPr id="41" name="Gewinkelter Verbinder 40"/>
          <p:cNvCxnSpPr>
            <a:stCxn id="32" idx="0"/>
            <a:endCxn id="24" idx="0"/>
          </p:cNvCxnSpPr>
          <p:nvPr/>
        </p:nvCxnSpPr>
        <p:spPr>
          <a:xfrm rot="16200000" flipH="1">
            <a:off x="3719450" y="-522656"/>
            <a:ext cx="185910" cy="5129813"/>
          </a:xfrm>
          <a:prstGeom prst="bentConnector3">
            <a:avLst>
              <a:gd name="adj1" fmla="val -122963"/>
            </a:avLst>
          </a:prstGeom>
          <a:ln>
            <a:tailEnd type="triangle"/>
          </a:ln>
        </p:spPr>
        <p:style>
          <a:lnRef idx="1">
            <a:schemeClr val="dk1"/>
          </a:lnRef>
          <a:fillRef idx="0">
            <a:schemeClr val="dk1"/>
          </a:fillRef>
          <a:effectRef idx="0">
            <a:schemeClr val="dk1"/>
          </a:effectRef>
          <a:fontRef idx="minor">
            <a:schemeClr val="tx1"/>
          </a:fontRef>
        </p:style>
      </p:cxnSp>
      <p:cxnSp>
        <p:nvCxnSpPr>
          <p:cNvPr id="44" name="Gewinkelter Verbinder 43"/>
          <p:cNvCxnSpPr>
            <a:stCxn id="32" idx="0"/>
            <a:endCxn id="25" idx="0"/>
          </p:cNvCxnSpPr>
          <p:nvPr/>
        </p:nvCxnSpPr>
        <p:spPr>
          <a:xfrm rot="16200000" flipH="1">
            <a:off x="5018686" y="-1821893"/>
            <a:ext cx="207565" cy="7749940"/>
          </a:xfrm>
          <a:prstGeom prst="bentConnector3">
            <a:avLst>
              <a:gd name="adj1" fmla="val -110134"/>
            </a:avLst>
          </a:prstGeom>
          <a:ln>
            <a:tailEnd type="triangle"/>
          </a:ln>
        </p:spPr>
        <p:style>
          <a:lnRef idx="1">
            <a:schemeClr val="dk1"/>
          </a:lnRef>
          <a:fillRef idx="0">
            <a:schemeClr val="dk1"/>
          </a:fillRef>
          <a:effectRef idx="0">
            <a:schemeClr val="dk1"/>
          </a:effectRef>
          <a:fontRef idx="minor">
            <a:schemeClr val="tx1"/>
          </a:fontRef>
        </p:style>
      </p:cxnSp>
      <p:cxnSp>
        <p:nvCxnSpPr>
          <p:cNvPr id="56" name="Gerade Verbindung mit Pfeil 55"/>
          <p:cNvCxnSpPr>
            <a:stCxn id="32" idx="4"/>
            <a:endCxn id="26" idx="0"/>
          </p:cNvCxnSpPr>
          <p:nvPr/>
        </p:nvCxnSpPr>
        <p:spPr>
          <a:xfrm>
            <a:off x="1247499" y="2919481"/>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9" name="Gerade Verbindung mit Pfeil 58"/>
          <p:cNvCxnSpPr/>
          <p:nvPr/>
        </p:nvCxnSpPr>
        <p:spPr>
          <a:xfrm>
            <a:off x="3606488" y="2836063"/>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0" name="Gerade Verbindung mit Pfeil 59"/>
          <p:cNvCxnSpPr/>
          <p:nvPr/>
        </p:nvCxnSpPr>
        <p:spPr>
          <a:xfrm>
            <a:off x="6340571" y="2818578"/>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1" name="Gerade Verbindung mit Pfeil 60"/>
          <p:cNvCxnSpPr/>
          <p:nvPr/>
        </p:nvCxnSpPr>
        <p:spPr>
          <a:xfrm>
            <a:off x="8997437" y="2822167"/>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 name="Textfeld 2"/>
          <p:cNvSpPr txBox="1"/>
          <p:nvPr/>
        </p:nvSpPr>
        <p:spPr>
          <a:xfrm>
            <a:off x="767022" y="3034530"/>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.14</a:t>
            </a:r>
          </a:p>
        </p:txBody>
      </p:sp>
      <p:sp>
        <p:nvSpPr>
          <p:cNvPr id="29" name="Textfeld 28"/>
          <p:cNvSpPr txBox="1"/>
          <p:nvPr/>
        </p:nvSpPr>
        <p:spPr>
          <a:xfrm>
            <a:off x="3111726" y="2985360"/>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-.03</a:t>
            </a:r>
          </a:p>
        </p:txBody>
      </p:sp>
      <p:sp>
        <p:nvSpPr>
          <p:cNvPr id="34" name="Textfeld 33"/>
          <p:cNvSpPr txBox="1"/>
          <p:nvPr/>
        </p:nvSpPr>
        <p:spPr>
          <a:xfrm>
            <a:off x="5846802" y="2939304"/>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.05</a:t>
            </a:r>
          </a:p>
        </p:txBody>
      </p:sp>
      <p:sp>
        <p:nvSpPr>
          <p:cNvPr id="35" name="Textfeld 34"/>
          <p:cNvSpPr txBox="1"/>
          <p:nvPr/>
        </p:nvSpPr>
        <p:spPr>
          <a:xfrm>
            <a:off x="8422188" y="2900441"/>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.05</a:t>
            </a:r>
          </a:p>
        </p:txBody>
      </p:sp>
      <p:sp>
        <p:nvSpPr>
          <p:cNvPr id="36" name="Ellipse 35"/>
          <p:cNvSpPr/>
          <p:nvPr/>
        </p:nvSpPr>
        <p:spPr>
          <a:xfrm>
            <a:off x="10089343" y="3468861"/>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T4</a:t>
            </a:r>
          </a:p>
        </p:txBody>
      </p:sp>
      <p:sp>
        <p:nvSpPr>
          <p:cNvPr id="39" name="Ellipse 38"/>
          <p:cNvSpPr/>
          <p:nvPr/>
        </p:nvSpPr>
        <p:spPr>
          <a:xfrm>
            <a:off x="10375807" y="2180212"/>
            <a:ext cx="1486877" cy="612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 T4</a:t>
            </a:r>
          </a:p>
        </p:txBody>
      </p:sp>
      <p:cxnSp>
        <p:nvCxnSpPr>
          <p:cNvPr id="40" name="Gerade Verbindung mit Pfeil 39"/>
          <p:cNvCxnSpPr/>
          <p:nvPr/>
        </p:nvCxnSpPr>
        <p:spPr>
          <a:xfrm>
            <a:off x="11119244" y="2845519"/>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2" name="Textfeld 41"/>
          <p:cNvSpPr txBox="1"/>
          <p:nvPr/>
        </p:nvSpPr>
        <p:spPr>
          <a:xfrm>
            <a:off x="10543995" y="2923793"/>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.06</a:t>
            </a:r>
          </a:p>
        </p:txBody>
      </p:sp>
      <p:cxnSp>
        <p:nvCxnSpPr>
          <p:cNvPr id="43" name="Gewinkelter Verbinder 42"/>
          <p:cNvCxnSpPr>
            <a:stCxn id="26" idx="4"/>
            <a:endCxn id="36" idx="4"/>
          </p:cNvCxnSpPr>
          <p:nvPr/>
        </p:nvCxnSpPr>
        <p:spPr>
          <a:xfrm rot="16200000" flipH="1">
            <a:off x="6178282" y="-447015"/>
            <a:ext cx="10183" cy="9871747"/>
          </a:xfrm>
          <a:prstGeom prst="bentConnector3">
            <a:avLst>
              <a:gd name="adj1" fmla="val 2344918"/>
            </a:avLst>
          </a:prstGeom>
          <a:ln>
            <a:tailEnd type="triangle"/>
          </a:ln>
        </p:spPr>
        <p:style>
          <a:lnRef idx="1">
            <a:schemeClr val="dk1"/>
          </a:lnRef>
          <a:fillRef idx="0">
            <a:schemeClr val="dk1"/>
          </a:fillRef>
          <a:effectRef idx="0">
            <a:schemeClr val="dk1"/>
          </a:effectRef>
          <a:fontRef idx="minor">
            <a:schemeClr val="tx1"/>
          </a:fontRef>
        </p:style>
      </p:cxnSp>
      <p:cxnSp>
        <p:nvCxnSpPr>
          <p:cNvPr id="45" name="Gewinkelter Verbinder 44"/>
          <p:cNvCxnSpPr>
            <a:stCxn id="32" idx="0"/>
            <a:endCxn id="39" idx="0"/>
          </p:cNvCxnSpPr>
          <p:nvPr/>
        </p:nvCxnSpPr>
        <p:spPr>
          <a:xfrm rot="16200000" flipH="1">
            <a:off x="6067913" y="-2871120"/>
            <a:ext cx="230917" cy="9871747"/>
          </a:xfrm>
          <a:prstGeom prst="bentConnector3">
            <a:avLst>
              <a:gd name="adj1" fmla="val -98997"/>
            </a:avLst>
          </a:prstGeom>
          <a:ln>
            <a:tailEnd type="triangle"/>
          </a:ln>
        </p:spPr>
        <p:style>
          <a:lnRef idx="1">
            <a:schemeClr val="dk1"/>
          </a:lnRef>
          <a:fillRef idx="0">
            <a:schemeClr val="dk1"/>
          </a:fillRef>
          <a:effectRef idx="0">
            <a:schemeClr val="dk1"/>
          </a:effectRef>
          <a:fontRef idx="minor">
            <a:schemeClr val="tx1"/>
          </a:fontRef>
        </p:style>
      </p:cxnSp>
      <p:sp>
        <p:nvSpPr>
          <p:cNvPr id="46" name="Textfeld 45"/>
          <p:cNvSpPr txBox="1"/>
          <p:nvPr/>
        </p:nvSpPr>
        <p:spPr>
          <a:xfrm>
            <a:off x="1318661" y="2890771"/>
            <a:ext cx="21997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Between-person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t>
            </a:r>
          </a:p>
        </p:txBody>
      </p:sp>
      <p:sp>
        <p:nvSpPr>
          <p:cNvPr id="47" name="Textfeld 46"/>
          <p:cNvSpPr txBox="1"/>
          <p:nvPr/>
        </p:nvSpPr>
        <p:spPr>
          <a:xfrm>
            <a:off x="4338639" y="2778323"/>
            <a:ext cx="1654054" cy="6594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Within-Person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relations</a:t>
            </a:r>
          </a:p>
        </p:txBody>
      </p:sp>
      <p:sp>
        <p:nvSpPr>
          <p:cNvPr id="48" name="Textfeld 47"/>
          <p:cNvSpPr txBox="1"/>
          <p:nvPr/>
        </p:nvSpPr>
        <p:spPr>
          <a:xfrm>
            <a:off x="217596" y="652731"/>
            <a:ext cx="879773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Mittlerer Picture-Word Inkongruenz-Effekt über Erhebungen: Reaktionszeiten</a:t>
            </a:r>
          </a:p>
        </p:txBody>
      </p:sp>
      <p:sp>
        <p:nvSpPr>
          <p:cNvPr id="49" name="Textfeld 36"/>
          <p:cNvSpPr txBox="1"/>
          <p:nvPr/>
        </p:nvSpPr>
        <p:spPr>
          <a:xfrm>
            <a:off x="202434" y="5681931"/>
            <a:ext cx="80515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Mittlerer Shtulman Inkongruenz-Effekt über Erhebungen: Reaktionszeiten</a:t>
            </a:r>
          </a:p>
        </p:txBody>
      </p:sp>
      <p:sp>
        <p:nvSpPr>
          <p:cNvPr id="4" name="Foliennummernplatzhalter 3"/>
          <p:cNvSpPr>
            <a:spLocks noGrp="1"/>
          </p:cNvSpPr>
          <p:nvPr>
            <p:ph type="sldNum" sz="quarter" idx="12"/>
          </p:nvPr>
        </p:nvSpPr>
        <p:spPr/>
        <p:txBody>
          <a:bodyPr/>
          <a:lstStyle/>
          <a:p>
            <a:fld id="{8CD81D32-49D6-4432-ACD3-F60C5F690709}" type="slidenum">
              <a:rPr lang="de-CH" smtClean="0"/>
              <a:t>22</a:t>
            </a:fld>
            <a:endParaRPr lang="de-CH"/>
          </a:p>
        </p:txBody>
      </p:sp>
    </p:spTree>
    <p:extLst>
      <p:ext uri="{BB962C8B-B14F-4D97-AF65-F5344CB8AC3E}">
        <p14:creationId xmlns:p14="http://schemas.microsoft.com/office/powerpoint/2010/main" val="1767995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2181478" y="2751920"/>
            <a:ext cx="10254362"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Ansatz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Prädiktive</a:t>
            </a: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Modellierung</a:t>
            </a:r>
            <a:endPar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wir</a:t>
            </a: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ballern</a:t>
            </a: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mal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alles</a:t>
            </a: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rein was da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ist</a:t>
            </a: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p>
        </p:txBody>
      </p:sp>
      <p:sp>
        <p:nvSpPr>
          <p:cNvPr id="2" name="Foliennummernplatzhalter 1"/>
          <p:cNvSpPr>
            <a:spLocks noGrp="1"/>
          </p:cNvSpPr>
          <p:nvPr>
            <p:ph type="sldNum" sz="quarter" idx="12"/>
          </p:nvPr>
        </p:nvSpPr>
        <p:spPr/>
        <p:txBody>
          <a:bodyPr/>
          <a:lstStyle/>
          <a:p>
            <a:fld id="{8CD81D32-49D6-4432-ACD3-F60C5F690709}" type="slidenum">
              <a:rPr lang="de-CH" smtClean="0"/>
              <a:t>23</a:t>
            </a:fld>
            <a:endParaRPr lang="de-CH"/>
          </a:p>
        </p:txBody>
      </p:sp>
    </p:spTree>
    <p:extLst>
      <p:ext uri="{BB962C8B-B14F-4D97-AF65-F5344CB8AC3E}">
        <p14:creationId xmlns:p14="http://schemas.microsoft.com/office/powerpoint/2010/main" val="3222907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5">
            <a:extLst>
              <a:ext uri="{FF2B5EF4-FFF2-40B4-BE49-F238E27FC236}">
                <a16:creationId xmlns:a16="http://schemas.microsoft.com/office/drawing/2014/main" id="{0788AB8F-6E7E-886E-0E64-D59C94A2C87E}"/>
              </a:ext>
            </a:extLst>
          </p:cNvPr>
          <p:cNvSpPr/>
          <p:nvPr/>
        </p:nvSpPr>
        <p:spPr>
          <a:xfrm>
            <a:off x="3177241" y="5586487"/>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Bild-Wort</a:t>
            </a:r>
            <a:endParaRPr lang="en-US" dirty="0">
              <a:latin typeface="Arial" panose="020B0604020202020204" pitchFamily="34" charset="0"/>
              <a:cs typeface="Arial" panose="020B0604020202020204" pitchFamily="34" charset="0"/>
            </a:endParaRPr>
          </a:p>
        </p:txBody>
      </p:sp>
      <p:sp>
        <p:nvSpPr>
          <p:cNvPr id="10" name="Rechteck 5">
            <a:extLst>
              <a:ext uri="{FF2B5EF4-FFF2-40B4-BE49-F238E27FC236}">
                <a16:creationId xmlns:a16="http://schemas.microsoft.com/office/drawing/2014/main" id="{E320B69B-F7E8-156F-4E71-E0C01F787483}"/>
              </a:ext>
            </a:extLst>
          </p:cNvPr>
          <p:cNvSpPr/>
          <p:nvPr/>
        </p:nvSpPr>
        <p:spPr>
          <a:xfrm>
            <a:off x="3177241" y="1467560"/>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Anti-Sakkade</a:t>
            </a:r>
            <a:endParaRPr lang="en-US" dirty="0">
              <a:latin typeface="Arial" panose="020B0604020202020204" pitchFamily="34" charset="0"/>
              <a:cs typeface="Arial" panose="020B0604020202020204" pitchFamily="34" charset="0"/>
            </a:endParaRPr>
          </a:p>
        </p:txBody>
      </p:sp>
      <p:sp>
        <p:nvSpPr>
          <p:cNvPr id="11" name="Rechteck 5">
            <a:extLst>
              <a:ext uri="{FF2B5EF4-FFF2-40B4-BE49-F238E27FC236}">
                <a16:creationId xmlns:a16="http://schemas.microsoft.com/office/drawing/2014/main" id="{29944A1F-B680-FAAA-E3BF-533796D0E020}"/>
              </a:ext>
            </a:extLst>
          </p:cNvPr>
          <p:cNvSpPr/>
          <p:nvPr/>
        </p:nvSpPr>
        <p:spPr>
          <a:xfrm>
            <a:off x="3177241" y="2824037"/>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Flankier-reiz</a:t>
            </a:r>
            <a:endParaRPr lang="en-US" dirty="0">
              <a:latin typeface="Arial" panose="020B0604020202020204" pitchFamily="34" charset="0"/>
              <a:cs typeface="Arial" panose="020B0604020202020204" pitchFamily="34" charset="0"/>
            </a:endParaRPr>
          </a:p>
        </p:txBody>
      </p:sp>
      <p:sp>
        <p:nvSpPr>
          <p:cNvPr id="12" name="Rechteck 5">
            <a:extLst>
              <a:ext uri="{FF2B5EF4-FFF2-40B4-BE49-F238E27FC236}">
                <a16:creationId xmlns:a16="http://schemas.microsoft.com/office/drawing/2014/main" id="{6D12B009-C281-A495-46E2-ACCB780CDB11}"/>
              </a:ext>
            </a:extLst>
          </p:cNvPr>
          <p:cNvSpPr/>
          <p:nvPr/>
        </p:nvSpPr>
        <p:spPr>
          <a:xfrm>
            <a:off x="3177241" y="420526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Binding</a:t>
            </a:r>
            <a:endParaRPr lang="en-US" dirty="0">
              <a:latin typeface="Arial" panose="020B0604020202020204" pitchFamily="34" charset="0"/>
              <a:cs typeface="Arial" panose="020B0604020202020204" pitchFamily="34" charset="0"/>
            </a:endParaRPr>
          </a:p>
        </p:txBody>
      </p:sp>
      <p:sp>
        <p:nvSpPr>
          <p:cNvPr id="14" name="Rechteck 13"/>
          <p:cNvSpPr/>
          <p:nvPr/>
        </p:nvSpPr>
        <p:spPr>
          <a:xfrm>
            <a:off x="7684620" y="3499291"/>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Shtulman-Task</a:t>
            </a:r>
            <a:endParaRPr lang="en-US">
              <a:latin typeface="Arial" panose="020B0604020202020204" pitchFamily="34" charset="0"/>
              <a:cs typeface="Arial" panose="020B0604020202020204" pitchFamily="34" charset="0"/>
            </a:endParaRPr>
          </a:p>
        </p:txBody>
      </p:sp>
      <p:cxnSp>
        <p:nvCxnSpPr>
          <p:cNvPr id="5" name="Gerade Verbindung mit Pfeil 4"/>
          <p:cNvCxnSpPr>
            <a:stCxn id="10" idx="3"/>
            <a:endCxn id="14" idx="1"/>
          </p:cNvCxnSpPr>
          <p:nvPr/>
        </p:nvCxnSpPr>
        <p:spPr>
          <a:xfrm>
            <a:off x="4528193" y="1921811"/>
            <a:ext cx="3156427" cy="203173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11" idx="3"/>
            <a:endCxn id="14" idx="1"/>
          </p:cNvCxnSpPr>
          <p:nvPr/>
        </p:nvCxnSpPr>
        <p:spPr>
          <a:xfrm>
            <a:off x="4528193" y="3278288"/>
            <a:ext cx="3156427" cy="67525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a:stCxn id="12" idx="3"/>
            <a:endCxn id="14" idx="1"/>
          </p:cNvCxnSpPr>
          <p:nvPr/>
        </p:nvCxnSpPr>
        <p:spPr>
          <a:xfrm flipV="1">
            <a:off x="4528193" y="3953542"/>
            <a:ext cx="3156427" cy="70597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3" idx="3"/>
            <a:endCxn id="14" idx="1"/>
          </p:cNvCxnSpPr>
          <p:nvPr/>
        </p:nvCxnSpPr>
        <p:spPr>
          <a:xfrm flipV="1">
            <a:off x="4528193" y="3953542"/>
            <a:ext cx="3156427" cy="208719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feld 21"/>
          <p:cNvSpPr txBox="1"/>
          <p:nvPr/>
        </p:nvSpPr>
        <p:spPr>
          <a:xfrm>
            <a:off x="206780" y="2678122"/>
            <a:ext cx="2743200" cy="1200329"/>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Personen parameter: Posterior Mode aus Bayesianischen Multilevel-Modellen</a:t>
            </a:r>
            <a:endParaRPr lang="en-US">
              <a:solidFill>
                <a:schemeClr val="bg1"/>
              </a:solidFill>
              <a:latin typeface="Arial" panose="020B0604020202020204" pitchFamily="34" charset="0"/>
              <a:cs typeface="Arial" panose="020B0604020202020204" pitchFamily="34" charset="0"/>
            </a:endParaRPr>
          </a:p>
        </p:txBody>
      </p:sp>
      <p:sp>
        <p:nvSpPr>
          <p:cNvPr id="23" name="Geschweifte Klammer links 22"/>
          <p:cNvSpPr/>
          <p:nvPr/>
        </p:nvSpPr>
        <p:spPr>
          <a:xfrm>
            <a:off x="2550695" y="1467560"/>
            <a:ext cx="490888" cy="3720457"/>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feld 24"/>
          <p:cNvSpPr txBox="1"/>
          <p:nvPr/>
        </p:nvSpPr>
        <p:spPr>
          <a:xfrm>
            <a:off x="139403" y="5284344"/>
            <a:ext cx="2743200" cy="1477328"/>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Personen </a:t>
            </a:r>
            <a:r>
              <a:rPr lang="de-CH" dirty="0" err="1">
                <a:solidFill>
                  <a:schemeClr val="bg1"/>
                </a:solidFill>
                <a:latin typeface="Arial" panose="020B0604020202020204" pitchFamily="34" charset="0"/>
                <a:cs typeface="Arial" panose="020B0604020202020204" pitchFamily="34" charset="0"/>
              </a:rPr>
              <a:t>parameter</a:t>
            </a:r>
            <a:r>
              <a:rPr lang="de-CH" dirty="0">
                <a:solidFill>
                  <a:schemeClr val="bg1"/>
                </a:solidFill>
                <a:latin typeface="Arial" panose="020B0604020202020204" pitchFamily="34" charset="0"/>
                <a:cs typeface="Arial" panose="020B0604020202020204" pitchFamily="34" charset="0"/>
              </a:rPr>
              <a:t>: </a:t>
            </a:r>
            <a:r>
              <a:rPr lang="de-CH" dirty="0" err="1">
                <a:solidFill>
                  <a:schemeClr val="bg1"/>
                </a:solidFill>
                <a:latin typeface="Arial" panose="020B0604020202020204" pitchFamily="34" charset="0"/>
                <a:cs typeface="Arial" panose="020B0604020202020204" pitchFamily="34" charset="0"/>
              </a:rPr>
              <a:t>Posterior</a:t>
            </a:r>
            <a:r>
              <a:rPr lang="de-CH" dirty="0">
                <a:solidFill>
                  <a:schemeClr val="bg1"/>
                </a:solidFill>
                <a:latin typeface="Arial" panose="020B0604020202020204" pitchFamily="34" charset="0"/>
                <a:cs typeface="Arial" panose="020B0604020202020204" pitchFamily="34" charset="0"/>
              </a:rPr>
              <a:t> Mode aus </a:t>
            </a:r>
            <a:r>
              <a:rPr lang="de-CH" dirty="0" err="1">
                <a:solidFill>
                  <a:schemeClr val="bg1"/>
                </a:solidFill>
                <a:latin typeface="Arial" panose="020B0604020202020204" pitchFamily="34" charset="0"/>
                <a:cs typeface="Arial" panose="020B0604020202020204" pitchFamily="34" charset="0"/>
              </a:rPr>
              <a:t>Bayesianischem</a:t>
            </a:r>
            <a:r>
              <a:rPr lang="de-CH" dirty="0">
                <a:solidFill>
                  <a:schemeClr val="bg1"/>
                </a:solidFill>
                <a:latin typeface="Arial" panose="020B0604020202020204" pitchFamily="34" charset="0"/>
                <a:cs typeface="Arial" panose="020B0604020202020204" pitchFamily="34" charset="0"/>
              </a:rPr>
              <a:t> Multilevel-Diffusionsmodell</a:t>
            </a:r>
            <a:endParaRPr lang="en-US" dirty="0">
              <a:solidFill>
                <a:schemeClr val="bg1"/>
              </a:solidFill>
              <a:latin typeface="Arial" panose="020B0604020202020204" pitchFamily="34" charset="0"/>
              <a:cs typeface="Arial" panose="020B0604020202020204" pitchFamily="34" charset="0"/>
            </a:endParaRPr>
          </a:p>
        </p:txBody>
      </p:sp>
      <p:cxnSp>
        <p:nvCxnSpPr>
          <p:cNvPr id="27" name="Gerade Verbindung mit Pfeil 26"/>
          <p:cNvCxnSpPr>
            <a:endCxn id="3" idx="1"/>
          </p:cNvCxnSpPr>
          <p:nvPr/>
        </p:nvCxnSpPr>
        <p:spPr>
          <a:xfrm>
            <a:off x="2413288" y="6040737"/>
            <a:ext cx="763953" cy="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2">
            <a:extLst>
              <a:ext uri="{FF2B5EF4-FFF2-40B4-BE49-F238E27FC236}">
                <a16:creationId xmlns:a16="http://schemas.microsoft.com/office/drawing/2014/main" id="{0071609E-E8D3-76D9-3453-EECCD5C1F2F3}"/>
              </a:ext>
            </a:extLst>
          </p:cNvPr>
          <p:cNvPicPr>
            <a:picLocks noChangeAspect="1"/>
          </p:cNvPicPr>
          <p:nvPr/>
        </p:nvPicPr>
        <p:blipFill rotWithShape="1">
          <a:blip r:embed="rId3"/>
          <a:srcRect l="12446" r="9970" b="27033"/>
          <a:stretch/>
        </p:blipFill>
        <p:spPr>
          <a:xfrm>
            <a:off x="9073715" y="3520057"/>
            <a:ext cx="2124076" cy="866968"/>
          </a:xfrm>
          <a:prstGeom prst="rect">
            <a:avLst/>
          </a:prstGeom>
        </p:spPr>
      </p:pic>
      <p:pic>
        <p:nvPicPr>
          <p:cNvPr id="6" name="Picture 12">
            <a:extLst>
              <a:ext uri="{FF2B5EF4-FFF2-40B4-BE49-F238E27FC236}">
                <a16:creationId xmlns:a16="http://schemas.microsoft.com/office/drawing/2014/main" id="{A0656C76-F47C-1B47-8C2E-312118CC338B}"/>
              </a:ext>
            </a:extLst>
          </p:cNvPr>
          <p:cNvPicPr>
            <a:picLocks noChangeAspect="1"/>
          </p:cNvPicPr>
          <p:nvPr/>
        </p:nvPicPr>
        <p:blipFill rotWithShape="1">
          <a:blip r:embed="rId3"/>
          <a:srcRect l="12446" r="9970" b="27033"/>
          <a:stretch/>
        </p:blipFill>
        <p:spPr>
          <a:xfrm>
            <a:off x="4663851" y="5991032"/>
            <a:ext cx="2124076" cy="866968"/>
          </a:xfrm>
          <a:prstGeom prst="rect">
            <a:avLst/>
          </a:prstGeom>
        </p:spPr>
      </p:pic>
      <p:sp>
        <p:nvSpPr>
          <p:cNvPr id="7" name="Textfeld 16">
            <a:extLst>
              <a:ext uri="{FF2B5EF4-FFF2-40B4-BE49-F238E27FC236}">
                <a16:creationId xmlns:a16="http://schemas.microsoft.com/office/drawing/2014/main" id="{D32FEA03-832D-6E96-63B9-4ABEC8BA9E75}"/>
              </a:ext>
            </a:extLst>
          </p:cNvPr>
          <p:cNvSpPr txBox="1"/>
          <p:nvPr/>
        </p:nvSpPr>
        <p:spPr>
          <a:xfrm>
            <a:off x="590550" y="419990"/>
            <a:ext cx="11465995" cy="369332"/>
          </a:xfrm>
          <a:prstGeom prst="rect">
            <a:avLst/>
          </a:prstGeom>
          <a:noFill/>
        </p:spPr>
        <p:txBody>
          <a:bodyPr wrap="square" rtlCol="0">
            <a:spAutoFit/>
          </a:bodyPr>
          <a:lstStyle/>
          <a:p>
            <a:r>
              <a:rPr lang="de-CH" b="1" dirty="0" err="1">
                <a:solidFill>
                  <a:schemeClr val="bg1"/>
                </a:solidFill>
                <a:latin typeface="Arial" panose="020B0604020202020204" pitchFamily="34" charset="0"/>
                <a:cs typeface="Arial" panose="020B0604020202020204" pitchFamily="34" charset="0"/>
              </a:rPr>
              <a:t>Bayesianisches</a:t>
            </a:r>
            <a:r>
              <a:rPr lang="de-CH" b="1" dirty="0">
                <a:solidFill>
                  <a:schemeClr val="bg1"/>
                </a:solidFill>
                <a:latin typeface="Arial" panose="020B0604020202020204" pitchFamily="34" charset="0"/>
                <a:cs typeface="Arial" panose="020B0604020202020204" pitchFamily="34" charset="0"/>
              </a:rPr>
              <a:t> hierarchisches Diffusionsmodell mit multipler Regression auf Drift Rate-Parameter</a:t>
            </a:r>
            <a:endParaRPr lang="en-US"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4A80145-8867-ADA3-0371-46D76C1276B1}"/>
              </a:ext>
            </a:extLst>
          </p:cNvPr>
          <p:cNvSpPr txBox="1"/>
          <p:nvPr/>
        </p:nvSpPr>
        <p:spPr>
          <a:xfrm>
            <a:off x="8980590" y="4462255"/>
            <a:ext cx="9579247" cy="2246769"/>
          </a:xfrm>
          <a:prstGeom prst="rect">
            <a:avLst/>
          </a:prstGeom>
          <a:noFill/>
        </p:spPr>
        <p:txBody>
          <a:bodyPr wrap="square">
            <a:spAutoFit/>
          </a:bodyPr>
          <a:lstStyle/>
          <a:p>
            <a:r>
              <a:rPr lang="de-CH" sz="1400" dirty="0" err="1">
                <a:solidFill>
                  <a:schemeClr val="bg1"/>
                </a:solidFill>
                <a:latin typeface="Arial" panose="020B0604020202020204" pitchFamily="34" charset="0"/>
                <a:cs typeface="Arial" panose="020B0604020202020204" pitchFamily="34" charset="0"/>
              </a:rPr>
              <a:t>bf</a:t>
            </a:r>
            <a:r>
              <a:rPr lang="de-CH" sz="1400" dirty="0">
                <a:solidFill>
                  <a:schemeClr val="bg1"/>
                </a:solidFill>
                <a:latin typeface="Arial" panose="020B0604020202020204" pitchFamily="34" charset="0"/>
                <a:cs typeface="Arial" panose="020B0604020202020204" pitchFamily="34" charset="0"/>
              </a:rPr>
              <a:t>(RT | </a:t>
            </a:r>
            <a:r>
              <a:rPr lang="de-CH" sz="1400" dirty="0" err="1">
                <a:solidFill>
                  <a:schemeClr val="bg1"/>
                </a:solidFill>
                <a:latin typeface="Arial" panose="020B0604020202020204" pitchFamily="34" charset="0"/>
                <a:cs typeface="Arial" panose="020B0604020202020204" pitchFamily="34" charset="0"/>
              </a:rPr>
              <a:t>dec</a:t>
            </a:r>
            <a:r>
              <a:rPr lang="de-CH" sz="1400" dirty="0">
                <a:solidFill>
                  <a:schemeClr val="bg1"/>
                </a:solidFill>
                <a:latin typeface="Arial" panose="020B0604020202020204" pitchFamily="34" charset="0"/>
                <a:cs typeface="Arial" panose="020B0604020202020204" pitchFamily="34" charset="0"/>
              </a:rPr>
              <a:t>(</a:t>
            </a:r>
            <a:r>
              <a:rPr lang="de-CH" sz="1400" dirty="0" err="1">
                <a:solidFill>
                  <a:schemeClr val="bg1"/>
                </a:solidFill>
                <a:latin typeface="Arial" panose="020B0604020202020204" pitchFamily="34" charset="0"/>
                <a:cs typeface="Arial" panose="020B0604020202020204" pitchFamily="34" charset="0"/>
              </a:rPr>
              <a:t>response</a:t>
            </a:r>
            <a:r>
              <a:rPr lang="de-CH" sz="1400" dirty="0">
                <a:solidFill>
                  <a:schemeClr val="bg1"/>
                </a:solidFill>
                <a:latin typeface="Arial" panose="020B0604020202020204" pitchFamily="34" charset="0"/>
                <a:cs typeface="Arial" panose="020B0604020202020204" pitchFamily="34" charset="0"/>
              </a:rPr>
              <a:t>) ~ 0 + </a:t>
            </a:r>
            <a:r>
              <a:rPr lang="de-CH" sz="1400" dirty="0" err="1">
                <a:solidFill>
                  <a:schemeClr val="bg1"/>
                </a:solidFill>
                <a:latin typeface="Arial" panose="020B0604020202020204" pitchFamily="34" charset="0"/>
                <a:cs typeface="Arial" panose="020B0604020202020204" pitchFamily="34" charset="0"/>
              </a:rPr>
              <a:t>theory</a:t>
            </a:r>
            <a:r>
              <a:rPr lang="de-CH" sz="1400" dirty="0">
                <a:solidFill>
                  <a:schemeClr val="bg1"/>
                </a:solidFill>
                <a:latin typeface="Arial" panose="020B0604020202020204" pitchFamily="34" charset="0"/>
                <a:cs typeface="Arial" panose="020B0604020202020204" pitchFamily="34" charset="0"/>
              </a:rPr>
              <a:t> +</a:t>
            </a:r>
          </a:p>
          <a:p>
            <a:r>
              <a:rPr lang="de-CH" sz="1400" dirty="0" err="1">
                <a:solidFill>
                  <a:schemeClr val="bg1"/>
                </a:solidFill>
                <a:latin typeface="Arial" panose="020B0604020202020204" pitchFamily="34" charset="0"/>
                <a:cs typeface="Arial" panose="020B0604020202020204" pitchFamily="34" charset="0"/>
              </a:rPr>
              <a:t>theory:AntiSaccade_mode_z</a:t>
            </a:r>
            <a:r>
              <a:rPr lang="de-CH" sz="1400" dirty="0">
                <a:solidFill>
                  <a:schemeClr val="bg1"/>
                </a:solidFill>
                <a:latin typeface="Arial" panose="020B0604020202020204" pitchFamily="34" charset="0"/>
                <a:cs typeface="Arial" panose="020B0604020202020204" pitchFamily="34" charset="0"/>
              </a:rPr>
              <a:t> +</a:t>
            </a:r>
          </a:p>
          <a:p>
            <a:r>
              <a:rPr lang="de-CH" sz="1400" dirty="0" err="1">
                <a:solidFill>
                  <a:schemeClr val="bg1"/>
                </a:solidFill>
                <a:latin typeface="Arial" panose="020B0604020202020204" pitchFamily="34" charset="0"/>
                <a:cs typeface="Arial" panose="020B0604020202020204" pitchFamily="34" charset="0"/>
              </a:rPr>
              <a:t>theory:PictureWord_mode_z</a:t>
            </a:r>
            <a:r>
              <a:rPr lang="de-CH" sz="1400" dirty="0">
                <a:solidFill>
                  <a:schemeClr val="bg1"/>
                </a:solidFill>
                <a:latin typeface="Arial" panose="020B0604020202020204" pitchFamily="34" charset="0"/>
                <a:cs typeface="Arial" panose="020B0604020202020204" pitchFamily="34" charset="0"/>
              </a:rPr>
              <a:t> +</a:t>
            </a:r>
          </a:p>
          <a:p>
            <a:r>
              <a:rPr lang="de-CH" sz="1400" dirty="0" err="1">
                <a:solidFill>
                  <a:schemeClr val="bg1"/>
                </a:solidFill>
                <a:latin typeface="Arial" panose="020B0604020202020204" pitchFamily="34" charset="0"/>
                <a:cs typeface="Arial" panose="020B0604020202020204" pitchFamily="34" charset="0"/>
              </a:rPr>
              <a:t>theory:Flanker_mode_z</a:t>
            </a:r>
            <a:r>
              <a:rPr lang="de-CH" sz="1400" dirty="0">
                <a:solidFill>
                  <a:schemeClr val="bg1"/>
                </a:solidFill>
                <a:latin typeface="Arial" panose="020B0604020202020204" pitchFamily="34" charset="0"/>
                <a:cs typeface="Arial" panose="020B0604020202020204" pitchFamily="34" charset="0"/>
              </a:rPr>
              <a:t> </a:t>
            </a:r>
          </a:p>
          <a:p>
            <a:r>
              <a:rPr lang="de-CH" sz="1400" dirty="0" err="1">
                <a:solidFill>
                  <a:schemeClr val="bg1"/>
                </a:solidFill>
                <a:latin typeface="Arial" panose="020B0604020202020204" pitchFamily="34" charset="0"/>
                <a:cs typeface="Arial" panose="020B0604020202020204" pitchFamily="34" charset="0"/>
              </a:rPr>
              <a:t>theory:Binding_mode_z</a:t>
            </a:r>
            <a:r>
              <a:rPr lang="de-CH" sz="1400" dirty="0">
                <a:solidFill>
                  <a:schemeClr val="bg1"/>
                </a:solidFill>
                <a:latin typeface="Arial" panose="020B0604020202020204" pitchFamily="34" charset="0"/>
                <a:cs typeface="Arial" panose="020B0604020202020204" pitchFamily="34" charset="0"/>
              </a:rPr>
              <a:t> +</a:t>
            </a:r>
          </a:p>
          <a:p>
            <a:r>
              <a:rPr lang="de-CH" sz="1400" dirty="0">
                <a:solidFill>
                  <a:schemeClr val="bg1"/>
                </a:solidFill>
                <a:latin typeface="Arial" panose="020B0604020202020204" pitchFamily="34" charset="0"/>
                <a:cs typeface="Arial" panose="020B0604020202020204" pitchFamily="34" charset="0"/>
              </a:rPr>
              <a:t>(0 + </a:t>
            </a:r>
            <a:r>
              <a:rPr lang="de-CH" sz="1400" dirty="0" err="1">
                <a:solidFill>
                  <a:schemeClr val="bg1"/>
                </a:solidFill>
                <a:latin typeface="Arial" panose="020B0604020202020204" pitchFamily="34" charset="0"/>
                <a:cs typeface="Arial" panose="020B0604020202020204" pitchFamily="34" charset="0"/>
              </a:rPr>
              <a:t>theory|Domain:SubTopic</a:t>
            </a:r>
            <a:r>
              <a:rPr lang="de-CH" sz="1400" dirty="0">
                <a:solidFill>
                  <a:schemeClr val="bg1"/>
                </a:solidFill>
                <a:latin typeface="Arial" panose="020B0604020202020204" pitchFamily="34" charset="0"/>
                <a:cs typeface="Arial" panose="020B0604020202020204" pitchFamily="34" charset="0"/>
              </a:rPr>
              <a:t>) +</a:t>
            </a:r>
          </a:p>
          <a:p>
            <a:r>
              <a:rPr lang="de-CH" sz="1400" dirty="0">
                <a:solidFill>
                  <a:schemeClr val="bg1"/>
                </a:solidFill>
                <a:latin typeface="Arial" panose="020B0604020202020204" pitchFamily="34" charset="0"/>
                <a:cs typeface="Arial" panose="020B0604020202020204" pitchFamily="34" charset="0"/>
              </a:rPr>
              <a:t>(0 + </a:t>
            </a:r>
            <a:r>
              <a:rPr lang="de-CH" sz="1400" dirty="0" err="1">
                <a:solidFill>
                  <a:schemeClr val="bg1"/>
                </a:solidFill>
                <a:latin typeface="Arial" panose="020B0604020202020204" pitchFamily="34" charset="0"/>
                <a:cs typeface="Arial" panose="020B0604020202020204" pitchFamily="34" charset="0"/>
              </a:rPr>
              <a:t>theory|p|Code</a:t>
            </a:r>
            <a:r>
              <a:rPr lang="de-CH" sz="1400" dirty="0">
                <a:solidFill>
                  <a:schemeClr val="bg1"/>
                </a:solidFill>
                <a:latin typeface="Arial" panose="020B0604020202020204" pitchFamily="34" charset="0"/>
                <a:cs typeface="Arial" panose="020B0604020202020204" pitchFamily="34" charset="0"/>
              </a:rPr>
              <a:t>),</a:t>
            </a:r>
          </a:p>
          <a:p>
            <a:r>
              <a:rPr lang="de-CH" sz="1400" dirty="0" err="1">
                <a:solidFill>
                  <a:schemeClr val="bg1"/>
                </a:solidFill>
                <a:latin typeface="Arial" panose="020B0604020202020204" pitchFamily="34" charset="0"/>
                <a:cs typeface="Arial" panose="020B0604020202020204" pitchFamily="34" charset="0"/>
              </a:rPr>
              <a:t>bs</a:t>
            </a:r>
            <a:r>
              <a:rPr lang="de-CH" sz="1400" dirty="0">
                <a:solidFill>
                  <a:schemeClr val="bg1"/>
                </a:solidFill>
                <a:latin typeface="Arial" panose="020B0604020202020204" pitchFamily="34" charset="0"/>
                <a:cs typeface="Arial" panose="020B0604020202020204" pitchFamily="34" charset="0"/>
              </a:rPr>
              <a:t> ~ (1|p|Code), </a:t>
            </a:r>
          </a:p>
          <a:p>
            <a:r>
              <a:rPr lang="de-CH" sz="1400" dirty="0" err="1">
                <a:solidFill>
                  <a:schemeClr val="bg1"/>
                </a:solidFill>
                <a:latin typeface="Arial" panose="020B0604020202020204" pitchFamily="34" charset="0"/>
                <a:cs typeface="Arial" panose="020B0604020202020204" pitchFamily="34" charset="0"/>
              </a:rPr>
              <a:t>ndt</a:t>
            </a:r>
            <a:r>
              <a:rPr lang="de-CH" sz="1400" dirty="0">
                <a:solidFill>
                  <a:schemeClr val="bg1"/>
                </a:solidFill>
                <a:latin typeface="Arial" panose="020B0604020202020204" pitchFamily="34" charset="0"/>
                <a:cs typeface="Arial" panose="020B0604020202020204" pitchFamily="34" charset="0"/>
              </a:rPr>
              <a:t> ~ (1|p|Code),</a:t>
            </a:r>
          </a:p>
          <a:p>
            <a:r>
              <a:rPr lang="de-CH" sz="1400" dirty="0" err="1">
                <a:solidFill>
                  <a:schemeClr val="bg1"/>
                </a:solidFill>
                <a:latin typeface="Arial" panose="020B0604020202020204" pitchFamily="34" charset="0"/>
                <a:cs typeface="Arial" panose="020B0604020202020204" pitchFamily="34" charset="0"/>
              </a:rPr>
              <a:t>bias</a:t>
            </a:r>
            <a:r>
              <a:rPr lang="de-CH" sz="1400" dirty="0">
                <a:solidFill>
                  <a:schemeClr val="bg1"/>
                </a:solidFill>
                <a:latin typeface="Arial" panose="020B0604020202020204" pitchFamily="34" charset="0"/>
                <a:cs typeface="Arial" panose="020B0604020202020204" pitchFamily="34" charset="0"/>
              </a:rPr>
              <a:t> ~ (1|p|Code))</a:t>
            </a:r>
          </a:p>
        </p:txBody>
      </p:sp>
      <p:sp>
        <p:nvSpPr>
          <p:cNvPr id="21" name="Textfeld 16">
            <a:extLst>
              <a:ext uri="{FF2B5EF4-FFF2-40B4-BE49-F238E27FC236}">
                <a16:creationId xmlns:a16="http://schemas.microsoft.com/office/drawing/2014/main" id="{D32FEA03-832D-6E96-63B9-4ABEC8BA9E75}"/>
              </a:ext>
            </a:extLst>
          </p:cNvPr>
          <p:cNvSpPr txBox="1"/>
          <p:nvPr/>
        </p:nvSpPr>
        <p:spPr>
          <a:xfrm>
            <a:off x="4663851" y="839141"/>
            <a:ext cx="11465995" cy="923330"/>
          </a:xfrm>
          <a:prstGeom prst="rect">
            <a:avLst/>
          </a:prstGeom>
          <a:noFill/>
        </p:spPr>
        <p:txBody>
          <a:bodyPr wrap="square" rtlCol="0">
            <a:spAutoFit/>
          </a:bodyPr>
          <a:lstStyle/>
          <a:p>
            <a:r>
              <a:rPr lang="de-CH" b="1">
                <a:solidFill>
                  <a:schemeClr val="bg1"/>
                </a:solidFill>
                <a:latin typeface="Arial" panose="020B0604020202020204" pitchFamily="34" charset="0"/>
                <a:cs typeface="Arial" panose="020B0604020202020204" pitchFamily="34" charset="0"/>
              </a:rPr>
              <a:t>Konvergenz: </a:t>
            </a:r>
            <a:r>
              <a:rPr lang="de-CH">
                <a:solidFill>
                  <a:schemeClr val="bg1"/>
                </a:solidFill>
                <a:latin typeface="Arial" panose="020B0604020202020204" pitchFamily="34" charset="0"/>
                <a:cs typeface="Arial" panose="020B0604020202020204" pitchFamily="34" charset="0"/>
              </a:rPr>
              <a:t>Rhat, trace plot, posterior</a:t>
            </a:r>
          </a:p>
          <a:p>
            <a:r>
              <a:rPr lang="de-CH" b="1">
                <a:solidFill>
                  <a:schemeClr val="bg1"/>
                </a:solidFill>
                <a:latin typeface="Arial" panose="020B0604020202020204" pitchFamily="34" charset="0"/>
                <a:cs typeface="Arial" panose="020B0604020202020204" pitchFamily="34" charset="0"/>
              </a:rPr>
              <a:t>Fit: </a:t>
            </a:r>
            <a:r>
              <a:rPr lang="de-CH">
                <a:solidFill>
                  <a:schemeClr val="bg1"/>
                </a:solidFill>
                <a:latin typeface="Arial" panose="020B0604020202020204" pitchFamily="34" charset="0"/>
                <a:cs typeface="Arial" panose="020B0604020202020204" pitchFamily="34" charset="0"/>
              </a:rPr>
              <a:t>Global, über Personen, über Items: Posterior predictive checks</a:t>
            </a:r>
          </a:p>
          <a:p>
            <a:r>
              <a:rPr lang="de-CH">
                <a:solidFill>
                  <a:schemeClr val="bg1"/>
                </a:solidFill>
                <a:latin typeface="Arial" panose="020B0604020202020204" pitchFamily="34" charset="0"/>
                <a:cs typeface="Arial" panose="020B0604020202020204" pitchFamily="34" charset="0"/>
              </a:rPr>
              <a:t>(Singmann, 2019)</a:t>
            </a:r>
            <a:endParaRPr lang="en-US" dirty="0">
              <a:solidFill>
                <a:schemeClr val="bg1"/>
              </a:solidFill>
              <a:latin typeface="Arial" panose="020B0604020202020204" pitchFamily="34" charset="0"/>
              <a:cs typeface="Arial" panose="020B0604020202020204" pitchFamily="34" charset="0"/>
            </a:endParaRPr>
          </a:p>
        </p:txBody>
      </p:sp>
      <p:sp>
        <p:nvSpPr>
          <p:cNvPr id="24" name="TextBox 8">
            <a:extLst>
              <a:ext uri="{FF2B5EF4-FFF2-40B4-BE49-F238E27FC236}">
                <a16:creationId xmlns:a16="http://schemas.microsoft.com/office/drawing/2014/main" id="{163176E0-4EEB-0866-56E7-3E5E63473921}"/>
              </a:ext>
            </a:extLst>
          </p:cNvPr>
          <p:cNvSpPr txBox="1"/>
          <p:nvPr/>
        </p:nvSpPr>
        <p:spPr>
          <a:xfrm>
            <a:off x="20813" y="3891648"/>
            <a:ext cx="6620227" cy="830997"/>
          </a:xfrm>
          <a:prstGeom prst="rect">
            <a:avLst/>
          </a:prstGeom>
          <a:noFill/>
        </p:spPr>
        <p:txBody>
          <a:bodyPr wrap="square">
            <a:spAutoFit/>
          </a:bodyPr>
          <a:lstStyle/>
          <a:p>
            <a:r>
              <a:rPr lang="de-CH" sz="1200">
                <a:solidFill>
                  <a:schemeClr val="bg1"/>
                </a:solidFill>
                <a:latin typeface="Arial" panose="020B0604020202020204" pitchFamily="34" charset="0"/>
                <a:cs typeface="Arial" panose="020B0604020202020204" pitchFamily="34" charset="0"/>
              </a:rPr>
              <a:t>brm(correct </a:t>
            </a:r>
            <a:r>
              <a:rPr lang="de-CH" sz="1200" dirty="0">
                <a:solidFill>
                  <a:schemeClr val="bg1"/>
                </a:solidFill>
                <a:latin typeface="Arial" panose="020B0604020202020204" pitchFamily="34" charset="0"/>
                <a:cs typeface="Arial" panose="020B0604020202020204" pitchFamily="34" charset="0"/>
              </a:rPr>
              <a:t>~ </a:t>
            </a:r>
            <a:r>
              <a:rPr lang="de-CH" sz="1200" dirty="0" err="1">
                <a:solidFill>
                  <a:schemeClr val="bg1"/>
                </a:solidFill>
                <a:latin typeface="Arial" panose="020B0604020202020204" pitchFamily="34" charset="0"/>
                <a:cs typeface="Arial" panose="020B0604020202020204" pitchFamily="34" charset="0"/>
              </a:rPr>
              <a:t>congruency</a:t>
            </a:r>
            <a:r>
              <a:rPr lang="de-CH" sz="1200" dirty="0">
                <a:solidFill>
                  <a:schemeClr val="bg1"/>
                </a:solidFill>
                <a:latin typeface="Arial" panose="020B0604020202020204" pitchFamily="34" charset="0"/>
                <a:cs typeface="Arial" panose="020B0604020202020204" pitchFamily="34" charset="0"/>
              </a:rPr>
              <a:t> + </a:t>
            </a:r>
            <a:r>
              <a:rPr lang="de-CH" sz="1200" dirty="0" err="1">
                <a:solidFill>
                  <a:schemeClr val="bg1"/>
                </a:solidFill>
                <a:latin typeface="Arial" panose="020B0604020202020204" pitchFamily="34" charset="0"/>
                <a:cs typeface="Arial" panose="020B0604020202020204" pitchFamily="34" charset="0"/>
              </a:rPr>
              <a:t>stimLoc</a:t>
            </a:r>
            <a:r>
              <a:rPr lang="de-CH" sz="1200" dirty="0">
                <a:solidFill>
                  <a:schemeClr val="bg1"/>
                </a:solidFill>
                <a:latin typeface="Arial" panose="020B0604020202020204" pitchFamily="34" charset="0"/>
                <a:cs typeface="Arial" panose="020B0604020202020204" pitchFamily="34" charset="0"/>
              </a:rPr>
              <a:t> +</a:t>
            </a:r>
          </a:p>
          <a:p>
            <a:r>
              <a:rPr lang="de-CH" sz="1200" dirty="0">
                <a:solidFill>
                  <a:schemeClr val="bg1"/>
                </a:solidFill>
                <a:latin typeface="Arial" panose="020B0604020202020204" pitchFamily="34" charset="0"/>
                <a:cs typeface="Arial" panose="020B0604020202020204" pitchFamily="34" charset="0"/>
              </a:rPr>
              <a:t>(</a:t>
            </a:r>
            <a:r>
              <a:rPr lang="de-CH" sz="1200" dirty="0" err="1">
                <a:solidFill>
                  <a:schemeClr val="bg1"/>
                </a:solidFill>
                <a:latin typeface="Arial" panose="020B0604020202020204" pitchFamily="34" charset="0"/>
                <a:cs typeface="Arial" panose="020B0604020202020204" pitchFamily="34" charset="0"/>
              </a:rPr>
              <a:t>congruency</a:t>
            </a:r>
            <a:r>
              <a:rPr lang="de-CH" sz="1200" dirty="0">
                <a:solidFill>
                  <a:schemeClr val="bg1"/>
                </a:solidFill>
                <a:latin typeface="Arial" panose="020B0604020202020204" pitchFamily="34" charset="0"/>
                <a:cs typeface="Arial" panose="020B0604020202020204" pitchFamily="34" charset="0"/>
              </a:rPr>
              <a:t> + </a:t>
            </a:r>
            <a:r>
              <a:rPr lang="de-CH" sz="1200" dirty="0" err="1">
                <a:solidFill>
                  <a:schemeClr val="bg1"/>
                </a:solidFill>
                <a:latin typeface="Arial" panose="020B0604020202020204" pitchFamily="34" charset="0"/>
                <a:cs typeface="Arial" panose="020B0604020202020204" pitchFamily="34" charset="0"/>
              </a:rPr>
              <a:t>stimLoc|</a:t>
            </a:r>
            <a:r>
              <a:rPr lang="de-CH" sz="1200" b="1" dirty="0" err="1">
                <a:solidFill>
                  <a:schemeClr val="bg1"/>
                </a:solidFill>
                <a:latin typeface="Arial" panose="020B0604020202020204" pitchFamily="34" charset="0"/>
                <a:cs typeface="Arial" panose="020B0604020202020204" pitchFamily="34" charset="0"/>
              </a:rPr>
              <a:t>Code</a:t>
            </a:r>
            <a:r>
              <a:rPr lang="de-CH" sz="1200" dirty="0">
                <a:solidFill>
                  <a:schemeClr val="bg1"/>
                </a:solidFill>
                <a:latin typeface="Arial" panose="020B0604020202020204" pitchFamily="34" charset="0"/>
                <a:cs typeface="Arial" panose="020B0604020202020204" pitchFamily="34" charset="0"/>
              </a:rPr>
              <a:t>) +</a:t>
            </a:r>
          </a:p>
          <a:p>
            <a:r>
              <a:rPr lang="de-CH" sz="1200" dirty="0">
                <a:solidFill>
                  <a:schemeClr val="bg1"/>
                </a:solidFill>
                <a:latin typeface="Arial" panose="020B0604020202020204" pitchFamily="34" charset="0"/>
                <a:cs typeface="Arial" panose="020B0604020202020204" pitchFamily="34" charset="0"/>
              </a:rPr>
              <a:t>(</a:t>
            </a:r>
            <a:r>
              <a:rPr lang="de-CH" sz="1200" dirty="0" err="1">
                <a:solidFill>
                  <a:schemeClr val="bg1"/>
                </a:solidFill>
                <a:latin typeface="Arial" panose="020B0604020202020204" pitchFamily="34" charset="0"/>
                <a:cs typeface="Arial" panose="020B0604020202020204" pitchFamily="34" charset="0"/>
              </a:rPr>
              <a:t>congruency</a:t>
            </a:r>
            <a:r>
              <a:rPr lang="de-CH" sz="1200" dirty="0">
                <a:solidFill>
                  <a:schemeClr val="bg1"/>
                </a:solidFill>
                <a:latin typeface="Arial" panose="020B0604020202020204" pitchFamily="34" charset="0"/>
                <a:cs typeface="Arial" panose="020B0604020202020204" pitchFamily="34" charset="0"/>
              </a:rPr>
              <a:t> + </a:t>
            </a:r>
            <a:r>
              <a:rPr lang="de-CH" sz="1200" dirty="0" err="1">
                <a:solidFill>
                  <a:schemeClr val="bg1"/>
                </a:solidFill>
                <a:latin typeface="Arial" panose="020B0604020202020204" pitchFamily="34" charset="0"/>
                <a:cs typeface="Arial" panose="020B0604020202020204" pitchFamily="34" charset="0"/>
              </a:rPr>
              <a:t>stimLoc</a:t>
            </a:r>
            <a:r>
              <a:rPr lang="de-CH" sz="1200" dirty="0">
                <a:solidFill>
                  <a:schemeClr val="bg1"/>
                </a:solidFill>
                <a:latin typeface="Arial" panose="020B0604020202020204" pitchFamily="34" charset="0"/>
                <a:cs typeface="Arial" panose="020B0604020202020204" pitchFamily="34" charset="0"/>
              </a:rPr>
              <a:t> |</a:t>
            </a:r>
            <a:r>
              <a:rPr lang="de-CH" sz="1200" b="1" dirty="0">
                <a:solidFill>
                  <a:schemeClr val="bg1"/>
                </a:solidFill>
                <a:latin typeface="Arial" panose="020B0604020202020204" pitchFamily="34" charset="0"/>
                <a:cs typeface="Arial" panose="020B0604020202020204" pitchFamily="34" charset="0"/>
              </a:rPr>
              <a:t>Item</a:t>
            </a:r>
            <a:r>
              <a:rPr lang="de-CH" sz="1200" dirty="0">
                <a:solidFill>
                  <a:schemeClr val="bg1"/>
                </a:solidFill>
                <a:latin typeface="Arial" panose="020B0604020202020204" pitchFamily="34" charset="0"/>
                <a:cs typeface="Arial" panose="020B0604020202020204" pitchFamily="34" charset="0"/>
              </a:rPr>
              <a:t>),</a:t>
            </a:r>
          </a:p>
          <a:p>
            <a:r>
              <a:rPr lang="de-CH" sz="1200">
                <a:solidFill>
                  <a:schemeClr val="bg1"/>
                </a:solidFill>
                <a:latin typeface="Arial" panose="020B0604020202020204" pitchFamily="34" charset="0"/>
                <a:cs typeface="Arial" panose="020B0604020202020204" pitchFamily="34" charset="0"/>
              </a:rPr>
              <a:t>family </a:t>
            </a:r>
            <a:r>
              <a:rPr lang="de-CH" sz="1200" dirty="0">
                <a:solidFill>
                  <a:schemeClr val="bg1"/>
                </a:solidFill>
                <a:latin typeface="Arial" panose="020B0604020202020204" pitchFamily="34" charset="0"/>
                <a:cs typeface="Arial" panose="020B0604020202020204" pitchFamily="34" charset="0"/>
              </a:rPr>
              <a:t>= </a:t>
            </a:r>
            <a:r>
              <a:rPr lang="de-CH" sz="1200" err="1">
                <a:solidFill>
                  <a:schemeClr val="bg1"/>
                </a:solidFill>
                <a:latin typeface="Arial" panose="020B0604020202020204" pitchFamily="34" charset="0"/>
                <a:cs typeface="Arial" panose="020B0604020202020204" pitchFamily="34" charset="0"/>
              </a:rPr>
              <a:t>bernoulli</a:t>
            </a:r>
            <a:r>
              <a:rPr lang="de-CH" sz="1200">
                <a:solidFill>
                  <a:schemeClr val="bg1"/>
                </a:solidFill>
                <a:latin typeface="Arial" panose="020B0604020202020204" pitchFamily="34" charset="0"/>
                <a:cs typeface="Arial" panose="020B0604020202020204" pitchFamily="34" charset="0"/>
              </a:rPr>
              <a:t>()</a:t>
            </a:r>
            <a:r>
              <a:rPr lang="en-US" sz="1200"/>
              <a:t>n</a:t>
            </a:r>
            <a:endParaRPr lang="de-CH" sz="1200" dirty="0">
              <a:solidFill>
                <a:schemeClr val="bg1"/>
              </a:solidFill>
              <a:latin typeface="Arial" panose="020B0604020202020204" pitchFamily="34" charset="0"/>
              <a:cs typeface="Arial" panose="020B0604020202020204" pitchFamily="34" charset="0"/>
            </a:endParaRPr>
          </a:p>
        </p:txBody>
      </p:sp>
      <p:sp>
        <p:nvSpPr>
          <p:cNvPr id="8" name="Foliennummernplatzhalter 7"/>
          <p:cNvSpPr>
            <a:spLocks noGrp="1"/>
          </p:cNvSpPr>
          <p:nvPr>
            <p:ph type="sldNum" sz="quarter" idx="12"/>
          </p:nvPr>
        </p:nvSpPr>
        <p:spPr/>
        <p:txBody>
          <a:bodyPr/>
          <a:lstStyle/>
          <a:p>
            <a:fld id="{8CD81D32-49D6-4432-ACD3-F60C5F690709}" type="slidenum">
              <a:rPr lang="de-CH" smtClean="0"/>
              <a:t>24</a:t>
            </a:fld>
            <a:endParaRPr lang="de-CH"/>
          </a:p>
        </p:txBody>
      </p:sp>
    </p:spTree>
    <p:extLst>
      <p:ext uri="{BB962C8B-B14F-4D97-AF65-F5344CB8AC3E}">
        <p14:creationId xmlns:p14="http://schemas.microsoft.com/office/powerpoint/2010/main" val="2947533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273850" y="967371"/>
            <a:ext cx="116442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Diskussion - was lernen wir daraus methodisch</a:t>
            </a:r>
            <a:r>
              <a:rPr kumimoji="0" lang="de-CH" sz="1800" b="1" u="none" strike="noStrike" kern="1200" cap="none" spc="0" normalizeH="0" noProof="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de-CH" sz="1800" b="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Abgerundetes Rechteck 1"/>
          <p:cNvSpPr/>
          <p:nvPr/>
        </p:nvSpPr>
        <p:spPr>
          <a:xfrm>
            <a:off x="1050218" y="1779396"/>
            <a:ext cx="3374491" cy="104935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Antwort + Reaktionszeit verfügbar: </a:t>
            </a:r>
            <a:r>
              <a:rPr lang="de-CH" b="1">
                <a:latin typeface="Arial" panose="020B0604020202020204" pitchFamily="34" charset="0"/>
                <a:cs typeface="Arial" panose="020B0604020202020204" pitchFamily="34" charset="0"/>
              </a:rPr>
              <a:t>Kognitive Modelle </a:t>
            </a:r>
            <a:r>
              <a:rPr lang="de-CH">
                <a:latin typeface="Arial" panose="020B0604020202020204" pitchFamily="34" charset="0"/>
                <a:cs typeface="Arial" panose="020B0604020202020204" pitchFamily="34" charset="0"/>
              </a:rPr>
              <a:t>erwägen</a:t>
            </a:r>
          </a:p>
        </p:txBody>
      </p:sp>
      <p:sp>
        <p:nvSpPr>
          <p:cNvPr id="5" name="Abgerundetes Rechteck 4"/>
          <p:cNvSpPr/>
          <p:nvPr/>
        </p:nvSpPr>
        <p:spPr>
          <a:xfrm>
            <a:off x="1050218" y="2956723"/>
            <a:ext cx="3374492" cy="944554"/>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CH" b="1">
                <a:latin typeface="Arial" panose="020B0604020202020204" pitchFamily="34" charset="0"/>
                <a:cs typeface="Arial" panose="020B0604020202020204" pitchFamily="34" charset="0"/>
              </a:rPr>
              <a:t>Immer Messfehler berücksichtigen</a:t>
            </a:r>
            <a:r>
              <a:rPr lang="de-CH">
                <a:latin typeface="Arial" panose="020B0604020202020204" pitchFamily="34" charset="0"/>
                <a:cs typeface="Arial" panose="020B0604020202020204" pitchFamily="34" charset="0"/>
              </a:rPr>
              <a:t>: Gemischte Modelle oder SEM</a:t>
            </a:r>
          </a:p>
        </p:txBody>
      </p:sp>
      <p:sp>
        <p:nvSpPr>
          <p:cNvPr id="15" name="Abgerundetes Rechteck 14"/>
          <p:cNvSpPr/>
          <p:nvPr/>
        </p:nvSpPr>
        <p:spPr>
          <a:xfrm>
            <a:off x="1050217" y="5174615"/>
            <a:ext cx="3374492" cy="104935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a:latin typeface="Arial" panose="020B0604020202020204" pitchFamily="34" charset="0"/>
                <a:cs typeface="Arial" panose="020B0604020202020204" pitchFamily="34" charset="0"/>
              </a:rPr>
              <a:t>Statistische Methodentriangulat</a:t>
            </a:r>
            <a:r>
              <a:rPr lang="de-CH">
                <a:latin typeface="Arial" panose="020B0604020202020204" pitchFamily="34" charset="0"/>
                <a:cs typeface="Arial" panose="020B0604020202020204" pitchFamily="34" charset="0"/>
              </a:rPr>
              <a:t>ion zur Aufbringung neuer Hypothesen</a:t>
            </a:r>
          </a:p>
        </p:txBody>
      </p:sp>
      <p:sp>
        <p:nvSpPr>
          <p:cNvPr id="28" name="Abgerundetes Rechteck 27"/>
          <p:cNvSpPr/>
          <p:nvPr/>
        </p:nvSpPr>
        <p:spPr>
          <a:xfrm>
            <a:off x="1050218" y="4056217"/>
            <a:ext cx="3374491" cy="96345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a:latin typeface="Arial" panose="020B0604020202020204" pitchFamily="34" charset="0"/>
                <a:cs typeface="Arial" panose="020B0604020202020204" pitchFamily="34" charset="0"/>
              </a:rPr>
              <a:t>Design-Triangulat</a:t>
            </a:r>
            <a:r>
              <a:rPr lang="de-CH">
                <a:latin typeface="Arial" panose="020B0604020202020204" pitchFamily="34" charset="0"/>
                <a:cs typeface="Arial" panose="020B0604020202020204" pitchFamily="34" charset="0"/>
              </a:rPr>
              <a:t>ion zur Erweiterung der erhaltenen Einsichten</a:t>
            </a:r>
          </a:p>
        </p:txBody>
      </p:sp>
      <p:pic>
        <p:nvPicPr>
          <p:cNvPr id="7" name="Grafik 6"/>
          <p:cNvPicPr>
            <a:picLocks noChangeAspect="1"/>
          </p:cNvPicPr>
          <p:nvPr/>
        </p:nvPicPr>
        <p:blipFill>
          <a:blip r:embed="rId3"/>
          <a:stretch>
            <a:fillRect/>
          </a:stretch>
        </p:blipFill>
        <p:spPr>
          <a:xfrm>
            <a:off x="4838700" y="3948902"/>
            <a:ext cx="2818604" cy="1306609"/>
          </a:xfrm>
          <a:prstGeom prst="rect">
            <a:avLst/>
          </a:prstGeom>
        </p:spPr>
      </p:pic>
      <p:pic>
        <p:nvPicPr>
          <p:cNvPr id="101" name="Picture 12"/>
          <p:cNvPicPr>
            <a:picLocks noChangeAspect="1"/>
          </p:cNvPicPr>
          <p:nvPr/>
        </p:nvPicPr>
        <p:blipFill rotWithShape="1">
          <a:blip r:embed="rId4"/>
          <a:srcRect b="22662"/>
          <a:stretch/>
        </p:blipFill>
        <p:spPr>
          <a:xfrm>
            <a:off x="4678632" y="1779396"/>
            <a:ext cx="2978672" cy="999763"/>
          </a:xfrm>
          <a:prstGeom prst="rect">
            <a:avLst/>
          </a:prstGeom>
        </p:spPr>
      </p:pic>
      <p:pic>
        <p:nvPicPr>
          <p:cNvPr id="8" name="Grafik 7"/>
          <p:cNvPicPr>
            <a:picLocks noChangeAspect="1"/>
          </p:cNvPicPr>
          <p:nvPr/>
        </p:nvPicPr>
        <p:blipFill>
          <a:blip r:embed="rId5"/>
          <a:stretch>
            <a:fillRect/>
          </a:stretch>
        </p:blipFill>
        <p:spPr>
          <a:xfrm>
            <a:off x="4669384" y="2985290"/>
            <a:ext cx="4405257" cy="915987"/>
          </a:xfrm>
          <a:prstGeom prst="rect">
            <a:avLst/>
          </a:prstGeom>
        </p:spPr>
      </p:pic>
      <p:pic>
        <p:nvPicPr>
          <p:cNvPr id="9" name="Grafik 8"/>
          <p:cNvPicPr>
            <a:picLocks noChangeAspect="1"/>
          </p:cNvPicPr>
          <p:nvPr/>
        </p:nvPicPr>
        <p:blipFill>
          <a:blip r:embed="rId6"/>
          <a:stretch>
            <a:fillRect/>
          </a:stretch>
        </p:blipFill>
        <p:spPr>
          <a:xfrm>
            <a:off x="7572090" y="4142748"/>
            <a:ext cx="4115085" cy="1101808"/>
          </a:xfrm>
          <a:prstGeom prst="rect">
            <a:avLst/>
          </a:prstGeom>
        </p:spPr>
      </p:pic>
      <p:pic>
        <p:nvPicPr>
          <p:cNvPr id="140" name="Grafik 139"/>
          <p:cNvPicPr>
            <a:picLocks noChangeAspect="1"/>
          </p:cNvPicPr>
          <p:nvPr/>
        </p:nvPicPr>
        <p:blipFill>
          <a:blip r:embed="rId7"/>
          <a:stretch>
            <a:fillRect/>
          </a:stretch>
        </p:blipFill>
        <p:spPr>
          <a:xfrm>
            <a:off x="4678632" y="5193192"/>
            <a:ext cx="1664031" cy="1030779"/>
          </a:xfrm>
          <a:prstGeom prst="rect">
            <a:avLst/>
          </a:prstGeom>
        </p:spPr>
      </p:pic>
      <p:pic>
        <p:nvPicPr>
          <p:cNvPr id="141" name="Grafik 140"/>
          <p:cNvPicPr>
            <a:picLocks noChangeAspect="1"/>
          </p:cNvPicPr>
          <p:nvPr/>
        </p:nvPicPr>
        <p:blipFill>
          <a:blip r:embed="rId8"/>
          <a:stretch>
            <a:fillRect/>
          </a:stretch>
        </p:blipFill>
        <p:spPr>
          <a:xfrm>
            <a:off x="6502730" y="5193192"/>
            <a:ext cx="1585043" cy="1030779"/>
          </a:xfrm>
          <a:prstGeom prst="rect">
            <a:avLst/>
          </a:prstGeom>
        </p:spPr>
      </p:pic>
      <p:sp>
        <p:nvSpPr>
          <p:cNvPr id="3" name="Foliennummernplatzhalter 2"/>
          <p:cNvSpPr>
            <a:spLocks noGrp="1"/>
          </p:cNvSpPr>
          <p:nvPr>
            <p:ph type="sldNum" sz="quarter" idx="12"/>
          </p:nvPr>
        </p:nvSpPr>
        <p:spPr/>
        <p:txBody>
          <a:bodyPr/>
          <a:lstStyle/>
          <a:p>
            <a:fld id="{8CD81D32-49D6-4432-ACD3-F60C5F690709}" type="slidenum">
              <a:rPr lang="de-CH" smtClean="0"/>
              <a:t>25</a:t>
            </a:fld>
            <a:endParaRPr lang="de-CH"/>
          </a:p>
        </p:txBody>
      </p:sp>
    </p:spTree>
    <p:extLst>
      <p:ext uri="{BB962C8B-B14F-4D97-AF65-F5344CB8AC3E}">
        <p14:creationId xmlns:p14="http://schemas.microsoft.com/office/powerpoint/2010/main" val="123912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5"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15833"/>
            <a:ext cx="12192000" cy="3483428"/>
          </a:xfrm>
          <a:prstGeom prst="rect">
            <a:avLst/>
          </a:prstGeom>
        </p:spPr>
      </p:pic>
      <p:pic>
        <p:nvPicPr>
          <p:cNvPr id="8" name="Grafik 7"/>
          <p:cNvPicPr>
            <a:picLocks noChangeAspect="1"/>
          </p:cNvPicPr>
          <p:nvPr/>
        </p:nvPicPr>
        <p:blipFill>
          <a:blip r:embed="rId4"/>
          <a:stretch>
            <a:fillRect/>
          </a:stretch>
        </p:blipFill>
        <p:spPr>
          <a:xfrm>
            <a:off x="1703271" y="343817"/>
            <a:ext cx="581025" cy="600075"/>
          </a:xfrm>
          <a:prstGeom prst="rect">
            <a:avLst/>
          </a:prstGeom>
        </p:spPr>
      </p:pic>
      <p:sp>
        <p:nvSpPr>
          <p:cNvPr id="9" name="Textfeld 8"/>
          <p:cNvSpPr txBox="1"/>
          <p:nvPr/>
        </p:nvSpPr>
        <p:spPr>
          <a:xfrm>
            <a:off x="2365695" y="459188"/>
            <a:ext cx="69704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Between-Korrelationen (Punktschätzer; zu ignorieren unter .20)</a:t>
            </a:r>
          </a:p>
        </p:txBody>
      </p:sp>
      <p:pic>
        <p:nvPicPr>
          <p:cNvPr id="10" name="Grafik 9"/>
          <p:cNvPicPr>
            <a:picLocks noChangeAspect="1"/>
          </p:cNvPicPr>
          <p:nvPr/>
        </p:nvPicPr>
        <p:blipFill>
          <a:blip r:embed="rId5"/>
          <a:stretch>
            <a:fillRect/>
          </a:stretch>
        </p:blipFill>
        <p:spPr>
          <a:xfrm>
            <a:off x="1703271" y="1103460"/>
            <a:ext cx="554154" cy="958537"/>
          </a:xfrm>
          <a:prstGeom prst="rect">
            <a:avLst/>
          </a:prstGeom>
        </p:spPr>
      </p:pic>
      <p:sp>
        <p:nvSpPr>
          <p:cNvPr id="11" name="Textfeld 10"/>
          <p:cNvSpPr txBox="1"/>
          <p:nvPr/>
        </p:nvSpPr>
        <p:spPr>
          <a:xfrm>
            <a:off x="2352260" y="1351559"/>
            <a:ext cx="82097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Within-</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Korrelationen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(Ranges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über</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Wellen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13" name="Abgerundetes Rechteck 12"/>
          <p:cNvSpPr/>
          <p:nvPr/>
        </p:nvSpPr>
        <p:spPr>
          <a:xfrm>
            <a:off x="4764157" y="2703443"/>
            <a:ext cx="377686" cy="197457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bgerundetes Rechteck 13"/>
          <p:cNvSpPr/>
          <p:nvPr/>
        </p:nvSpPr>
        <p:spPr>
          <a:xfrm>
            <a:off x="7215809" y="2842591"/>
            <a:ext cx="768626" cy="43069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bgerundetes Rechteck 14"/>
          <p:cNvSpPr/>
          <p:nvPr/>
        </p:nvSpPr>
        <p:spPr>
          <a:xfrm>
            <a:off x="8898835" y="4247321"/>
            <a:ext cx="1974574" cy="73549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bgerundetes Rechteck 15"/>
          <p:cNvSpPr/>
          <p:nvPr/>
        </p:nvSpPr>
        <p:spPr>
          <a:xfrm>
            <a:off x="11569148" y="2703443"/>
            <a:ext cx="556590" cy="613477"/>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bgerundetes Rechteck 16"/>
          <p:cNvSpPr/>
          <p:nvPr/>
        </p:nvSpPr>
        <p:spPr>
          <a:xfrm>
            <a:off x="10976114" y="3884262"/>
            <a:ext cx="480390" cy="36306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feld 10">
            <a:extLst>
              <a:ext uri="{FF2B5EF4-FFF2-40B4-BE49-F238E27FC236}">
                <a16:creationId xmlns:a16="http://schemas.microsoft.com/office/drawing/2014/main" id="{D7A44FE1-A8A9-6802-78A6-B6EDDA44E61D}"/>
              </a:ext>
            </a:extLst>
          </p:cNvPr>
          <p:cNvSpPr txBox="1"/>
          <p:nvPr/>
        </p:nvSpPr>
        <p:spPr>
          <a:xfrm>
            <a:off x="1588191" y="5895663"/>
            <a:ext cx="986831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Univariate</a:t>
            </a:r>
            <a:r>
              <a:rPr kumimoji="0" lang="en-US" sz="1800" b="0" i="0"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Zusammenhänge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mit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Inkongruenz-Effekt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auf Shtulman-Task: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Reaktionszeiten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fast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keine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Korrektheit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inkl</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lang="en-US" dirty="0">
                <a:solidFill>
                  <a:prstClr val="black"/>
                </a:solidFill>
                <a:latin typeface="Arial" panose="020B0604020202020204" pitchFamily="34" charset="0"/>
                <a:cs typeface="Arial" panose="020B0604020202020204" pitchFamily="34" charset="0"/>
              </a:rPr>
              <a:t>Anti-</a:t>
            </a:r>
            <a:r>
              <a:rPr lang="en-US" dirty="0" err="1">
                <a:solidFill>
                  <a:prstClr val="black"/>
                </a:solidFill>
                <a:latin typeface="Arial" panose="020B0604020202020204" pitchFamily="34" charset="0"/>
                <a:cs typeface="Arial" panose="020B0604020202020204" pitchFamily="34" charset="0"/>
              </a:rPr>
              <a:t>Sakkade</a:t>
            </a:r>
            <a:r>
              <a:rPr lang="en-US" dirty="0">
                <a:solidFill>
                  <a:prstClr val="black"/>
                </a:solidFill>
                <a:latin typeface="Arial" panose="020B0604020202020204" pitchFamily="34" charset="0"/>
                <a:cs typeface="Arial" panose="020B0604020202020204" pitchFamily="34" charset="0"/>
              </a:rPr>
              <a:t>)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vorwiegend</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Between-Person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3" name="Foliennummernplatzhalter 2"/>
          <p:cNvSpPr>
            <a:spLocks noGrp="1"/>
          </p:cNvSpPr>
          <p:nvPr>
            <p:ph type="sldNum" sz="quarter" idx="12"/>
          </p:nvPr>
        </p:nvSpPr>
        <p:spPr/>
        <p:txBody>
          <a:bodyPr/>
          <a:lstStyle/>
          <a:p>
            <a:fld id="{8CD81D32-49D6-4432-ACD3-F60C5F690709}" type="slidenum">
              <a:rPr lang="de-CH" smtClean="0"/>
              <a:t>26</a:t>
            </a:fld>
            <a:endParaRPr lang="de-CH"/>
          </a:p>
        </p:txBody>
      </p:sp>
    </p:spTree>
    <p:extLst>
      <p:ext uri="{BB962C8B-B14F-4D97-AF65-F5344CB8AC3E}">
        <p14:creationId xmlns:p14="http://schemas.microsoft.com/office/powerpoint/2010/main" val="76495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p:cNvSpPr/>
          <p:nvPr/>
        </p:nvSpPr>
        <p:spPr>
          <a:xfrm>
            <a:off x="2500388" y="341696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T1</a:t>
            </a:r>
          </a:p>
        </p:txBody>
      </p:sp>
      <p:sp>
        <p:nvSpPr>
          <p:cNvPr id="6" name="Ellipse 5"/>
          <p:cNvSpPr/>
          <p:nvPr/>
        </p:nvSpPr>
        <p:spPr>
          <a:xfrm>
            <a:off x="5233962" y="3437823"/>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T2</a:t>
            </a:r>
          </a:p>
        </p:txBody>
      </p:sp>
      <p:sp>
        <p:nvSpPr>
          <p:cNvPr id="7" name="Ellipse 6"/>
          <p:cNvSpPr/>
          <p:nvPr/>
        </p:nvSpPr>
        <p:spPr>
          <a:xfrm>
            <a:off x="7967536" y="344550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T3</a:t>
            </a:r>
          </a:p>
        </p:txBody>
      </p:sp>
      <p:sp>
        <p:nvSpPr>
          <p:cNvPr id="23" name="Ellipse 22"/>
          <p:cNvSpPr/>
          <p:nvPr/>
        </p:nvSpPr>
        <p:spPr>
          <a:xfrm>
            <a:off x="2849077" y="2135205"/>
            <a:ext cx="1578543"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state T1</a:t>
            </a:r>
          </a:p>
        </p:txBody>
      </p:sp>
      <p:sp>
        <p:nvSpPr>
          <p:cNvPr id="24" name="Ellipse 23"/>
          <p:cNvSpPr/>
          <p:nvPr/>
        </p:nvSpPr>
        <p:spPr>
          <a:xfrm>
            <a:off x="5537270" y="2129543"/>
            <a:ext cx="1453190"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state T2</a:t>
            </a:r>
          </a:p>
        </p:txBody>
      </p:sp>
      <p:sp>
        <p:nvSpPr>
          <p:cNvPr id="25" name="Ellipse 24"/>
          <p:cNvSpPr/>
          <p:nvPr/>
        </p:nvSpPr>
        <p:spPr>
          <a:xfrm>
            <a:off x="8254000" y="2156860"/>
            <a:ext cx="1486877" cy="612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 T3</a:t>
            </a:r>
          </a:p>
        </p:txBody>
      </p:sp>
      <p:sp>
        <p:nvSpPr>
          <p:cNvPr id="26" name="Ellipse 25"/>
          <p:cNvSpPr/>
          <p:nvPr/>
        </p:nvSpPr>
        <p:spPr>
          <a:xfrm>
            <a:off x="217596" y="3458678"/>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Trait</a:t>
            </a:r>
          </a:p>
        </p:txBody>
      </p:sp>
      <p:cxnSp>
        <p:nvCxnSpPr>
          <p:cNvPr id="9" name="Gewinkelter Verbinder 8"/>
          <p:cNvCxnSpPr>
            <a:stCxn id="26" idx="4"/>
            <a:endCxn id="2" idx="4"/>
          </p:cNvCxnSpPr>
          <p:nvPr/>
        </p:nvCxnSpPr>
        <p:spPr>
          <a:xfrm rot="5400000" flipH="1" flipV="1">
            <a:off x="2368041" y="3321518"/>
            <a:ext cx="41709" cy="2282792"/>
          </a:xfrm>
          <a:prstGeom prst="bentConnector3">
            <a:avLst>
              <a:gd name="adj1" fmla="val -548083"/>
            </a:avLst>
          </a:prstGeom>
          <a:ln>
            <a:tailEnd type="triangle"/>
          </a:ln>
        </p:spPr>
        <p:style>
          <a:lnRef idx="1">
            <a:schemeClr val="dk1"/>
          </a:lnRef>
          <a:fillRef idx="0">
            <a:schemeClr val="dk1"/>
          </a:fillRef>
          <a:effectRef idx="0">
            <a:schemeClr val="dk1"/>
          </a:effectRef>
          <a:fontRef idx="minor">
            <a:schemeClr val="tx1"/>
          </a:fontRef>
        </p:style>
      </p:cxnSp>
      <p:cxnSp>
        <p:nvCxnSpPr>
          <p:cNvPr id="27" name="Gewinkelter Verbinder 26"/>
          <p:cNvCxnSpPr>
            <a:stCxn id="26" idx="4"/>
            <a:endCxn id="6" idx="4"/>
          </p:cNvCxnSpPr>
          <p:nvPr/>
        </p:nvCxnSpPr>
        <p:spPr>
          <a:xfrm rot="5400000" flipH="1" flipV="1">
            <a:off x="3745255" y="1965158"/>
            <a:ext cx="20855" cy="5016366"/>
          </a:xfrm>
          <a:prstGeom prst="bentConnector3">
            <a:avLst>
              <a:gd name="adj1" fmla="val -1096140"/>
            </a:avLst>
          </a:prstGeom>
          <a:ln>
            <a:tailEnd type="triangle"/>
          </a:ln>
        </p:spPr>
        <p:style>
          <a:lnRef idx="1">
            <a:schemeClr val="dk1"/>
          </a:lnRef>
          <a:fillRef idx="0">
            <a:schemeClr val="dk1"/>
          </a:fillRef>
          <a:effectRef idx="0">
            <a:schemeClr val="dk1"/>
          </a:effectRef>
          <a:fontRef idx="minor">
            <a:schemeClr val="tx1"/>
          </a:fontRef>
        </p:style>
      </p:cxnSp>
      <p:cxnSp>
        <p:nvCxnSpPr>
          <p:cNvPr id="28" name="Gewinkelter Verbinder 27"/>
          <p:cNvCxnSpPr>
            <a:stCxn id="26" idx="4"/>
            <a:endCxn id="7" idx="4"/>
          </p:cNvCxnSpPr>
          <p:nvPr/>
        </p:nvCxnSpPr>
        <p:spPr>
          <a:xfrm rot="5400000" flipH="1" flipV="1">
            <a:off x="5115885" y="602214"/>
            <a:ext cx="13169" cy="7749940"/>
          </a:xfrm>
          <a:prstGeom prst="bentConnector3">
            <a:avLst>
              <a:gd name="adj1" fmla="val -1735895"/>
            </a:avLst>
          </a:prstGeom>
          <a:ln>
            <a:tailEnd type="triangle"/>
          </a:ln>
        </p:spPr>
        <p:style>
          <a:lnRef idx="1">
            <a:schemeClr val="dk1"/>
          </a:lnRef>
          <a:fillRef idx="0">
            <a:schemeClr val="dk1"/>
          </a:fillRef>
          <a:effectRef idx="0">
            <a:schemeClr val="dk1"/>
          </a:effectRef>
          <a:fontRef idx="minor">
            <a:schemeClr val="tx1"/>
          </a:fontRef>
        </p:style>
      </p:cxnSp>
      <p:cxnSp>
        <p:nvCxnSpPr>
          <p:cNvPr id="31" name="Gerade Verbindung mit Pfeil 30"/>
          <p:cNvCxnSpPr/>
          <p:nvPr/>
        </p:nvCxnSpPr>
        <p:spPr>
          <a:xfrm flipV="1">
            <a:off x="616017" y="4538312"/>
            <a:ext cx="389823" cy="9865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Ellipse 31"/>
          <p:cNvSpPr/>
          <p:nvPr/>
        </p:nvSpPr>
        <p:spPr>
          <a:xfrm>
            <a:off x="83588" y="1949295"/>
            <a:ext cx="2327821" cy="9701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Inkongruenzeffekt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Trait</a:t>
            </a:r>
          </a:p>
        </p:txBody>
      </p:sp>
      <p:cxnSp>
        <p:nvCxnSpPr>
          <p:cNvPr id="33" name="Gerade Verbindung mit Pfeil 32"/>
          <p:cNvCxnSpPr/>
          <p:nvPr/>
        </p:nvCxnSpPr>
        <p:spPr>
          <a:xfrm>
            <a:off x="809830" y="1044341"/>
            <a:ext cx="253762" cy="850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Gewinkelter Verbinder 37"/>
          <p:cNvCxnSpPr>
            <a:stCxn id="32" idx="0"/>
            <a:endCxn id="23" idx="0"/>
          </p:cNvCxnSpPr>
          <p:nvPr/>
        </p:nvCxnSpPr>
        <p:spPr>
          <a:xfrm rot="16200000" flipH="1">
            <a:off x="2349969" y="846825"/>
            <a:ext cx="185910" cy="2390850"/>
          </a:xfrm>
          <a:prstGeom prst="bentConnector3">
            <a:avLst>
              <a:gd name="adj1" fmla="val -122963"/>
            </a:avLst>
          </a:prstGeom>
          <a:ln>
            <a:tailEnd type="triangle"/>
          </a:ln>
        </p:spPr>
        <p:style>
          <a:lnRef idx="1">
            <a:schemeClr val="dk1"/>
          </a:lnRef>
          <a:fillRef idx="0">
            <a:schemeClr val="dk1"/>
          </a:fillRef>
          <a:effectRef idx="0">
            <a:schemeClr val="dk1"/>
          </a:effectRef>
          <a:fontRef idx="minor">
            <a:schemeClr val="tx1"/>
          </a:fontRef>
        </p:style>
      </p:cxnSp>
      <p:cxnSp>
        <p:nvCxnSpPr>
          <p:cNvPr id="41" name="Gewinkelter Verbinder 40"/>
          <p:cNvCxnSpPr>
            <a:stCxn id="32" idx="0"/>
            <a:endCxn id="24" idx="0"/>
          </p:cNvCxnSpPr>
          <p:nvPr/>
        </p:nvCxnSpPr>
        <p:spPr>
          <a:xfrm rot="16200000" flipH="1">
            <a:off x="3665558" y="-468764"/>
            <a:ext cx="180248" cy="5016366"/>
          </a:xfrm>
          <a:prstGeom prst="bentConnector3">
            <a:avLst>
              <a:gd name="adj1" fmla="val -126825"/>
            </a:avLst>
          </a:prstGeom>
          <a:ln>
            <a:tailEnd type="triangle"/>
          </a:ln>
        </p:spPr>
        <p:style>
          <a:lnRef idx="1">
            <a:schemeClr val="dk1"/>
          </a:lnRef>
          <a:fillRef idx="0">
            <a:schemeClr val="dk1"/>
          </a:fillRef>
          <a:effectRef idx="0">
            <a:schemeClr val="dk1"/>
          </a:effectRef>
          <a:fontRef idx="minor">
            <a:schemeClr val="tx1"/>
          </a:fontRef>
        </p:style>
      </p:cxnSp>
      <p:cxnSp>
        <p:nvCxnSpPr>
          <p:cNvPr id="44" name="Gewinkelter Verbinder 43"/>
          <p:cNvCxnSpPr>
            <a:stCxn id="32" idx="0"/>
            <a:endCxn id="25" idx="0"/>
          </p:cNvCxnSpPr>
          <p:nvPr/>
        </p:nvCxnSpPr>
        <p:spPr>
          <a:xfrm rot="16200000" flipH="1">
            <a:off x="5018686" y="-1821893"/>
            <a:ext cx="207565" cy="7749940"/>
          </a:xfrm>
          <a:prstGeom prst="bentConnector3">
            <a:avLst>
              <a:gd name="adj1" fmla="val -110134"/>
            </a:avLst>
          </a:prstGeom>
          <a:ln>
            <a:tailEnd type="triangle"/>
          </a:ln>
        </p:spPr>
        <p:style>
          <a:lnRef idx="1">
            <a:schemeClr val="dk1"/>
          </a:lnRef>
          <a:fillRef idx="0">
            <a:schemeClr val="dk1"/>
          </a:fillRef>
          <a:effectRef idx="0">
            <a:schemeClr val="dk1"/>
          </a:effectRef>
          <a:fontRef idx="minor">
            <a:schemeClr val="tx1"/>
          </a:fontRef>
        </p:style>
      </p:cxnSp>
      <p:cxnSp>
        <p:nvCxnSpPr>
          <p:cNvPr id="56" name="Gerade Verbindung mit Pfeil 55"/>
          <p:cNvCxnSpPr>
            <a:stCxn id="32" idx="4"/>
            <a:endCxn id="26" idx="0"/>
          </p:cNvCxnSpPr>
          <p:nvPr/>
        </p:nvCxnSpPr>
        <p:spPr>
          <a:xfrm>
            <a:off x="1247499" y="2919481"/>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9" name="Gerade Verbindung mit Pfeil 58"/>
          <p:cNvCxnSpPr/>
          <p:nvPr/>
        </p:nvCxnSpPr>
        <p:spPr>
          <a:xfrm>
            <a:off x="3606488" y="2836063"/>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0" name="Gerade Verbindung mit Pfeil 59"/>
          <p:cNvCxnSpPr/>
          <p:nvPr/>
        </p:nvCxnSpPr>
        <p:spPr>
          <a:xfrm>
            <a:off x="6263865" y="2836823"/>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1" name="Gerade Verbindung mit Pfeil 60"/>
          <p:cNvCxnSpPr/>
          <p:nvPr/>
        </p:nvCxnSpPr>
        <p:spPr>
          <a:xfrm>
            <a:off x="8997437" y="2822167"/>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 name="Textfeld 2"/>
          <p:cNvSpPr txBox="1"/>
          <p:nvPr/>
        </p:nvSpPr>
        <p:spPr>
          <a:xfrm>
            <a:off x="767022" y="3034530"/>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.25</a:t>
            </a:r>
          </a:p>
        </p:txBody>
      </p:sp>
      <p:sp>
        <p:nvSpPr>
          <p:cNvPr id="29" name="Textfeld 28"/>
          <p:cNvSpPr txBox="1"/>
          <p:nvPr/>
        </p:nvSpPr>
        <p:spPr>
          <a:xfrm>
            <a:off x="3111726" y="2985360"/>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.02</a:t>
            </a:r>
          </a:p>
        </p:txBody>
      </p:sp>
      <p:sp>
        <p:nvSpPr>
          <p:cNvPr id="34" name="Textfeld 33"/>
          <p:cNvSpPr txBox="1"/>
          <p:nvPr/>
        </p:nvSpPr>
        <p:spPr>
          <a:xfrm>
            <a:off x="5646561" y="2923793"/>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lang="en-US" dirty="0">
                <a:solidFill>
                  <a:prstClr val="black"/>
                </a:solidFill>
                <a:latin typeface="Arial" panose="020B0604020202020204" pitchFamily="34" charset="0"/>
                <a:cs typeface="Arial" panose="020B0604020202020204" pitchFamily="34" charset="0"/>
              </a:rPr>
              <a:t>03</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 name="Textfeld 34"/>
          <p:cNvSpPr txBox="1"/>
          <p:nvPr/>
        </p:nvSpPr>
        <p:spPr>
          <a:xfrm>
            <a:off x="8422188" y="2900441"/>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.03</a:t>
            </a:r>
          </a:p>
        </p:txBody>
      </p:sp>
      <p:sp>
        <p:nvSpPr>
          <p:cNvPr id="36" name="Ellipse 35"/>
          <p:cNvSpPr/>
          <p:nvPr/>
        </p:nvSpPr>
        <p:spPr>
          <a:xfrm>
            <a:off x="10089343" y="3468861"/>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T4</a:t>
            </a:r>
          </a:p>
        </p:txBody>
      </p:sp>
      <p:sp>
        <p:nvSpPr>
          <p:cNvPr id="39" name="Ellipse 38"/>
          <p:cNvSpPr/>
          <p:nvPr/>
        </p:nvSpPr>
        <p:spPr>
          <a:xfrm>
            <a:off x="10375807" y="2180212"/>
            <a:ext cx="1486877" cy="612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 T4</a:t>
            </a:r>
          </a:p>
        </p:txBody>
      </p:sp>
      <p:cxnSp>
        <p:nvCxnSpPr>
          <p:cNvPr id="40" name="Gerade Verbindung mit Pfeil 39"/>
          <p:cNvCxnSpPr/>
          <p:nvPr/>
        </p:nvCxnSpPr>
        <p:spPr>
          <a:xfrm>
            <a:off x="11119244" y="2845519"/>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2" name="Textfeld 41"/>
          <p:cNvSpPr txBox="1"/>
          <p:nvPr/>
        </p:nvSpPr>
        <p:spPr>
          <a:xfrm>
            <a:off x="10543995" y="2923793"/>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.02</a:t>
            </a:r>
          </a:p>
        </p:txBody>
      </p:sp>
      <p:cxnSp>
        <p:nvCxnSpPr>
          <p:cNvPr id="43" name="Gewinkelter Verbinder 42"/>
          <p:cNvCxnSpPr>
            <a:stCxn id="26" idx="4"/>
            <a:endCxn id="36" idx="4"/>
          </p:cNvCxnSpPr>
          <p:nvPr/>
        </p:nvCxnSpPr>
        <p:spPr>
          <a:xfrm rot="16200000" flipH="1">
            <a:off x="6178282" y="-447015"/>
            <a:ext cx="10183" cy="9871747"/>
          </a:xfrm>
          <a:prstGeom prst="bentConnector3">
            <a:avLst>
              <a:gd name="adj1" fmla="val 2344918"/>
            </a:avLst>
          </a:prstGeom>
          <a:ln>
            <a:tailEnd type="triangle"/>
          </a:ln>
        </p:spPr>
        <p:style>
          <a:lnRef idx="1">
            <a:schemeClr val="dk1"/>
          </a:lnRef>
          <a:fillRef idx="0">
            <a:schemeClr val="dk1"/>
          </a:fillRef>
          <a:effectRef idx="0">
            <a:schemeClr val="dk1"/>
          </a:effectRef>
          <a:fontRef idx="minor">
            <a:schemeClr val="tx1"/>
          </a:fontRef>
        </p:style>
      </p:cxnSp>
      <p:cxnSp>
        <p:nvCxnSpPr>
          <p:cNvPr id="45" name="Gewinkelter Verbinder 44"/>
          <p:cNvCxnSpPr>
            <a:stCxn id="32" idx="0"/>
            <a:endCxn id="39" idx="0"/>
          </p:cNvCxnSpPr>
          <p:nvPr/>
        </p:nvCxnSpPr>
        <p:spPr>
          <a:xfrm rot="16200000" flipH="1">
            <a:off x="6067913" y="-2871120"/>
            <a:ext cx="230917" cy="9871747"/>
          </a:xfrm>
          <a:prstGeom prst="bentConnector3">
            <a:avLst>
              <a:gd name="adj1" fmla="val -98997"/>
            </a:avLst>
          </a:prstGeom>
          <a:ln>
            <a:tailEnd type="triangle"/>
          </a:ln>
        </p:spPr>
        <p:style>
          <a:lnRef idx="1">
            <a:schemeClr val="dk1"/>
          </a:lnRef>
          <a:fillRef idx="0">
            <a:schemeClr val="dk1"/>
          </a:fillRef>
          <a:effectRef idx="0">
            <a:schemeClr val="dk1"/>
          </a:effectRef>
          <a:fontRef idx="minor">
            <a:schemeClr val="tx1"/>
          </a:fontRef>
        </p:style>
      </p:cxnSp>
      <p:sp>
        <p:nvSpPr>
          <p:cNvPr id="46" name="Textfeld 36"/>
          <p:cNvSpPr txBox="1"/>
          <p:nvPr/>
        </p:nvSpPr>
        <p:spPr>
          <a:xfrm>
            <a:off x="217595" y="633705"/>
            <a:ext cx="82770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Mittlerer</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Picture Word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Inkongruenz-Effekt</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über</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Erhebungen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Korrektheit</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7" name="Textfeld 36"/>
          <p:cNvSpPr txBox="1"/>
          <p:nvPr/>
        </p:nvSpPr>
        <p:spPr>
          <a:xfrm>
            <a:off x="202434" y="5681931"/>
            <a:ext cx="80515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Mittlerer Shtulman Inkongruenz-Effekt über Erhebungen: Korrektheit</a:t>
            </a:r>
          </a:p>
        </p:txBody>
      </p:sp>
      <p:sp>
        <p:nvSpPr>
          <p:cNvPr id="4" name="Foliennummernplatzhalter 3"/>
          <p:cNvSpPr>
            <a:spLocks noGrp="1"/>
          </p:cNvSpPr>
          <p:nvPr>
            <p:ph type="sldNum" sz="quarter" idx="12"/>
          </p:nvPr>
        </p:nvSpPr>
        <p:spPr/>
        <p:txBody>
          <a:bodyPr/>
          <a:lstStyle/>
          <a:p>
            <a:fld id="{8CD81D32-49D6-4432-ACD3-F60C5F690709}" type="slidenum">
              <a:rPr lang="de-CH" smtClean="0"/>
              <a:t>27</a:t>
            </a:fld>
            <a:endParaRPr lang="de-CH"/>
          </a:p>
        </p:txBody>
      </p:sp>
    </p:spTree>
    <p:extLst>
      <p:ext uri="{BB962C8B-B14F-4D97-AF65-F5344CB8AC3E}">
        <p14:creationId xmlns:p14="http://schemas.microsoft.com/office/powerpoint/2010/main" val="995115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2181478" y="2751920"/>
            <a:ext cx="10254362" cy="954107"/>
          </a:xfrm>
          <a:prstGeom prst="rect">
            <a:avLst/>
          </a:prstGeom>
          <a:noFill/>
        </p:spPr>
        <p:txBody>
          <a:bodyPr wrap="square" rtlCol="0">
            <a:spAutoFit/>
          </a:bodyPr>
          <a:lstStyle/>
          <a:p>
            <a:r>
              <a:rPr lang="en-US" sz="2800">
                <a:solidFill>
                  <a:schemeClr val="bg1"/>
                </a:solidFill>
                <a:latin typeface="Arial" panose="020B0604020202020204" pitchFamily="34" charset="0"/>
                <a:cs typeface="Arial" panose="020B0604020202020204" pitchFamily="34" charset="0"/>
              </a:rPr>
              <a:t>Ansatz 1:</a:t>
            </a:r>
          </a:p>
          <a:p>
            <a:r>
              <a:rPr lang="en-US" sz="2800">
                <a:solidFill>
                  <a:schemeClr val="bg1"/>
                </a:solidFill>
                <a:latin typeface="Arial" panose="020B0604020202020204" pitchFamily="34" charset="0"/>
                <a:cs typeface="Arial" panose="020B0604020202020204" pitchFamily="34" charset="0"/>
              </a:rPr>
              <a:t>Das </a:t>
            </a:r>
            <a:r>
              <a:rPr lang="en-US" sz="2800" i="1">
                <a:solidFill>
                  <a:schemeClr val="bg1"/>
                </a:solidFill>
                <a:latin typeface="Arial" panose="020B0604020202020204" pitchFamily="34" charset="0"/>
                <a:cs typeface="Arial" panose="020B0604020202020204" pitchFamily="34" charset="0"/>
              </a:rPr>
              <a:t>Bayesianische hierarchische Diffusionsmodell</a:t>
            </a:r>
          </a:p>
        </p:txBody>
      </p:sp>
      <p:sp>
        <p:nvSpPr>
          <p:cNvPr id="2" name="Foliennummernplatzhalter 1"/>
          <p:cNvSpPr>
            <a:spLocks noGrp="1"/>
          </p:cNvSpPr>
          <p:nvPr>
            <p:ph type="sldNum" sz="quarter" idx="12"/>
          </p:nvPr>
        </p:nvSpPr>
        <p:spPr/>
        <p:txBody>
          <a:bodyPr/>
          <a:lstStyle/>
          <a:p>
            <a:fld id="{8CD81D32-49D6-4432-ACD3-F60C5F690709}" type="slidenum">
              <a:rPr lang="de-CH" smtClean="0"/>
              <a:t>28</a:t>
            </a:fld>
            <a:endParaRPr lang="de-CH"/>
          </a:p>
        </p:txBody>
      </p:sp>
    </p:spTree>
    <p:extLst>
      <p:ext uri="{BB962C8B-B14F-4D97-AF65-F5344CB8AC3E}">
        <p14:creationId xmlns:p14="http://schemas.microsoft.com/office/powerpoint/2010/main" val="1570984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hteck 5">
            <a:extLst>
              <a:ext uri="{FF2B5EF4-FFF2-40B4-BE49-F238E27FC236}">
                <a16:creationId xmlns:a16="http://schemas.microsoft.com/office/drawing/2014/main" id="{B70BB101-59EB-D7E0-F913-AE9BA83A1DDF}"/>
              </a:ext>
            </a:extLst>
          </p:cNvPr>
          <p:cNvSpPr/>
          <p:nvPr/>
        </p:nvSpPr>
        <p:spPr>
          <a:xfrm>
            <a:off x="9715952" y="4179697"/>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Anti-Sakkade</a:t>
            </a:r>
            <a:endParaRPr lang="en-US" dirty="0">
              <a:latin typeface="Arial" panose="020B0604020202020204" pitchFamily="34" charset="0"/>
              <a:cs typeface="Arial" panose="020B0604020202020204" pitchFamily="34" charset="0"/>
            </a:endParaRPr>
          </a:p>
        </p:txBody>
      </p:sp>
      <p:sp>
        <p:nvSpPr>
          <p:cNvPr id="10" name="Rechteck 5">
            <a:extLst>
              <a:ext uri="{FF2B5EF4-FFF2-40B4-BE49-F238E27FC236}">
                <a16:creationId xmlns:a16="http://schemas.microsoft.com/office/drawing/2014/main" id="{F7C3D91D-BA1C-5368-FDAD-2F6936D3E6B3}"/>
              </a:ext>
            </a:extLst>
          </p:cNvPr>
          <p:cNvSpPr/>
          <p:nvPr/>
        </p:nvSpPr>
        <p:spPr>
          <a:xfrm>
            <a:off x="7823194" y="4179697"/>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Flankier-reiz</a:t>
            </a:r>
            <a:endParaRPr lang="en-US" dirty="0">
              <a:latin typeface="Arial" panose="020B0604020202020204" pitchFamily="34" charset="0"/>
              <a:cs typeface="Arial" panose="020B0604020202020204" pitchFamily="34" charset="0"/>
            </a:endParaRPr>
          </a:p>
        </p:txBody>
      </p:sp>
      <p:sp>
        <p:nvSpPr>
          <p:cNvPr id="12" name="Rechteck 5">
            <a:extLst>
              <a:ext uri="{FF2B5EF4-FFF2-40B4-BE49-F238E27FC236}">
                <a16:creationId xmlns:a16="http://schemas.microsoft.com/office/drawing/2014/main" id="{9FFD9D98-B284-E7FB-5EB4-CD07D6D99B12}"/>
              </a:ext>
            </a:extLst>
          </p:cNvPr>
          <p:cNvSpPr/>
          <p:nvPr/>
        </p:nvSpPr>
        <p:spPr>
          <a:xfrm>
            <a:off x="5992476" y="4179697"/>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Binding</a:t>
            </a:r>
            <a:endParaRPr lang="en-US" dirty="0">
              <a:latin typeface="Arial" panose="020B0604020202020204" pitchFamily="34" charset="0"/>
              <a:cs typeface="Arial" panose="020B0604020202020204" pitchFamily="34" charset="0"/>
            </a:endParaRPr>
          </a:p>
        </p:txBody>
      </p:sp>
      <p:sp>
        <p:nvSpPr>
          <p:cNvPr id="14" name="Rechteck 13">
            <a:extLst>
              <a:ext uri="{FF2B5EF4-FFF2-40B4-BE49-F238E27FC236}">
                <a16:creationId xmlns:a16="http://schemas.microsoft.com/office/drawing/2014/main" id="{284BD6BD-65C5-24F5-3EF2-473C4FD5B265}"/>
              </a:ext>
            </a:extLst>
          </p:cNvPr>
          <p:cNvSpPr/>
          <p:nvPr/>
        </p:nvSpPr>
        <p:spPr>
          <a:xfrm>
            <a:off x="3302742" y="1299027"/>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Shtulman-Task RT</a:t>
            </a:r>
            <a:endParaRPr lang="en-US" dirty="0">
              <a:latin typeface="Arial" panose="020B0604020202020204" pitchFamily="34" charset="0"/>
              <a:cs typeface="Arial" panose="020B0604020202020204" pitchFamily="34" charset="0"/>
            </a:endParaRPr>
          </a:p>
        </p:txBody>
      </p:sp>
      <p:sp>
        <p:nvSpPr>
          <p:cNvPr id="17" name="Rechteck 13">
            <a:extLst>
              <a:ext uri="{FF2B5EF4-FFF2-40B4-BE49-F238E27FC236}">
                <a16:creationId xmlns:a16="http://schemas.microsoft.com/office/drawing/2014/main" id="{BD10DF82-3DBC-A9CF-DB0B-6929CDE97631}"/>
              </a:ext>
            </a:extLst>
          </p:cNvPr>
          <p:cNvSpPr/>
          <p:nvPr/>
        </p:nvSpPr>
        <p:spPr>
          <a:xfrm>
            <a:off x="7538308" y="1299026"/>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Shtulman-Task Corr</a:t>
            </a:r>
            <a:endParaRPr lang="en-US" dirty="0">
              <a:latin typeface="Arial" panose="020B0604020202020204" pitchFamily="34" charset="0"/>
              <a:cs typeface="Arial" panose="020B0604020202020204" pitchFamily="34" charset="0"/>
            </a:endParaRPr>
          </a:p>
        </p:txBody>
      </p:sp>
      <p:sp>
        <p:nvSpPr>
          <p:cNvPr id="18" name="Rechteck 5">
            <a:extLst>
              <a:ext uri="{FF2B5EF4-FFF2-40B4-BE49-F238E27FC236}">
                <a16:creationId xmlns:a16="http://schemas.microsoft.com/office/drawing/2014/main" id="{88766BB2-A41E-ACB7-913B-B84077C585F5}"/>
              </a:ext>
            </a:extLst>
          </p:cNvPr>
          <p:cNvSpPr/>
          <p:nvPr/>
        </p:nvSpPr>
        <p:spPr>
          <a:xfrm>
            <a:off x="2331040" y="4179699"/>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Picture-Word RT</a:t>
            </a:r>
            <a:endParaRPr lang="en-US" dirty="0">
              <a:latin typeface="Arial" panose="020B0604020202020204" pitchFamily="34" charset="0"/>
              <a:cs typeface="Arial" panose="020B0604020202020204" pitchFamily="34" charset="0"/>
            </a:endParaRPr>
          </a:p>
        </p:txBody>
      </p:sp>
      <p:sp>
        <p:nvSpPr>
          <p:cNvPr id="19" name="Rechteck 5">
            <a:extLst>
              <a:ext uri="{FF2B5EF4-FFF2-40B4-BE49-F238E27FC236}">
                <a16:creationId xmlns:a16="http://schemas.microsoft.com/office/drawing/2014/main" id="{BD209315-D6C7-DC6F-892E-7F4F7959D626}"/>
              </a:ext>
            </a:extLst>
          </p:cNvPr>
          <p:cNvSpPr/>
          <p:nvPr/>
        </p:nvSpPr>
        <p:spPr>
          <a:xfrm>
            <a:off x="4161758" y="4179698"/>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Picture-Word Corr</a:t>
            </a:r>
            <a:endParaRPr lang="en-US" dirty="0">
              <a:latin typeface="Arial" panose="020B0604020202020204" pitchFamily="34" charset="0"/>
              <a:cs typeface="Arial" panose="020B0604020202020204" pitchFamily="34" charset="0"/>
            </a:endParaRPr>
          </a:p>
        </p:txBody>
      </p:sp>
      <p:sp>
        <p:nvSpPr>
          <p:cNvPr id="20" name="Rechteck 5">
            <a:extLst>
              <a:ext uri="{FF2B5EF4-FFF2-40B4-BE49-F238E27FC236}">
                <a16:creationId xmlns:a16="http://schemas.microsoft.com/office/drawing/2014/main" id="{383FD509-9A02-61F5-9477-82676EF20623}"/>
              </a:ext>
            </a:extLst>
          </p:cNvPr>
          <p:cNvSpPr/>
          <p:nvPr/>
        </p:nvSpPr>
        <p:spPr>
          <a:xfrm>
            <a:off x="7823194" y="5320893"/>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Müdigkeit</a:t>
            </a:r>
            <a:endParaRPr lang="en-US" dirty="0">
              <a:latin typeface="Arial" panose="020B0604020202020204" pitchFamily="34" charset="0"/>
              <a:cs typeface="Arial" panose="020B0604020202020204" pitchFamily="34" charset="0"/>
            </a:endParaRPr>
          </a:p>
        </p:txBody>
      </p:sp>
      <p:sp>
        <p:nvSpPr>
          <p:cNvPr id="22" name="Rechteck 5">
            <a:extLst>
              <a:ext uri="{FF2B5EF4-FFF2-40B4-BE49-F238E27FC236}">
                <a16:creationId xmlns:a16="http://schemas.microsoft.com/office/drawing/2014/main" id="{147A4C28-5AD0-6CA5-7B1D-7B82E5CE386C}"/>
              </a:ext>
            </a:extLst>
          </p:cNvPr>
          <p:cNvSpPr/>
          <p:nvPr/>
        </p:nvSpPr>
        <p:spPr>
          <a:xfrm>
            <a:off x="9715952" y="5330633"/>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a:latin typeface="Arial" panose="020B0604020202020204" pitchFamily="34" charset="0"/>
                <a:cs typeface="Arial" panose="020B0604020202020204" pitchFamily="34" charset="0"/>
              </a:rPr>
              <a:t>Anstreng-ung</a:t>
            </a:r>
            <a:endParaRPr lang="en-US" dirty="0">
              <a:latin typeface="Arial" panose="020B0604020202020204" pitchFamily="34" charset="0"/>
              <a:cs typeface="Arial" panose="020B0604020202020204" pitchFamily="34" charset="0"/>
            </a:endParaRPr>
          </a:p>
        </p:txBody>
      </p:sp>
      <p:sp>
        <p:nvSpPr>
          <p:cNvPr id="23" name="Rechteck 5">
            <a:extLst>
              <a:ext uri="{FF2B5EF4-FFF2-40B4-BE49-F238E27FC236}">
                <a16:creationId xmlns:a16="http://schemas.microsoft.com/office/drawing/2014/main" id="{1971C4DB-11E2-ECCC-514D-FF76C5779D41}"/>
              </a:ext>
            </a:extLst>
          </p:cNvPr>
          <p:cNvSpPr/>
          <p:nvPr/>
        </p:nvSpPr>
        <p:spPr>
          <a:xfrm>
            <a:off x="2331040" y="5330633"/>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Analoges Schluss-folgern</a:t>
            </a:r>
            <a:endParaRPr lang="en-US" dirty="0">
              <a:latin typeface="Arial" panose="020B0604020202020204" pitchFamily="34" charset="0"/>
              <a:cs typeface="Arial" panose="020B0604020202020204" pitchFamily="34" charset="0"/>
            </a:endParaRPr>
          </a:p>
        </p:txBody>
      </p:sp>
      <p:sp>
        <p:nvSpPr>
          <p:cNvPr id="24" name="Rechteck 5">
            <a:extLst>
              <a:ext uri="{FF2B5EF4-FFF2-40B4-BE49-F238E27FC236}">
                <a16:creationId xmlns:a16="http://schemas.microsoft.com/office/drawing/2014/main" id="{A82ACD55-05F7-769A-A6C2-7A0CB5589663}"/>
              </a:ext>
            </a:extLst>
          </p:cNvPr>
          <p:cNvSpPr/>
          <p:nvPr/>
        </p:nvSpPr>
        <p:spPr>
          <a:xfrm>
            <a:off x="5992476" y="5330633"/>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a:latin typeface="Arial" panose="020B0604020202020204" pitchFamily="34" charset="0"/>
                <a:cs typeface="Arial" panose="020B0604020202020204" pitchFamily="34" charset="0"/>
              </a:rPr>
              <a:t>Antinomes</a:t>
            </a:r>
            <a:r>
              <a:rPr lang="de-CH" dirty="0">
                <a:latin typeface="Arial" panose="020B0604020202020204" pitchFamily="34" charset="0"/>
                <a:cs typeface="Arial" panose="020B0604020202020204" pitchFamily="34" charset="0"/>
              </a:rPr>
              <a:t> Schluss-folgern</a:t>
            </a:r>
            <a:endParaRPr lang="en-US" dirty="0">
              <a:latin typeface="Arial" panose="020B0604020202020204" pitchFamily="34" charset="0"/>
              <a:cs typeface="Arial" panose="020B0604020202020204" pitchFamily="34" charset="0"/>
            </a:endParaRPr>
          </a:p>
        </p:txBody>
      </p:sp>
      <p:sp>
        <p:nvSpPr>
          <p:cNvPr id="25" name="Rechteck 5">
            <a:extLst>
              <a:ext uri="{FF2B5EF4-FFF2-40B4-BE49-F238E27FC236}">
                <a16:creationId xmlns:a16="http://schemas.microsoft.com/office/drawing/2014/main" id="{25290D86-1950-F94B-9E80-060A27F734BA}"/>
              </a:ext>
            </a:extLst>
          </p:cNvPr>
          <p:cNvSpPr/>
          <p:nvPr/>
        </p:nvSpPr>
        <p:spPr>
          <a:xfrm>
            <a:off x="4161758" y="5330633"/>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Anomales Schluss-folgern</a:t>
            </a:r>
            <a:endParaRPr lang="en-US" dirty="0">
              <a:latin typeface="Arial" panose="020B0604020202020204" pitchFamily="34" charset="0"/>
              <a:cs typeface="Arial" panose="020B0604020202020204" pitchFamily="34" charset="0"/>
            </a:endParaRPr>
          </a:p>
        </p:txBody>
      </p:sp>
      <p:sp>
        <p:nvSpPr>
          <p:cNvPr id="2" name="Textfeld 1"/>
          <p:cNvSpPr txBox="1"/>
          <p:nvPr/>
        </p:nvSpPr>
        <p:spPr>
          <a:xfrm>
            <a:off x="316801" y="1253420"/>
            <a:ext cx="2484303" cy="954107"/>
          </a:xfrm>
          <a:prstGeom prst="rect">
            <a:avLst/>
          </a:prstGeom>
          <a:noFill/>
        </p:spPr>
        <p:txBody>
          <a:bodyPr wrap="square" rtlCol="0">
            <a:spAutoFit/>
          </a:bodyPr>
          <a:lstStyle/>
          <a:p>
            <a:r>
              <a:rPr lang="de-CH" sz="2800">
                <a:solidFill>
                  <a:schemeClr val="bg1"/>
                </a:solidFill>
                <a:latin typeface="Arial" panose="020B0604020202020204" pitchFamily="34" charset="0"/>
                <a:cs typeface="Arial" panose="020B0604020202020204" pitchFamily="34" charset="0"/>
              </a:rPr>
              <a:t>Abhängige Variablen</a:t>
            </a:r>
            <a:endParaRPr lang="en-US" sz="2800">
              <a:solidFill>
                <a:schemeClr val="bg1"/>
              </a:solidFill>
              <a:latin typeface="Arial" panose="020B0604020202020204" pitchFamily="34" charset="0"/>
              <a:cs typeface="Arial" panose="020B0604020202020204" pitchFamily="34" charset="0"/>
            </a:endParaRPr>
          </a:p>
        </p:txBody>
      </p:sp>
      <p:sp>
        <p:nvSpPr>
          <p:cNvPr id="16" name="Textfeld 15"/>
          <p:cNvSpPr txBox="1"/>
          <p:nvPr/>
        </p:nvSpPr>
        <p:spPr>
          <a:xfrm>
            <a:off x="316801" y="5073598"/>
            <a:ext cx="2484303" cy="954107"/>
          </a:xfrm>
          <a:prstGeom prst="rect">
            <a:avLst/>
          </a:prstGeom>
          <a:noFill/>
        </p:spPr>
        <p:txBody>
          <a:bodyPr wrap="square" rtlCol="0">
            <a:spAutoFit/>
          </a:bodyPr>
          <a:lstStyle/>
          <a:p>
            <a:r>
              <a:rPr lang="de-CH" sz="2800">
                <a:solidFill>
                  <a:schemeClr val="bg1"/>
                </a:solidFill>
                <a:latin typeface="Arial" panose="020B0604020202020204" pitchFamily="34" charset="0"/>
                <a:cs typeface="Arial" panose="020B0604020202020204" pitchFamily="34" charset="0"/>
              </a:rPr>
              <a:t>Kovariaten</a:t>
            </a:r>
          </a:p>
          <a:p>
            <a:endParaRPr lang="en-US" sz="2800">
              <a:solidFill>
                <a:schemeClr val="bg1"/>
              </a:solidFill>
              <a:latin typeface="Arial" panose="020B0604020202020204" pitchFamily="34" charset="0"/>
              <a:cs typeface="Arial" panose="020B0604020202020204" pitchFamily="34" charset="0"/>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29</a:t>
            </a:fld>
            <a:endParaRPr lang="de-CH"/>
          </a:p>
        </p:txBody>
      </p:sp>
    </p:spTree>
    <p:extLst>
      <p:ext uri="{BB962C8B-B14F-4D97-AF65-F5344CB8AC3E}">
        <p14:creationId xmlns:p14="http://schemas.microsoft.com/office/powerpoint/2010/main" val="12373017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652131" y="3113337"/>
            <a:ext cx="11298865" cy="523220"/>
          </a:xfrm>
          <a:prstGeom prst="rect">
            <a:avLst/>
          </a:prstGeom>
          <a:noFill/>
        </p:spPr>
        <p:txBody>
          <a:bodyPr wrap="square" rtlCol="0">
            <a:spAutoFit/>
          </a:bodyPr>
          <a:lstStyle/>
          <a:p>
            <a:r>
              <a:rPr lang="en-US" sz="2800">
                <a:solidFill>
                  <a:schemeClr val="bg1"/>
                </a:solidFill>
                <a:latin typeface="Arial" panose="020B0604020202020204" pitchFamily="34" charset="0"/>
                <a:cs typeface="Arial" panose="020B0604020202020204" pitchFamily="34" charset="0"/>
              </a:rPr>
              <a:t>Intuitive und wissenschaftliche Konzepte </a:t>
            </a:r>
            <a:r>
              <a:rPr lang="en-US" sz="2800" i="1">
                <a:solidFill>
                  <a:schemeClr val="bg1"/>
                </a:solidFill>
                <a:latin typeface="Arial" panose="020B0604020202020204" pitchFamily="34" charset="0"/>
                <a:cs typeface="Arial" panose="020B0604020202020204" pitchFamily="34" charset="0"/>
              </a:rPr>
              <a:t>ko-existieren</a:t>
            </a:r>
            <a:r>
              <a:rPr lang="en-US" sz="2800">
                <a:solidFill>
                  <a:schemeClr val="bg1"/>
                </a:solidFill>
                <a:latin typeface="Arial" panose="020B0604020202020204" pitchFamily="34" charset="0"/>
                <a:cs typeface="Arial" panose="020B0604020202020204" pitchFamily="34" charset="0"/>
              </a:rPr>
              <a:t> in Lernenden</a:t>
            </a:r>
          </a:p>
        </p:txBody>
      </p:sp>
      <p:sp>
        <p:nvSpPr>
          <p:cNvPr id="14" name="Textfeld 13"/>
          <p:cNvSpPr txBox="1"/>
          <p:nvPr/>
        </p:nvSpPr>
        <p:spPr>
          <a:xfrm>
            <a:off x="0" y="6488668"/>
            <a:ext cx="9462052"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Shtulman &amp; Valcarcel, 2012</a:t>
            </a:r>
          </a:p>
        </p:txBody>
      </p:sp>
      <p:pic>
        <p:nvPicPr>
          <p:cNvPr id="5" name="Grafik 4"/>
          <p:cNvPicPr>
            <a:picLocks noChangeAspect="1"/>
          </p:cNvPicPr>
          <p:nvPr/>
        </p:nvPicPr>
        <p:blipFill>
          <a:blip r:embed="rId3"/>
          <a:stretch>
            <a:fillRect/>
          </a:stretch>
        </p:blipFill>
        <p:spPr>
          <a:xfrm>
            <a:off x="6377359" y="4083465"/>
            <a:ext cx="2818716" cy="2405203"/>
          </a:xfrm>
          <a:prstGeom prst="rect">
            <a:avLst/>
          </a:prstGeom>
        </p:spPr>
      </p:pic>
      <p:pic>
        <p:nvPicPr>
          <p:cNvPr id="6" name="Grafik 5"/>
          <p:cNvPicPr>
            <a:picLocks noChangeAspect="1"/>
          </p:cNvPicPr>
          <p:nvPr/>
        </p:nvPicPr>
        <p:blipFill>
          <a:blip r:embed="rId4"/>
          <a:stretch>
            <a:fillRect/>
          </a:stretch>
        </p:blipFill>
        <p:spPr>
          <a:xfrm>
            <a:off x="9196074" y="4089622"/>
            <a:ext cx="2820343" cy="2399046"/>
          </a:xfrm>
          <a:prstGeom prst="rect">
            <a:avLst/>
          </a:prstGeom>
        </p:spPr>
      </p:pic>
      <p:sp>
        <p:nvSpPr>
          <p:cNvPr id="7" name="Textfeld 6"/>
          <p:cNvSpPr txBox="1"/>
          <p:nvPr/>
        </p:nvSpPr>
        <p:spPr>
          <a:xfrm>
            <a:off x="2854076" y="4500718"/>
            <a:ext cx="3096882" cy="523220"/>
          </a:xfrm>
          <a:prstGeom prst="rect">
            <a:avLst/>
          </a:prstGeom>
          <a:noFill/>
        </p:spPr>
        <p:txBody>
          <a:bodyPr wrap="square" rtlCol="0">
            <a:spAutoFit/>
          </a:bodyPr>
          <a:lstStyle/>
          <a:p>
            <a:pPr algn="r"/>
            <a:r>
              <a:rPr lang="en-US" sz="2800" b="1">
                <a:solidFill>
                  <a:srgbClr val="C00000"/>
                </a:solidFill>
                <a:latin typeface="Arial" panose="020B0604020202020204" pitchFamily="34" charset="0"/>
                <a:cs typeface="Arial" panose="020B0604020202020204" pitchFamily="34" charset="0"/>
              </a:rPr>
              <a:t>Mehr Fehler</a:t>
            </a:r>
          </a:p>
        </p:txBody>
      </p:sp>
      <p:sp>
        <p:nvSpPr>
          <p:cNvPr id="8" name="Textfeld 7"/>
          <p:cNvSpPr txBox="1"/>
          <p:nvPr/>
        </p:nvSpPr>
        <p:spPr>
          <a:xfrm>
            <a:off x="1671219" y="5241055"/>
            <a:ext cx="4963497" cy="523220"/>
          </a:xfrm>
          <a:prstGeom prst="rect">
            <a:avLst/>
          </a:prstGeom>
          <a:noFill/>
        </p:spPr>
        <p:txBody>
          <a:bodyPr wrap="square" rtlCol="0">
            <a:spAutoFit/>
          </a:bodyPr>
          <a:lstStyle/>
          <a:p>
            <a:r>
              <a:rPr lang="en-US" sz="2800" b="1">
                <a:solidFill>
                  <a:srgbClr val="C00000"/>
                </a:solidFill>
                <a:latin typeface="Arial" panose="020B0604020202020204" pitchFamily="34" charset="0"/>
                <a:cs typeface="Arial" panose="020B0604020202020204" pitchFamily="34" charset="0"/>
              </a:rPr>
              <a:t>Längere Reaktionszeiten</a:t>
            </a:r>
          </a:p>
        </p:txBody>
      </p:sp>
      <p:sp>
        <p:nvSpPr>
          <p:cNvPr id="2" name="Foliennummernplatzhalter 1"/>
          <p:cNvSpPr>
            <a:spLocks noGrp="1"/>
          </p:cNvSpPr>
          <p:nvPr>
            <p:ph type="sldNum" sz="quarter" idx="12"/>
          </p:nvPr>
        </p:nvSpPr>
        <p:spPr/>
        <p:txBody>
          <a:bodyPr/>
          <a:lstStyle/>
          <a:p>
            <a:fld id="{8CD81D32-49D6-4432-ACD3-F60C5F690709}" type="slidenum">
              <a:rPr lang="de-CH" smtClean="0"/>
              <a:t>3</a:t>
            </a:fld>
            <a:endParaRPr lang="de-CH"/>
          </a:p>
        </p:txBody>
      </p:sp>
    </p:spTree>
    <p:extLst>
      <p:ext uri="{BB962C8B-B14F-4D97-AF65-F5344CB8AC3E}">
        <p14:creationId xmlns:p14="http://schemas.microsoft.com/office/powerpoint/2010/main" val="3213876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414562" y="2008602"/>
            <a:ext cx="9462052" cy="3108543"/>
          </a:xfrm>
          <a:prstGeom prst="rect">
            <a:avLst/>
          </a:prstGeom>
          <a:noFill/>
        </p:spPr>
        <p:txBody>
          <a:bodyPr wrap="square" rtlCol="0">
            <a:spAutoFit/>
          </a:bodyPr>
          <a:lstStyle/>
          <a:p>
            <a:r>
              <a:rPr lang="en-US" sz="2800">
                <a:solidFill>
                  <a:schemeClr val="bg1"/>
                </a:solidFill>
                <a:latin typeface="Arial" panose="020B0604020202020204" pitchFamily="34" charset="0"/>
                <a:cs typeface="Arial" panose="020B0604020202020204" pitchFamily="34" charset="0"/>
              </a:rPr>
              <a:t>Wir haben:</a:t>
            </a:r>
          </a:p>
          <a:p>
            <a:endParaRPr lang="en-US" sz="2800" i="1">
              <a:solidFill>
                <a:schemeClr val="bg1"/>
              </a:solidFill>
              <a:latin typeface="Arial" panose="020B0604020202020204" pitchFamily="34" charset="0"/>
              <a:cs typeface="Arial" panose="020B0604020202020204" pitchFamily="34" charset="0"/>
            </a:endParaRPr>
          </a:p>
          <a:p>
            <a:r>
              <a:rPr lang="en-US" sz="2800">
                <a:solidFill>
                  <a:schemeClr val="bg1"/>
                </a:solidFill>
                <a:latin typeface="Arial" panose="020B0604020202020204" pitchFamily="34" charset="0"/>
                <a:cs typeface="Arial" panose="020B0604020202020204" pitchFamily="34" charset="0"/>
              </a:rPr>
              <a:t>Den</a:t>
            </a:r>
            <a:r>
              <a:rPr lang="en-US" sz="2800" i="1">
                <a:solidFill>
                  <a:schemeClr val="bg1"/>
                </a:solidFill>
                <a:latin typeface="Arial" panose="020B0604020202020204" pitchFamily="34" charset="0"/>
                <a:cs typeface="Arial" panose="020B0604020202020204" pitchFamily="34" charset="0"/>
              </a:rPr>
              <a:t> Shtulman-Task</a:t>
            </a:r>
            <a:r>
              <a:rPr lang="en-US" sz="2800">
                <a:solidFill>
                  <a:schemeClr val="bg1"/>
                </a:solidFill>
                <a:latin typeface="Arial" panose="020B0604020202020204" pitchFamily="34" charset="0"/>
                <a:cs typeface="Arial" panose="020B0604020202020204" pitchFamily="34" charset="0"/>
              </a:rPr>
              <a:t> (AV)</a:t>
            </a:r>
          </a:p>
          <a:p>
            <a:r>
              <a:rPr lang="en-US" sz="2800">
                <a:solidFill>
                  <a:schemeClr val="bg1"/>
                </a:solidFill>
                <a:latin typeface="Arial" panose="020B0604020202020204" pitchFamily="34" charset="0"/>
                <a:cs typeface="Arial" panose="020B0604020202020204" pitchFamily="34" charset="0"/>
              </a:rPr>
              <a:t>Die</a:t>
            </a:r>
            <a:r>
              <a:rPr lang="en-US" sz="2800" i="1">
                <a:solidFill>
                  <a:schemeClr val="bg1"/>
                </a:solidFill>
                <a:latin typeface="Arial" panose="020B0604020202020204" pitchFamily="34" charset="0"/>
                <a:cs typeface="Arial" panose="020B0604020202020204" pitchFamily="34" charset="0"/>
              </a:rPr>
              <a:t> drei Inhibition-Tasks</a:t>
            </a:r>
            <a:r>
              <a:rPr lang="en-US" sz="2800">
                <a:solidFill>
                  <a:schemeClr val="bg1"/>
                </a:solidFill>
                <a:latin typeface="Arial" panose="020B0604020202020204" pitchFamily="34" charset="0"/>
                <a:cs typeface="Arial" panose="020B0604020202020204" pitchFamily="34" charset="0"/>
              </a:rPr>
              <a:t> (UVs)</a:t>
            </a:r>
          </a:p>
          <a:p>
            <a:r>
              <a:rPr lang="en-US" sz="2800">
                <a:solidFill>
                  <a:schemeClr val="bg1"/>
                </a:solidFill>
                <a:latin typeface="Arial" panose="020B0604020202020204" pitchFamily="34" charset="0"/>
                <a:cs typeface="Arial" panose="020B0604020202020204" pitchFamily="34" charset="0"/>
              </a:rPr>
              <a:t>Die vier </a:t>
            </a:r>
            <a:r>
              <a:rPr lang="en-US" sz="2800" i="1">
                <a:solidFill>
                  <a:schemeClr val="bg1"/>
                </a:solidFill>
                <a:latin typeface="Arial" panose="020B0604020202020204" pitchFamily="34" charset="0"/>
                <a:cs typeface="Arial" panose="020B0604020202020204" pitchFamily="34" charset="0"/>
              </a:rPr>
              <a:t>kognitiven Kovariaten</a:t>
            </a:r>
            <a:r>
              <a:rPr lang="en-US" sz="2800">
                <a:solidFill>
                  <a:schemeClr val="bg1"/>
                </a:solidFill>
                <a:latin typeface="Arial" panose="020B0604020202020204" pitchFamily="34" charset="0"/>
                <a:cs typeface="Arial" panose="020B0604020202020204" pitchFamily="34" charset="0"/>
              </a:rPr>
              <a:t> (AG, 3x Schlussfolgern)</a:t>
            </a:r>
          </a:p>
          <a:p>
            <a:r>
              <a:rPr lang="en-US" sz="2800" i="1">
                <a:solidFill>
                  <a:schemeClr val="bg1"/>
                </a:solidFill>
                <a:latin typeface="Arial" panose="020B0604020202020204" pitchFamily="34" charset="0"/>
                <a:cs typeface="Arial" panose="020B0604020202020204" pitchFamily="34" charset="0"/>
              </a:rPr>
              <a:t>Nicht-kognitive Kovariaten (epistemische </a:t>
            </a:r>
            <a:r>
              <a:rPr lang="de-CH" sz="2800" i="1">
                <a:solidFill>
                  <a:schemeClr val="bg1"/>
                </a:solidFill>
                <a:latin typeface="Arial" panose="020B0604020202020204" pitchFamily="34" charset="0"/>
                <a:cs typeface="Arial" panose="020B0604020202020204" pitchFamily="34" charset="0"/>
              </a:rPr>
              <a:t>Überzeugungen, wissenschaftliches Selbstkonzept</a:t>
            </a:r>
            <a:endParaRPr lang="en-US" sz="2800" i="1">
              <a:solidFill>
                <a:schemeClr val="bg1"/>
              </a:solidFill>
              <a:latin typeface="Arial" panose="020B0604020202020204" pitchFamily="34" charset="0"/>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30</a:t>
            </a:fld>
            <a:endParaRPr lang="de-CH"/>
          </a:p>
        </p:txBody>
      </p:sp>
    </p:spTree>
    <p:extLst>
      <p:ext uri="{BB962C8B-B14F-4D97-AF65-F5344CB8AC3E}">
        <p14:creationId xmlns:p14="http://schemas.microsoft.com/office/powerpoint/2010/main" val="33163897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2181478" y="2751920"/>
            <a:ext cx="1025436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Ansatz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Latent State-Trait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Modellierung</a:t>
            </a:r>
            <a:endPar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31</a:t>
            </a:fld>
            <a:endParaRPr lang="de-CH"/>
          </a:p>
        </p:txBody>
      </p:sp>
    </p:spTree>
    <p:extLst>
      <p:ext uri="{BB962C8B-B14F-4D97-AF65-F5344CB8AC3E}">
        <p14:creationId xmlns:p14="http://schemas.microsoft.com/office/powerpoint/2010/main" val="6578817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1873194" y="2618068"/>
            <a:ext cx="946205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16 Konzepte aus vier Bereichen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Jeweils TT, FF, FT, TF-Aussagen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Ergibt 64 Durchgänge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Reaktionszeit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Antwort (wahr/falsch)</a:t>
            </a:r>
            <a:endParaRPr kumimoji="0" lang="en-US"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hteck 1"/>
          <p:cNvSpPr/>
          <p:nvPr/>
        </p:nvSpPr>
        <p:spPr>
          <a:xfrm>
            <a:off x="5521797" y="290248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Shtulman-Task</a:t>
            </a: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Textfeld 4"/>
          <p:cNvSpPr txBox="1"/>
          <p:nvPr/>
        </p:nvSpPr>
        <p:spPr>
          <a:xfrm>
            <a:off x="1238322" y="1433483"/>
            <a:ext cx="107317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Analytischer Herausforderungen</a:t>
            </a:r>
            <a:endPar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6" name="Grafik 5"/>
          <p:cNvPicPr>
            <a:picLocks noChangeAspect="1"/>
          </p:cNvPicPr>
          <p:nvPr/>
        </p:nvPicPr>
        <p:blipFill>
          <a:blip r:embed="rId3"/>
          <a:stretch>
            <a:fillRect/>
          </a:stretch>
        </p:blipFill>
        <p:spPr>
          <a:xfrm>
            <a:off x="297830" y="4274096"/>
            <a:ext cx="2818716" cy="2405203"/>
          </a:xfrm>
          <a:prstGeom prst="rect">
            <a:avLst/>
          </a:prstGeom>
        </p:spPr>
      </p:pic>
      <p:pic>
        <p:nvPicPr>
          <p:cNvPr id="7" name="Grafik 6"/>
          <p:cNvPicPr>
            <a:picLocks noChangeAspect="1"/>
          </p:cNvPicPr>
          <p:nvPr/>
        </p:nvPicPr>
        <p:blipFill>
          <a:blip r:embed="rId4"/>
          <a:stretch>
            <a:fillRect/>
          </a:stretch>
        </p:blipFill>
        <p:spPr>
          <a:xfrm>
            <a:off x="3116545" y="4280253"/>
            <a:ext cx="2820343" cy="2399046"/>
          </a:xfrm>
          <a:prstGeom prst="rect">
            <a:avLst/>
          </a:prstGeom>
        </p:spPr>
      </p:pic>
      <p:sp>
        <p:nvSpPr>
          <p:cNvPr id="8" name="Textfeld 7"/>
          <p:cNvSpPr txBox="1"/>
          <p:nvPr/>
        </p:nvSpPr>
        <p:spPr>
          <a:xfrm>
            <a:off x="7180240" y="2551837"/>
            <a:ext cx="478987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Typischer Ansatz:</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Regression</a:t>
            </a:r>
            <a:endParaRPr kumimoji="0" lang="en-US"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AV: Reaktionszeitunterschiede/Korrektheits-unterschiede pro Person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UV: Inhibition-Score: Differenz kongruente/inkongruente Trials pro Person</a:t>
            </a:r>
          </a:p>
        </p:txBody>
      </p:sp>
      <p:cxnSp>
        <p:nvCxnSpPr>
          <p:cNvPr id="9" name="Gerade Verbindung mit Pfeil 8"/>
          <p:cNvCxnSpPr/>
          <p:nvPr/>
        </p:nvCxnSpPr>
        <p:spPr>
          <a:xfrm flipH="1">
            <a:off x="6109896" y="5476697"/>
            <a:ext cx="1509823"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7811386" y="5082363"/>
            <a:ext cx="18288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ROT</a:t>
            </a:r>
          </a:p>
        </p:txBody>
      </p:sp>
      <p:sp>
        <p:nvSpPr>
          <p:cNvPr id="14" name="Textfeld 13"/>
          <p:cNvSpPr txBox="1"/>
          <p:nvPr/>
        </p:nvSpPr>
        <p:spPr>
          <a:xfrm>
            <a:off x="9831853" y="5091976"/>
            <a:ext cx="18288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4400" b="0" i="0" u="none" strike="noStrike" kern="1200" cap="none" spc="0" normalizeH="0" baseline="0" noProof="0">
                <a:ln>
                  <a:noFill/>
                </a:ln>
                <a:solidFill>
                  <a:srgbClr val="00B050"/>
                </a:solidFill>
                <a:effectLst/>
                <a:uLnTx/>
                <a:uFillTx/>
                <a:latin typeface="Arial" panose="020B0604020202020204" pitchFamily="34" charset="0"/>
                <a:ea typeface="+mn-ea"/>
                <a:cs typeface="Arial" panose="020B0604020202020204" pitchFamily="34" charset="0"/>
              </a:rPr>
              <a:t>GELB</a:t>
            </a:r>
            <a:endParaRPr kumimoji="0" lang="en-US" sz="4400" b="0" i="0" u="none" strike="noStrike" kern="1200" cap="none" spc="0" normalizeH="0" baseline="0" noProof="0">
              <a:ln>
                <a:noFill/>
              </a:ln>
              <a:solidFill>
                <a:srgbClr val="00B050"/>
              </a:solidFill>
              <a:effectLst/>
              <a:uLnTx/>
              <a:uFillTx/>
              <a:latin typeface="Arial" panose="020B0604020202020204" pitchFamily="34" charset="0"/>
              <a:ea typeface="+mn-ea"/>
              <a:cs typeface="Arial" panose="020B0604020202020204" pitchFamily="34" charset="0"/>
            </a:endParaRPr>
          </a:p>
        </p:txBody>
      </p:sp>
      <p:sp>
        <p:nvSpPr>
          <p:cNvPr id="15" name="Textfeld 14"/>
          <p:cNvSpPr txBox="1"/>
          <p:nvPr/>
        </p:nvSpPr>
        <p:spPr>
          <a:xfrm>
            <a:off x="9175474" y="5289221"/>
            <a:ext cx="7587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vs.</a:t>
            </a:r>
            <a:endParaRPr kumimoji="0" lang="en-US" sz="2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 name="Textfeld 16"/>
          <p:cNvSpPr txBox="1"/>
          <p:nvPr/>
        </p:nvSpPr>
        <p:spPr>
          <a:xfrm>
            <a:off x="6407852" y="4876532"/>
            <a:ext cx="608197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Methodische Probleme: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Entscheidung Korrektheit vs. Reaktionszeit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Vermischung inter- und intraindividueller Information</a:t>
            </a:r>
            <a:endParaRPr kumimoji="0" lang="en-US"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32</a:t>
            </a:fld>
            <a:endParaRPr lang="de-CH"/>
          </a:p>
        </p:txBody>
      </p:sp>
    </p:spTree>
    <p:extLst>
      <p:ext uri="{BB962C8B-B14F-4D97-AF65-F5344CB8AC3E}">
        <p14:creationId xmlns:p14="http://schemas.microsoft.com/office/powerpoint/2010/main" val="24901237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2818910" y="821580"/>
            <a:ext cx="946205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Bild-Wort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Anti-Sakkade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Flankierreiz</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hteck 1"/>
          <p:cNvSpPr/>
          <p:nvPr/>
        </p:nvSpPr>
        <p:spPr>
          <a:xfrm>
            <a:off x="5521797" y="290248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Shtulman-Task</a:t>
            </a: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Rechteck 5"/>
          <p:cNvSpPr/>
          <p:nvPr/>
        </p:nvSpPr>
        <p:spPr>
          <a:xfrm>
            <a:off x="2818910" y="1774165"/>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Inhibitions-Tasks</a:t>
            </a: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 name="Rechteck 6"/>
          <p:cNvSpPr/>
          <p:nvPr/>
        </p:nvSpPr>
        <p:spPr>
          <a:xfrm>
            <a:off x="2818910" y="4002580"/>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Kognitive Kovariaten</a:t>
            </a: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hteck 7"/>
          <p:cNvSpPr/>
          <p:nvPr/>
        </p:nvSpPr>
        <p:spPr>
          <a:xfrm>
            <a:off x="9844206" y="290248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nicht-Kognitive Kovariaten</a:t>
            </a: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Textfeld 8"/>
          <p:cNvSpPr txBox="1"/>
          <p:nvPr/>
        </p:nvSpPr>
        <p:spPr>
          <a:xfrm>
            <a:off x="2670443" y="4911081"/>
            <a:ext cx="946205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Arbeitsgedächtnis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Analoges Schlussfolgern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Anomales Schlussfolgern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Antinomes Schlussfolgern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Textfeld 9"/>
          <p:cNvSpPr txBox="1"/>
          <p:nvPr/>
        </p:nvSpPr>
        <p:spPr>
          <a:xfrm>
            <a:off x="6197273" y="3865811"/>
            <a:ext cx="5502029" cy="286232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Epistemische Überzeugungen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Wissenschaftliches Selbstkonzept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Verschwörungsdenken über Klimawandel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Intellektuelle Bescheidenheit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Need for </a:t>
            </a: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Cognition</a:t>
            </a:r>
            <a:endPar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Need for </a:t>
            </a: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Cognitive</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Closure</a:t>
            </a:r>
            <a:endPar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Science </a:t>
            </a: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expertise</a:t>
            </a:r>
            <a:endPar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Research </a:t>
            </a: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Aspirations</a:t>
            </a:r>
            <a:endPar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Abgerundetes Rechteck 2"/>
          <p:cNvSpPr/>
          <p:nvPr/>
        </p:nvSpPr>
        <p:spPr>
          <a:xfrm>
            <a:off x="2342367" y="819495"/>
            <a:ext cx="9790128" cy="589975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Gerade Verbindung mit Pfeil 10"/>
          <p:cNvCxnSpPr>
            <a:stCxn id="6" idx="3"/>
          </p:cNvCxnSpPr>
          <p:nvPr/>
        </p:nvCxnSpPr>
        <p:spPr>
          <a:xfrm>
            <a:off x="4169862" y="2228416"/>
            <a:ext cx="1351935" cy="8655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3"/>
          </p:cNvCxnSpPr>
          <p:nvPr/>
        </p:nvCxnSpPr>
        <p:spPr>
          <a:xfrm flipV="1">
            <a:off x="4169862" y="3563655"/>
            <a:ext cx="1351935" cy="89317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a:stCxn id="8" idx="1"/>
            <a:endCxn id="2" idx="3"/>
          </p:cNvCxnSpPr>
          <p:nvPr/>
        </p:nvCxnSpPr>
        <p:spPr>
          <a:xfrm flipH="1">
            <a:off x="6872749" y="3356733"/>
            <a:ext cx="2971457"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feld 12">
            <a:extLst>
              <a:ext uri="{FF2B5EF4-FFF2-40B4-BE49-F238E27FC236}">
                <a16:creationId xmlns:a16="http://schemas.microsoft.com/office/drawing/2014/main" id="{D4FA84BD-A2C4-D85F-54B1-AF3FF476111A}"/>
              </a:ext>
            </a:extLst>
          </p:cNvPr>
          <p:cNvSpPr txBox="1"/>
          <p:nvPr/>
        </p:nvSpPr>
        <p:spPr>
          <a:xfrm>
            <a:off x="5521797" y="1353442"/>
            <a:ext cx="1025436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Ansatz 3: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Prädiktive</a:t>
            </a: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Modellierung</a:t>
            </a:r>
            <a:endPar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i="1" dirty="0">
                <a:solidFill>
                  <a:prstClr val="white"/>
                </a:solidFill>
                <a:latin typeface="Arial" panose="020B0604020202020204" pitchFamily="34" charset="0"/>
                <a:cs typeface="Arial" panose="020B0604020202020204" pitchFamily="34" charset="0"/>
              </a:rPr>
              <a:t>…</a:t>
            </a:r>
            <a:r>
              <a:rPr lang="en-US" sz="2800" i="1" dirty="0" err="1">
                <a:solidFill>
                  <a:prstClr val="white"/>
                </a:solidFill>
                <a:latin typeface="Arial" panose="020B0604020202020204" pitchFamily="34" charset="0"/>
                <a:cs typeface="Arial" panose="020B0604020202020204" pitchFamily="34" charset="0"/>
              </a:rPr>
              <a:t>wir</a:t>
            </a:r>
            <a:r>
              <a:rPr lang="en-US" sz="2800" i="1" dirty="0">
                <a:solidFill>
                  <a:prstClr val="white"/>
                </a:solidFill>
                <a:latin typeface="Arial" panose="020B0604020202020204" pitchFamily="34" charset="0"/>
                <a:cs typeface="Arial" panose="020B0604020202020204" pitchFamily="34" charset="0"/>
              </a:rPr>
              <a:t> </a:t>
            </a:r>
            <a:r>
              <a:rPr lang="en-US" sz="2800" i="1" dirty="0" err="1">
                <a:solidFill>
                  <a:prstClr val="white"/>
                </a:solidFill>
                <a:latin typeface="Arial" panose="020B0604020202020204" pitchFamily="34" charset="0"/>
                <a:cs typeface="Arial" panose="020B0604020202020204" pitchFamily="34" charset="0"/>
              </a:rPr>
              <a:t>ballern</a:t>
            </a:r>
            <a:r>
              <a:rPr lang="en-US" sz="2800" i="1" dirty="0">
                <a:solidFill>
                  <a:prstClr val="white"/>
                </a:solidFill>
                <a:latin typeface="Arial" panose="020B0604020202020204" pitchFamily="34" charset="0"/>
                <a:cs typeface="Arial" panose="020B0604020202020204" pitchFamily="34" charset="0"/>
              </a:rPr>
              <a:t> mal </a:t>
            </a:r>
            <a:r>
              <a:rPr lang="en-US" sz="2800" i="1" dirty="0" err="1">
                <a:solidFill>
                  <a:prstClr val="white"/>
                </a:solidFill>
                <a:latin typeface="Arial" panose="020B0604020202020204" pitchFamily="34" charset="0"/>
                <a:cs typeface="Arial" panose="020B0604020202020204" pitchFamily="34" charset="0"/>
              </a:rPr>
              <a:t>alles</a:t>
            </a:r>
            <a:r>
              <a:rPr lang="en-US" sz="2800" i="1" dirty="0">
                <a:solidFill>
                  <a:prstClr val="white"/>
                </a:solidFill>
                <a:latin typeface="Arial" panose="020B0604020202020204" pitchFamily="34" charset="0"/>
                <a:cs typeface="Arial" panose="020B0604020202020204" pitchFamily="34" charset="0"/>
              </a:rPr>
              <a:t> rein was da </a:t>
            </a:r>
            <a:r>
              <a:rPr lang="en-US" sz="2800" i="1" dirty="0" err="1">
                <a:solidFill>
                  <a:prstClr val="white"/>
                </a:solidFill>
                <a:latin typeface="Arial" panose="020B0604020202020204" pitchFamily="34" charset="0"/>
                <a:cs typeface="Arial" panose="020B0604020202020204" pitchFamily="34" charset="0"/>
              </a:rPr>
              <a:t>ist</a:t>
            </a:r>
            <a:r>
              <a:rPr lang="en-US" sz="2800" i="1" dirty="0">
                <a:solidFill>
                  <a:prstClr val="white"/>
                </a:solidFill>
                <a:latin typeface="Arial" panose="020B0604020202020204" pitchFamily="34" charset="0"/>
                <a:cs typeface="Arial" panose="020B0604020202020204" pitchFamily="34" charset="0"/>
              </a:rPr>
              <a:t>!</a:t>
            </a:r>
            <a:endPar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Foliennummernplatzhalter 11"/>
          <p:cNvSpPr>
            <a:spLocks noGrp="1"/>
          </p:cNvSpPr>
          <p:nvPr>
            <p:ph type="sldNum" sz="quarter" idx="12"/>
          </p:nvPr>
        </p:nvSpPr>
        <p:spPr/>
        <p:txBody>
          <a:bodyPr/>
          <a:lstStyle/>
          <a:p>
            <a:fld id="{8CD81D32-49D6-4432-ACD3-F60C5F690709}" type="slidenum">
              <a:rPr lang="de-CH" smtClean="0"/>
              <a:t>33</a:t>
            </a:fld>
            <a:endParaRPr lang="de-CH"/>
          </a:p>
        </p:txBody>
      </p:sp>
    </p:spTree>
    <p:extLst>
      <p:ext uri="{BB962C8B-B14F-4D97-AF65-F5344CB8AC3E}">
        <p14:creationId xmlns:p14="http://schemas.microsoft.com/office/powerpoint/2010/main" val="3969140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2818910" y="821580"/>
            <a:ext cx="946205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Bild-Wort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Anti-Sakkade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Flankierreiz</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hteck 1"/>
          <p:cNvSpPr/>
          <p:nvPr/>
        </p:nvSpPr>
        <p:spPr>
          <a:xfrm>
            <a:off x="5521797" y="290248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Shtulman-Task</a:t>
            </a: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Rechteck 5"/>
          <p:cNvSpPr/>
          <p:nvPr/>
        </p:nvSpPr>
        <p:spPr>
          <a:xfrm>
            <a:off x="2818910" y="1774165"/>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Inhibitions-Tasks</a:t>
            </a: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 name="Rechteck 6"/>
          <p:cNvSpPr/>
          <p:nvPr/>
        </p:nvSpPr>
        <p:spPr>
          <a:xfrm>
            <a:off x="2818910" y="4002580"/>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Kognitive Kovariaten</a:t>
            </a: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Textfeld 8"/>
          <p:cNvSpPr txBox="1"/>
          <p:nvPr/>
        </p:nvSpPr>
        <p:spPr>
          <a:xfrm>
            <a:off x="2670443" y="4911081"/>
            <a:ext cx="946205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Arbeitsgedächtnis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Analoges Schlussfolgern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Anomales Schlussfolgern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Antinomes Schlussfolgern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Abgerundetes Rechteck 2"/>
          <p:cNvSpPr/>
          <p:nvPr/>
        </p:nvSpPr>
        <p:spPr>
          <a:xfrm>
            <a:off x="2342367" y="601249"/>
            <a:ext cx="4997885" cy="5899759"/>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Gerade Verbindung mit Pfeil 10"/>
          <p:cNvCxnSpPr>
            <a:stCxn id="6" idx="3"/>
          </p:cNvCxnSpPr>
          <p:nvPr/>
        </p:nvCxnSpPr>
        <p:spPr>
          <a:xfrm>
            <a:off x="4169862" y="2228416"/>
            <a:ext cx="1351935" cy="8655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3"/>
          </p:cNvCxnSpPr>
          <p:nvPr/>
        </p:nvCxnSpPr>
        <p:spPr>
          <a:xfrm flipV="1">
            <a:off x="4169862" y="3563655"/>
            <a:ext cx="1351935" cy="89317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953610" y="3242876"/>
            <a:ext cx="9462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4x erhoben</a:t>
            </a:r>
            <a:endParaRPr kumimoji="0" lang="en-US"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Textfeld 12">
            <a:extLst>
              <a:ext uri="{FF2B5EF4-FFF2-40B4-BE49-F238E27FC236}">
                <a16:creationId xmlns:a16="http://schemas.microsoft.com/office/drawing/2014/main" id="{8689DD04-24DC-7347-115F-24758C249094}"/>
              </a:ext>
            </a:extLst>
          </p:cNvPr>
          <p:cNvSpPr txBox="1"/>
          <p:nvPr/>
        </p:nvSpPr>
        <p:spPr>
          <a:xfrm>
            <a:off x="7885849" y="2902482"/>
            <a:ext cx="535656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Ansatz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Latent State-Trait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Modellierung</a:t>
            </a:r>
            <a:endPar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Foliennummernplatzhalter 7"/>
          <p:cNvSpPr>
            <a:spLocks noGrp="1"/>
          </p:cNvSpPr>
          <p:nvPr>
            <p:ph type="sldNum" sz="quarter" idx="12"/>
          </p:nvPr>
        </p:nvSpPr>
        <p:spPr/>
        <p:txBody>
          <a:bodyPr/>
          <a:lstStyle/>
          <a:p>
            <a:fld id="{8CD81D32-49D6-4432-ACD3-F60C5F690709}" type="slidenum">
              <a:rPr lang="de-CH" smtClean="0"/>
              <a:t>34</a:t>
            </a:fld>
            <a:endParaRPr lang="de-CH"/>
          </a:p>
        </p:txBody>
      </p:sp>
    </p:spTree>
    <p:extLst>
      <p:ext uri="{BB962C8B-B14F-4D97-AF65-F5344CB8AC3E}">
        <p14:creationId xmlns:p14="http://schemas.microsoft.com/office/powerpoint/2010/main" val="13078421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5372834" y="2425104"/>
            <a:ext cx="946205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Viele Prädiktoren (</a:t>
            </a:r>
            <a:r>
              <a:rPr kumimoji="0" lang="de-CH"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a:t>
            </a: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 41)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Korrelierte Prädiktoren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CH">
                <a:solidFill>
                  <a:prstClr val="white"/>
                </a:solidFill>
                <a:latin typeface="Arial" panose="020B0604020202020204" pitchFamily="34" charset="0"/>
                <a:cs typeface="Arial" panose="020B0604020202020204" pitchFamily="34" charset="0"/>
              </a:rPr>
              <a:t>DAG (Modell der kausalen Zusammenhänge) unbekannt</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CH" sz="1800" b="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Stichprobe</a:t>
            </a:r>
            <a:r>
              <a:rPr kumimoji="0" lang="de-CH" sz="1800" b="0" u="none" strike="noStrike" kern="1200" cap="none" spc="0" normalizeH="0" noProof="0">
                <a:ln>
                  <a:noFill/>
                </a:ln>
                <a:solidFill>
                  <a:prstClr val="white"/>
                </a:solidFill>
                <a:effectLst/>
                <a:uLnTx/>
                <a:uFillTx/>
                <a:latin typeface="Arial" panose="020B0604020202020204" pitchFamily="34" charset="0"/>
                <a:cs typeface="Arial" panose="020B0604020202020204" pitchFamily="34" charset="0"/>
              </a:rPr>
              <a:t> moderat (</a:t>
            </a:r>
            <a:r>
              <a:rPr kumimoji="0" lang="de-CH" sz="1800" b="0" i="1" u="none" strike="noStrike" kern="1200" cap="none" spc="0" normalizeH="0" noProof="0">
                <a:ln>
                  <a:noFill/>
                </a:ln>
                <a:solidFill>
                  <a:prstClr val="white"/>
                </a:solidFill>
                <a:effectLst/>
                <a:uLnTx/>
                <a:uFillTx/>
                <a:latin typeface="Arial" panose="020B0604020202020204" pitchFamily="34" charset="0"/>
                <a:cs typeface="Arial" panose="020B0604020202020204" pitchFamily="34" charset="0"/>
              </a:rPr>
              <a:t>N</a:t>
            </a:r>
            <a:r>
              <a:rPr kumimoji="0" lang="de-CH" sz="1800" b="0" u="none" strike="noStrike" kern="1200" cap="none" spc="0" normalizeH="0" noProof="0">
                <a:ln>
                  <a:noFill/>
                </a:ln>
                <a:solidFill>
                  <a:prstClr val="white"/>
                </a:solidFill>
                <a:effectLst/>
                <a:uLnTx/>
                <a:uFillTx/>
                <a:latin typeface="Arial" panose="020B0604020202020204" pitchFamily="34" charset="0"/>
                <a:cs typeface="Arial" panose="020B0604020202020204" pitchFamily="34" charset="0"/>
              </a:rPr>
              <a:t> = 175)</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de-CH" noProof="0">
                <a:solidFill>
                  <a:prstClr val="white"/>
                </a:solidFill>
                <a:latin typeface="Arial" panose="020B0604020202020204" pitchFamily="34" charset="0"/>
                <a:cs typeface="Arial" panose="020B0604020202020204" pitchFamily="34" charset="0"/>
              </a:rPr>
              <a:t>Teils fehlende Daten</a:t>
            </a:r>
            <a:endParaRPr kumimoji="0" lang="de-CH" sz="1800" b="0" u="none" strike="noStrike" kern="1200" cap="none" spc="0" normalizeH="0" noProof="0">
              <a:ln>
                <a:noFill/>
              </a:ln>
              <a:solidFill>
                <a:prstClr val="white"/>
              </a:solidFill>
              <a:effectLst/>
              <a:uLnTx/>
              <a:uFillTx/>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Textfeld 12">
            <a:extLst>
              <a:ext uri="{FF2B5EF4-FFF2-40B4-BE49-F238E27FC236}">
                <a16:creationId xmlns:a16="http://schemas.microsoft.com/office/drawing/2014/main" id="{D4FA84BD-A2C4-D85F-54B1-AF3FF476111A}"/>
              </a:ext>
            </a:extLst>
          </p:cNvPr>
          <p:cNvSpPr txBox="1"/>
          <p:nvPr/>
        </p:nvSpPr>
        <p:spPr>
          <a:xfrm>
            <a:off x="5521797" y="1353442"/>
            <a:ext cx="1025436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Ansatz 3: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Prädiktive</a:t>
            </a: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Modellierung</a:t>
            </a:r>
            <a:endPar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i="1" dirty="0">
                <a:solidFill>
                  <a:prstClr val="white"/>
                </a:solidFill>
                <a:latin typeface="Arial" panose="020B0604020202020204" pitchFamily="34" charset="0"/>
                <a:cs typeface="Arial" panose="020B0604020202020204" pitchFamily="34" charset="0"/>
              </a:rPr>
              <a:t>…</a:t>
            </a:r>
            <a:r>
              <a:rPr lang="en-US" sz="2800" i="1" dirty="0" err="1">
                <a:solidFill>
                  <a:prstClr val="white"/>
                </a:solidFill>
                <a:latin typeface="Arial" panose="020B0604020202020204" pitchFamily="34" charset="0"/>
                <a:cs typeface="Arial" panose="020B0604020202020204" pitchFamily="34" charset="0"/>
              </a:rPr>
              <a:t>wir</a:t>
            </a:r>
            <a:r>
              <a:rPr lang="en-US" sz="2800" i="1" dirty="0">
                <a:solidFill>
                  <a:prstClr val="white"/>
                </a:solidFill>
                <a:latin typeface="Arial" panose="020B0604020202020204" pitchFamily="34" charset="0"/>
                <a:cs typeface="Arial" panose="020B0604020202020204" pitchFamily="34" charset="0"/>
              </a:rPr>
              <a:t> </a:t>
            </a:r>
            <a:r>
              <a:rPr lang="en-US" sz="2800" i="1" dirty="0" err="1">
                <a:solidFill>
                  <a:prstClr val="white"/>
                </a:solidFill>
                <a:latin typeface="Arial" panose="020B0604020202020204" pitchFamily="34" charset="0"/>
                <a:cs typeface="Arial" panose="020B0604020202020204" pitchFamily="34" charset="0"/>
              </a:rPr>
              <a:t>ballern</a:t>
            </a:r>
            <a:r>
              <a:rPr lang="en-US" sz="2800" i="1" dirty="0">
                <a:solidFill>
                  <a:prstClr val="white"/>
                </a:solidFill>
                <a:latin typeface="Arial" panose="020B0604020202020204" pitchFamily="34" charset="0"/>
                <a:cs typeface="Arial" panose="020B0604020202020204" pitchFamily="34" charset="0"/>
              </a:rPr>
              <a:t> mal </a:t>
            </a:r>
            <a:r>
              <a:rPr lang="en-US" sz="2800" i="1" dirty="0" err="1">
                <a:solidFill>
                  <a:prstClr val="white"/>
                </a:solidFill>
                <a:latin typeface="Arial" panose="020B0604020202020204" pitchFamily="34" charset="0"/>
                <a:cs typeface="Arial" panose="020B0604020202020204" pitchFamily="34" charset="0"/>
              </a:rPr>
              <a:t>alles</a:t>
            </a:r>
            <a:r>
              <a:rPr lang="en-US" sz="2800" i="1" dirty="0">
                <a:solidFill>
                  <a:prstClr val="white"/>
                </a:solidFill>
                <a:latin typeface="Arial" panose="020B0604020202020204" pitchFamily="34" charset="0"/>
                <a:cs typeface="Arial" panose="020B0604020202020204" pitchFamily="34" charset="0"/>
              </a:rPr>
              <a:t> rein was da </a:t>
            </a:r>
            <a:r>
              <a:rPr lang="en-US" sz="2800" i="1" dirty="0" err="1">
                <a:solidFill>
                  <a:prstClr val="white"/>
                </a:solidFill>
                <a:latin typeface="Arial" panose="020B0604020202020204" pitchFamily="34" charset="0"/>
                <a:cs typeface="Arial" panose="020B0604020202020204" pitchFamily="34" charset="0"/>
              </a:rPr>
              <a:t>ist</a:t>
            </a:r>
            <a:r>
              <a:rPr lang="en-US" sz="2800" i="1" dirty="0">
                <a:solidFill>
                  <a:prstClr val="white"/>
                </a:solidFill>
                <a:latin typeface="Arial" panose="020B0604020202020204" pitchFamily="34" charset="0"/>
                <a:cs typeface="Arial" panose="020B0604020202020204" pitchFamily="34" charset="0"/>
              </a:rPr>
              <a:t>!</a:t>
            </a:r>
            <a:endPar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Textfeld 1"/>
          <p:cNvSpPr txBox="1"/>
          <p:nvPr/>
        </p:nvSpPr>
        <p:spPr>
          <a:xfrm>
            <a:off x="5417283" y="3981450"/>
            <a:ext cx="6579455" cy="1477328"/>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Drei Machine Learning-Ansätze:</a:t>
            </a:r>
          </a:p>
          <a:p>
            <a:r>
              <a:rPr lang="de-CH">
                <a:solidFill>
                  <a:schemeClr val="bg1"/>
                </a:solidFill>
                <a:latin typeface="Arial" panose="020B0604020202020204" pitchFamily="34" charset="0"/>
                <a:cs typeface="Arial" panose="020B0604020202020204" pitchFamily="34" charset="0"/>
              </a:rPr>
              <a:t>- Multiple Regression (R-Paket: mice/lm)</a:t>
            </a:r>
          </a:p>
          <a:p>
            <a:r>
              <a:rPr lang="de-CH">
                <a:solidFill>
                  <a:schemeClr val="bg1"/>
                </a:solidFill>
                <a:latin typeface="Arial" panose="020B0604020202020204" pitchFamily="34" charset="0"/>
                <a:cs typeface="Arial" panose="020B0604020202020204" pitchFamily="34" charset="0"/>
              </a:rPr>
              <a:t>- Random Forest (R-Paket: randomForest; Tuning: ranger)</a:t>
            </a:r>
          </a:p>
          <a:p>
            <a:r>
              <a:rPr lang="de-CH">
                <a:solidFill>
                  <a:schemeClr val="bg1"/>
                </a:solidFill>
                <a:latin typeface="Arial" panose="020B0604020202020204" pitchFamily="34" charset="0"/>
                <a:cs typeface="Arial" panose="020B0604020202020204" pitchFamily="34" charset="0"/>
              </a:rPr>
              <a:t>- Bayesian Additive Regression Tree (R-Paket: bart, Tuning: bartMachine)</a:t>
            </a:r>
            <a:endParaRPr lang="en-US">
              <a:solidFill>
                <a:schemeClr val="bg1"/>
              </a:solidFill>
              <a:latin typeface="Arial" panose="020B0604020202020204" pitchFamily="34" charset="0"/>
              <a:cs typeface="Arial" panose="020B0604020202020204" pitchFamily="34" charset="0"/>
            </a:endParaRPr>
          </a:p>
        </p:txBody>
      </p:sp>
      <p:sp>
        <p:nvSpPr>
          <p:cNvPr id="7" name="Textfeld 6"/>
          <p:cNvSpPr txBox="1"/>
          <p:nvPr/>
        </p:nvSpPr>
        <p:spPr>
          <a:xfrm>
            <a:off x="859979" y="1830495"/>
            <a:ext cx="41751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Bivariate Korrelationen - Korrektheit</a:t>
            </a:r>
            <a:endParaRPr kumimoji="0" lang="en-US" sz="1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522" y="2304886"/>
            <a:ext cx="5016719" cy="3762539"/>
          </a:xfrm>
          <a:prstGeom prst="rect">
            <a:avLst/>
          </a:prstGeom>
        </p:spPr>
      </p:pic>
      <p:sp>
        <p:nvSpPr>
          <p:cNvPr id="3" name="Foliennummernplatzhalter 2"/>
          <p:cNvSpPr>
            <a:spLocks noGrp="1"/>
          </p:cNvSpPr>
          <p:nvPr>
            <p:ph type="sldNum" sz="quarter" idx="12"/>
          </p:nvPr>
        </p:nvSpPr>
        <p:spPr/>
        <p:txBody>
          <a:bodyPr/>
          <a:lstStyle/>
          <a:p>
            <a:fld id="{8CD81D32-49D6-4432-ACD3-F60C5F690709}" type="slidenum">
              <a:rPr lang="de-CH" smtClean="0"/>
              <a:t>35</a:t>
            </a:fld>
            <a:endParaRPr lang="de-CH"/>
          </a:p>
        </p:txBody>
      </p:sp>
    </p:spTree>
    <p:extLst>
      <p:ext uri="{BB962C8B-B14F-4D97-AF65-F5344CB8AC3E}">
        <p14:creationId xmlns:p14="http://schemas.microsoft.com/office/powerpoint/2010/main" val="3290809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feld 8"/>
          <p:cNvSpPr txBox="1"/>
          <p:nvPr/>
        </p:nvSpPr>
        <p:spPr>
          <a:xfrm>
            <a:off x="5647841" y="1839316"/>
            <a:ext cx="5847040" cy="2031325"/>
          </a:xfrm>
          <a:prstGeom prst="rect">
            <a:avLst/>
          </a:prstGeom>
          <a:noFill/>
        </p:spPr>
        <p:txBody>
          <a:bodyPr wrap="square" rtlCol="0">
            <a:spAutoFit/>
          </a:bodyPr>
          <a:lstStyle/>
          <a:p>
            <a:pPr algn="ctr">
              <a:defRPr/>
            </a:pPr>
            <a:r>
              <a:rPr kumimoji="0" lang="de-CH"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Multiple Regression </a:t>
            </a:r>
            <a:r>
              <a:rPr kumimoji="0" lang="de-CH" sz="18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a:t>
            </a:r>
            <a:r>
              <a:rPr lang="de-CH" i="1">
                <a:solidFill>
                  <a:prstClr val="white"/>
                </a:solidFill>
                <a:latin typeface="Arial" panose="020B0604020202020204" pitchFamily="34" charset="0"/>
                <a:cs typeface="Arial" panose="020B0604020202020204" pitchFamily="34" charset="0"/>
              </a:rPr>
              <a:t>R</a:t>
            </a:r>
            <a:r>
              <a:rPr lang="de-CH">
                <a:solidFill>
                  <a:prstClr val="white"/>
                </a:solidFill>
                <a:latin typeface="Arial" panose="020B0604020202020204" pitchFamily="34" charset="0"/>
                <a:cs typeface="Arial" panose="020B0604020202020204" pitchFamily="34" charset="0"/>
              </a:rPr>
              <a:t>2 = .20</a:t>
            </a:r>
            <a:r>
              <a:rPr kumimoji="0" lang="de-CH" sz="180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CH" i="1">
                <a:solidFill>
                  <a:prstClr val="white"/>
                </a:solidFill>
                <a:latin typeface="Arial" panose="020B0604020202020204" pitchFamily="34" charset="0"/>
                <a:cs typeface="Arial" panose="020B0604020202020204" pitchFamily="34" charset="0"/>
              </a:rPr>
              <a:t>-   </a:t>
            </a:r>
            <a:r>
              <a:rPr lang="de-CH">
                <a:solidFill>
                  <a:prstClr val="white"/>
                </a:solidFill>
                <a:latin typeface="Arial" panose="020B0604020202020204" pitchFamily="34" charset="0"/>
                <a:cs typeface="Arial" panose="020B0604020202020204" pitchFamily="34" charset="0"/>
              </a:rPr>
              <a:t>Anzahl Naturwissenschaftlicher Lehrveranstaltungen</a:t>
            </a:r>
          </a:p>
          <a:p>
            <a:pPr lvl="0">
              <a:defRPr/>
            </a:pPr>
            <a:r>
              <a:rPr lang="de-CH">
                <a:solidFill>
                  <a:prstClr val="white"/>
                </a:solidFill>
                <a:latin typeface="Arial" panose="020B0604020202020204" pitchFamily="34" charset="0"/>
                <a:cs typeface="Arial" panose="020B0604020202020204" pitchFamily="34" charset="0"/>
              </a:rPr>
              <a:t>-   Selbsteingeschätztes NaWi-Wissen</a:t>
            </a:r>
          </a:p>
          <a:p>
            <a:pPr lvl="0">
              <a:defRPr/>
            </a:pPr>
            <a:r>
              <a:rPr lang="de-CH">
                <a:solidFill>
                  <a:prstClr val="white"/>
                </a:solidFill>
                <a:latin typeface="Arial" panose="020B0604020202020204" pitchFamily="34" charset="0"/>
                <a:cs typeface="Arial" panose="020B0604020202020204" pitchFamily="34" charset="0"/>
              </a:rPr>
              <a:t>-   Naturwissenschaftliches Selbstkonzept</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a:solidFill>
                  <a:prstClr val="white"/>
                </a:solidFill>
                <a:latin typeface="Arial" panose="020B0604020202020204" pitchFamily="34" charset="0"/>
                <a:cs typeface="Arial" panose="020B0604020202020204" pitchFamily="34" charset="0"/>
              </a:rPr>
              <a:t>-   Anti-Sakkade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de-CH" sz="1800" b="0" u="none" strike="noStrike" kern="1200" cap="none" spc="0" normalizeH="0" noProof="0">
                <a:ln>
                  <a:noFill/>
                </a:ln>
                <a:solidFill>
                  <a:prstClr val="white"/>
                </a:solidFill>
                <a:effectLst/>
                <a:uLnTx/>
                <a:uFillTx/>
                <a:latin typeface="Arial" panose="020B0604020202020204" pitchFamily="34" charset="0"/>
                <a:cs typeface="Arial" panose="020B0604020202020204" pitchFamily="34" charset="0"/>
              </a:rPr>
              <a:t>Analoges &amp; anomales Schlussfolgern</a:t>
            </a:r>
          </a:p>
        </p:txBody>
      </p:sp>
      <p:pic>
        <p:nvPicPr>
          <p:cNvPr id="11" name="Grafik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522" y="2304886"/>
            <a:ext cx="5016719" cy="3762539"/>
          </a:xfrm>
          <a:prstGeom prst="rect">
            <a:avLst/>
          </a:prstGeom>
        </p:spPr>
      </p:pic>
      <p:sp>
        <p:nvSpPr>
          <p:cNvPr id="12" name="Textfeld 11"/>
          <p:cNvSpPr txBox="1"/>
          <p:nvPr/>
        </p:nvSpPr>
        <p:spPr>
          <a:xfrm>
            <a:off x="859979" y="1830495"/>
            <a:ext cx="41751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Bivariate Korrelationen - Korrektheit</a:t>
            </a:r>
            <a:endParaRPr kumimoji="0" lang="en-US" sz="18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Rechteck 5"/>
          <p:cNvSpPr/>
          <p:nvPr/>
        </p:nvSpPr>
        <p:spPr>
          <a:xfrm>
            <a:off x="5973921" y="3918758"/>
            <a:ext cx="6096000" cy="2585323"/>
          </a:xfrm>
          <a:prstGeom prst="rect">
            <a:avLst/>
          </a:prstGeom>
        </p:spPr>
        <p:txBody>
          <a:bodyPr>
            <a:spAutoFit/>
          </a:bodyPr>
          <a:lstStyle/>
          <a:p>
            <a:pPr lvl="0"/>
            <a:r>
              <a:rPr lang="de-CH">
                <a:solidFill>
                  <a:prstClr val="white"/>
                </a:solidFill>
                <a:latin typeface="Arial" panose="020B0604020202020204" pitchFamily="34" charset="0"/>
                <a:cs typeface="Arial" panose="020B0604020202020204" pitchFamily="34" charset="0"/>
              </a:rPr>
              <a:t>Verschwörungsdenken über Klimawandel</a:t>
            </a:r>
          </a:p>
          <a:p>
            <a:pPr lvl="0"/>
            <a:r>
              <a:rPr lang="de-CH">
                <a:solidFill>
                  <a:prstClr val="white"/>
                </a:solidFill>
                <a:latin typeface="Arial" panose="020B0604020202020204" pitchFamily="34" charset="0"/>
                <a:cs typeface="Arial" panose="020B0604020202020204" pitchFamily="34" charset="0"/>
              </a:rPr>
              <a:t>1-Item Mass nach Lantian et al. (2016)</a:t>
            </a:r>
          </a:p>
          <a:p>
            <a:endParaRPr lang="en-US" i="1">
              <a:solidFill>
                <a:schemeClr val="bg1"/>
              </a:solidFill>
              <a:latin typeface="Arial" panose="020B0604020202020204" pitchFamily="34" charset="0"/>
              <a:cs typeface="Arial" panose="020B0604020202020204" pitchFamily="34" charset="0"/>
            </a:endParaRPr>
          </a:p>
          <a:p>
            <a:r>
              <a:rPr lang="en-US" i="1">
                <a:solidFill>
                  <a:schemeClr val="bg1"/>
                </a:solidFill>
                <a:latin typeface="Arial" panose="020B0604020202020204" pitchFamily="34" charset="0"/>
                <a:cs typeface="Arial" panose="020B0604020202020204" pitchFamily="34" charset="0"/>
              </a:rPr>
              <a:t>Ich denke, dass die offizielle Information über die Ursachen des Klimawandels, die wir von den</a:t>
            </a:r>
          </a:p>
          <a:p>
            <a:r>
              <a:rPr lang="en-US" i="1">
                <a:solidFill>
                  <a:schemeClr val="bg1"/>
                </a:solidFill>
                <a:latin typeface="Arial" panose="020B0604020202020204" pitchFamily="34" charset="0"/>
                <a:cs typeface="Arial" panose="020B0604020202020204" pitchFamily="34" charset="0"/>
              </a:rPr>
              <a:t>Authoritäten erhalten, häufig die Wahrheit</a:t>
            </a:r>
          </a:p>
          <a:p>
            <a:r>
              <a:rPr lang="en-US" i="1">
                <a:solidFill>
                  <a:schemeClr val="bg1"/>
                </a:solidFill>
                <a:latin typeface="Arial" panose="020B0604020202020204" pitchFamily="34" charset="0"/>
                <a:cs typeface="Arial" panose="020B0604020202020204" pitchFamily="34" charset="0"/>
              </a:rPr>
              <a:t>verheimlicht.</a:t>
            </a:r>
          </a:p>
          <a:p>
            <a:endParaRPr lang="de-CH" i="1">
              <a:solidFill>
                <a:schemeClr val="bg1"/>
              </a:solidFill>
              <a:latin typeface="Arial" panose="020B0604020202020204" pitchFamily="34" charset="0"/>
              <a:cs typeface="Arial" panose="020B0604020202020204" pitchFamily="34" charset="0"/>
            </a:endParaRPr>
          </a:p>
          <a:p>
            <a:r>
              <a:rPr lang="de-CH">
                <a:solidFill>
                  <a:schemeClr val="bg1"/>
                </a:solidFill>
                <a:latin typeface="Arial" panose="020B0604020202020204" pitchFamily="34" charset="0"/>
                <a:cs typeface="Arial" panose="020B0604020202020204" pitchFamily="34" charset="0"/>
              </a:rPr>
              <a:t>1-5; </a:t>
            </a:r>
            <a:r>
              <a:rPr lang="de-CH" i="1">
                <a:solidFill>
                  <a:schemeClr val="bg1"/>
                </a:solidFill>
                <a:latin typeface="Arial" panose="020B0604020202020204" pitchFamily="34" charset="0"/>
                <a:cs typeface="Arial" panose="020B0604020202020204" pitchFamily="34" charset="0"/>
              </a:rPr>
              <a:t>M</a:t>
            </a:r>
            <a:r>
              <a:rPr lang="de-CH">
                <a:solidFill>
                  <a:schemeClr val="bg1"/>
                </a:solidFill>
                <a:latin typeface="Arial" panose="020B0604020202020204" pitchFamily="34" charset="0"/>
                <a:cs typeface="Arial" panose="020B0604020202020204" pitchFamily="34" charset="0"/>
              </a:rPr>
              <a:t> = 2.00, Md = 2, </a:t>
            </a:r>
            <a:r>
              <a:rPr lang="de-CH" i="1">
                <a:solidFill>
                  <a:schemeClr val="bg1"/>
                </a:solidFill>
                <a:latin typeface="Arial" panose="020B0604020202020204" pitchFamily="34" charset="0"/>
                <a:cs typeface="Arial" panose="020B0604020202020204" pitchFamily="34" charset="0"/>
              </a:rPr>
              <a:t>SD</a:t>
            </a:r>
            <a:r>
              <a:rPr lang="de-CH">
                <a:solidFill>
                  <a:schemeClr val="bg1"/>
                </a:solidFill>
                <a:latin typeface="Arial" panose="020B0604020202020204" pitchFamily="34" charset="0"/>
                <a:cs typeface="Arial" panose="020B0604020202020204" pitchFamily="34" charset="0"/>
              </a:rPr>
              <a:t> = 1.01</a:t>
            </a:r>
            <a:endParaRPr lang="en-US">
              <a:solidFill>
                <a:schemeClr val="bg1"/>
              </a:solidFill>
              <a:latin typeface="Arial" panose="020B0604020202020204" pitchFamily="34" charset="0"/>
              <a:cs typeface="Arial" panose="020B0604020202020204" pitchFamily="34" charset="0"/>
            </a:endParaRPr>
          </a:p>
        </p:txBody>
      </p:sp>
      <p:cxnSp>
        <p:nvCxnSpPr>
          <p:cNvPr id="15" name="Gerader Verbinder 14"/>
          <p:cNvCxnSpPr/>
          <p:nvPr/>
        </p:nvCxnSpPr>
        <p:spPr>
          <a:xfrm flipH="1" flipV="1">
            <a:off x="2085975" y="2400300"/>
            <a:ext cx="3867150" cy="19526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flipH="1" flipV="1">
            <a:off x="2947988" y="2595563"/>
            <a:ext cx="3005137" cy="228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p:nvCxnSpPr>
        <p:spPr>
          <a:xfrm flipH="1" flipV="1">
            <a:off x="2990850" y="2854978"/>
            <a:ext cx="2962276" cy="26922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Gerader Verbinder 22"/>
          <p:cNvCxnSpPr/>
          <p:nvPr/>
        </p:nvCxnSpPr>
        <p:spPr>
          <a:xfrm flipH="1">
            <a:off x="5191125" y="3399791"/>
            <a:ext cx="762000" cy="19818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Gerader Verbinder 25"/>
          <p:cNvCxnSpPr/>
          <p:nvPr/>
        </p:nvCxnSpPr>
        <p:spPr>
          <a:xfrm flipH="1">
            <a:off x="2652713" y="3723827"/>
            <a:ext cx="3321208" cy="18723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nvCxnSpPr>
        <p:spPr>
          <a:xfrm flipH="1">
            <a:off x="4638675" y="4130056"/>
            <a:ext cx="1356042" cy="56036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Foliennummernplatzhalter 1"/>
          <p:cNvSpPr>
            <a:spLocks noGrp="1"/>
          </p:cNvSpPr>
          <p:nvPr>
            <p:ph type="sldNum" sz="quarter" idx="12"/>
          </p:nvPr>
        </p:nvSpPr>
        <p:spPr/>
        <p:txBody>
          <a:bodyPr/>
          <a:lstStyle/>
          <a:p>
            <a:fld id="{8CD81D32-49D6-4432-ACD3-F60C5F690709}" type="slidenum">
              <a:rPr lang="de-CH" smtClean="0"/>
              <a:t>36</a:t>
            </a:fld>
            <a:endParaRPr lang="de-CH"/>
          </a:p>
        </p:txBody>
      </p:sp>
    </p:spTree>
    <p:extLst>
      <p:ext uri="{BB962C8B-B14F-4D97-AF65-F5344CB8AC3E}">
        <p14:creationId xmlns:p14="http://schemas.microsoft.com/office/powerpoint/2010/main" val="19337494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273850" y="967371"/>
            <a:ext cx="116442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Diskussion - was sagt den</a:t>
            </a:r>
            <a:r>
              <a:rPr kumimoji="0" lang="de-CH" sz="1800" b="1" u="none" strike="noStrike" kern="1200" cap="none" spc="0" normalizeH="0" noProof="0">
                <a:ln>
                  <a:noFill/>
                </a:ln>
                <a:solidFill>
                  <a:prstClr val="white"/>
                </a:solidFill>
                <a:effectLst/>
                <a:uLnTx/>
                <a:uFillTx/>
                <a:latin typeface="Arial" panose="020B0604020202020204" pitchFamily="34" charset="0"/>
                <a:ea typeface="+mn-ea"/>
                <a:cs typeface="Arial" panose="020B0604020202020204" pitchFamily="34" charset="0"/>
              </a:rPr>
              <a:t> Interferenz-Effekt auf dem Shtulman-Task am besten vorher?</a:t>
            </a:r>
            <a:endParaRPr kumimoji="0" lang="de-CH" sz="1800" b="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white"/>
                </a:solidFill>
                <a:latin typeface="Arial" panose="020B0604020202020204" pitchFamily="34" charset="0"/>
                <a:cs typeface="Arial" panose="020B0604020202020204" pitchFamily="34" charset="0"/>
              </a:rPr>
              <a:t>Ansatz 1: Kognitionsmodell           Ansatz 2: State-Trait Zerlegung              Ansatz 3: Prädiktive Modellierung</a:t>
            </a:r>
            <a:endParaRPr kumimoji="0" lang="en-US" sz="1800" b="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Abgerundetes Rechteck 1"/>
          <p:cNvSpPr/>
          <p:nvPr/>
        </p:nvSpPr>
        <p:spPr>
          <a:xfrm>
            <a:off x="616945" y="2002316"/>
            <a:ext cx="2319051" cy="1426684"/>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Bayesianisches hierarchiches Diffusionsmodell + Bayesianische gemischte Modelle</a:t>
            </a:r>
          </a:p>
        </p:txBody>
      </p:sp>
      <p:sp>
        <p:nvSpPr>
          <p:cNvPr id="5" name="Abgerundetes Rechteck 4"/>
          <p:cNvSpPr/>
          <p:nvPr/>
        </p:nvSpPr>
        <p:spPr>
          <a:xfrm>
            <a:off x="787706" y="4159788"/>
            <a:ext cx="1977528" cy="53339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Anti-Sakkade</a:t>
            </a:r>
          </a:p>
        </p:txBody>
      </p:sp>
      <p:cxnSp>
        <p:nvCxnSpPr>
          <p:cNvPr id="6" name="Gerade Verbindung mit Pfeil 5"/>
          <p:cNvCxnSpPr>
            <a:stCxn id="2" idx="2"/>
            <a:endCxn id="5" idx="0"/>
          </p:cNvCxnSpPr>
          <p:nvPr/>
        </p:nvCxnSpPr>
        <p:spPr>
          <a:xfrm flipH="1">
            <a:off x="1776470" y="3429000"/>
            <a:ext cx="1" cy="7307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Abgerundetes Rechteck 9"/>
          <p:cNvSpPr/>
          <p:nvPr/>
        </p:nvSpPr>
        <p:spPr>
          <a:xfrm>
            <a:off x="3924760" y="2002316"/>
            <a:ext cx="2319051" cy="1426684"/>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Längsschnittliches Random Intercept-Modell</a:t>
            </a:r>
          </a:p>
        </p:txBody>
      </p:sp>
      <p:sp>
        <p:nvSpPr>
          <p:cNvPr id="11" name="Abgerundetes Rechteck 10"/>
          <p:cNvSpPr/>
          <p:nvPr/>
        </p:nvSpPr>
        <p:spPr>
          <a:xfrm>
            <a:off x="4106997" y="4142803"/>
            <a:ext cx="1954575" cy="110076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Anti-Sakkade: Between, </a:t>
            </a:r>
            <a:r>
              <a:rPr lang="de-CH" b="1">
                <a:latin typeface="Arial" panose="020B0604020202020204" pitchFamily="34" charset="0"/>
                <a:cs typeface="Arial" panose="020B0604020202020204" pitchFamily="34" charset="0"/>
              </a:rPr>
              <a:t>nicht </a:t>
            </a:r>
            <a:r>
              <a:rPr lang="de-CH">
                <a:latin typeface="Arial" panose="020B0604020202020204" pitchFamily="34" charset="0"/>
                <a:cs typeface="Arial" panose="020B0604020202020204" pitchFamily="34" charset="0"/>
              </a:rPr>
              <a:t>within</a:t>
            </a:r>
          </a:p>
        </p:txBody>
      </p:sp>
      <p:cxnSp>
        <p:nvCxnSpPr>
          <p:cNvPr id="12" name="Gerade Verbindung mit Pfeil 11"/>
          <p:cNvCxnSpPr>
            <a:stCxn id="10" idx="2"/>
            <a:endCxn id="11" idx="0"/>
          </p:cNvCxnSpPr>
          <p:nvPr/>
        </p:nvCxnSpPr>
        <p:spPr>
          <a:xfrm flipH="1">
            <a:off x="5084285" y="3429000"/>
            <a:ext cx="1" cy="7138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Abgerundetes Rechteck 14"/>
          <p:cNvSpPr/>
          <p:nvPr/>
        </p:nvSpPr>
        <p:spPr>
          <a:xfrm>
            <a:off x="6820362" y="2002316"/>
            <a:ext cx="1581834" cy="1049356"/>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Multiple Regression</a:t>
            </a:r>
          </a:p>
        </p:txBody>
      </p:sp>
      <p:sp>
        <p:nvSpPr>
          <p:cNvPr id="16" name="Abgerundetes Rechteck 15"/>
          <p:cNvSpPr/>
          <p:nvPr/>
        </p:nvSpPr>
        <p:spPr>
          <a:xfrm>
            <a:off x="8542665" y="2002315"/>
            <a:ext cx="1581835" cy="104935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Random Forest</a:t>
            </a:r>
          </a:p>
        </p:txBody>
      </p:sp>
      <p:sp>
        <p:nvSpPr>
          <p:cNvPr id="17" name="Abgerundetes Rechteck 16"/>
          <p:cNvSpPr/>
          <p:nvPr/>
        </p:nvSpPr>
        <p:spPr>
          <a:xfrm>
            <a:off x="10264969" y="2002315"/>
            <a:ext cx="1585511" cy="1049357"/>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Bayesian Additive Regression Tree</a:t>
            </a:r>
          </a:p>
        </p:txBody>
      </p:sp>
      <p:sp>
        <p:nvSpPr>
          <p:cNvPr id="19" name="Abgerundetes Rechteck 18"/>
          <p:cNvSpPr/>
          <p:nvPr/>
        </p:nvSpPr>
        <p:spPr>
          <a:xfrm>
            <a:off x="6820362" y="4159787"/>
            <a:ext cx="1581834" cy="53339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Anti-Sakkade</a:t>
            </a:r>
          </a:p>
        </p:txBody>
      </p:sp>
      <p:cxnSp>
        <p:nvCxnSpPr>
          <p:cNvPr id="20" name="Gerade Verbindung mit Pfeil 19"/>
          <p:cNvCxnSpPr>
            <a:stCxn id="15" idx="2"/>
            <a:endCxn id="19" idx="0"/>
          </p:cNvCxnSpPr>
          <p:nvPr/>
        </p:nvCxnSpPr>
        <p:spPr>
          <a:xfrm>
            <a:off x="7611279" y="3051672"/>
            <a:ext cx="0" cy="11081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Abgerundetes Rechteck 22"/>
          <p:cNvSpPr/>
          <p:nvPr/>
        </p:nvSpPr>
        <p:spPr>
          <a:xfrm>
            <a:off x="6823115" y="4841161"/>
            <a:ext cx="1581834" cy="59536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a:latin typeface="Arial" panose="020B0604020202020204" pitchFamily="34" charset="0"/>
                <a:cs typeface="Arial" panose="020B0604020202020204" pitchFamily="34" charset="0"/>
              </a:rPr>
              <a:t>NaWi-Expertise &amp; Selbstkonzept</a:t>
            </a:r>
          </a:p>
        </p:txBody>
      </p:sp>
      <p:sp>
        <p:nvSpPr>
          <p:cNvPr id="24" name="Abgerundetes Rechteck 23"/>
          <p:cNvSpPr/>
          <p:nvPr/>
        </p:nvSpPr>
        <p:spPr>
          <a:xfrm>
            <a:off x="6820362" y="5585060"/>
            <a:ext cx="1581835" cy="53339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a:latin typeface="Arial" panose="020B0604020202020204" pitchFamily="34" charset="0"/>
                <a:cs typeface="Arial" panose="020B0604020202020204" pitchFamily="34" charset="0"/>
              </a:rPr>
              <a:t>Relationales Schlussfolgern</a:t>
            </a:r>
          </a:p>
        </p:txBody>
      </p:sp>
      <p:sp>
        <p:nvSpPr>
          <p:cNvPr id="30" name="Abgerundetes Rechteck 29"/>
          <p:cNvSpPr/>
          <p:nvPr/>
        </p:nvSpPr>
        <p:spPr>
          <a:xfrm>
            <a:off x="6820361" y="6237618"/>
            <a:ext cx="1581835" cy="53339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a:latin typeface="Arial" panose="020B0604020202020204" pitchFamily="34" charset="0"/>
                <a:cs typeface="Arial" panose="020B0604020202020204" pitchFamily="34" charset="0"/>
              </a:rPr>
              <a:t>Verschwör-ungsdenken</a:t>
            </a:r>
          </a:p>
        </p:txBody>
      </p:sp>
      <p:sp>
        <p:nvSpPr>
          <p:cNvPr id="31" name="Abgerundetes Rechteck 30"/>
          <p:cNvSpPr/>
          <p:nvPr/>
        </p:nvSpPr>
        <p:spPr>
          <a:xfrm>
            <a:off x="8542666" y="4159787"/>
            <a:ext cx="1581834" cy="53339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Anti-Sakkade</a:t>
            </a:r>
          </a:p>
        </p:txBody>
      </p:sp>
      <p:sp>
        <p:nvSpPr>
          <p:cNvPr id="32" name="Abgerundetes Rechteck 31"/>
          <p:cNvSpPr/>
          <p:nvPr/>
        </p:nvSpPr>
        <p:spPr>
          <a:xfrm>
            <a:off x="8545419" y="4841161"/>
            <a:ext cx="1581834" cy="59536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a:latin typeface="Arial" panose="020B0604020202020204" pitchFamily="34" charset="0"/>
                <a:cs typeface="Arial" panose="020B0604020202020204" pitchFamily="34" charset="0"/>
              </a:rPr>
              <a:t>NaWi-Expertise &amp; Selbstkonzept</a:t>
            </a:r>
          </a:p>
        </p:txBody>
      </p:sp>
      <p:sp>
        <p:nvSpPr>
          <p:cNvPr id="33" name="Abgerundetes Rechteck 32"/>
          <p:cNvSpPr/>
          <p:nvPr/>
        </p:nvSpPr>
        <p:spPr>
          <a:xfrm>
            <a:off x="8542666" y="5584501"/>
            <a:ext cx="1581834" cy="59536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a:latin typeface="Arial" panose="020B0604020202020204" pitchFamily="34" charset="0"/>
                <a:cs typeface="Arial" panose="020B0604020202020204" pitchFamily="34" charset="0"/>
              </a:rPr>
              <a:t>Epistemische Überzeugungen</a:t>
            </a:r>
          </a:p>
        </p:txBody>
      </p:sp>
      <p:sp>
        <p:nvSpPr>
          <p:cNvPr id="34" name="Abgerundetes Rechteck 33"/>
          <p:cNvSpPr/>
          <p:nvPr/>
        </p:nvSpPr>
        <p:spPr>
          <a:xfrm>
            <a:off x="10268646" y="5584500"/>
            <a:ext cx="1581834" cy="59536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a:latin typeface="Arial" panose="020B0604020202020204" pitchFamily="34" charset="0"/>
                <a:cs typeface="Arial" panose="020B0604020202020204" pitchFamily="34" charset="0"/>
              </a:rPr>
              <a:t>Epistemische Überzeugungen</a:t>
            </a:r>
          </a:p>
        </p:txBody>
      </p:sp>
      <p:cxnSp>
        <p:nvCxnSpPr>
          <p:cNvPr id="35" name="Gerade Verbindung mit Pfeil 34"/>
          <p:cNvCxnSpPr>
            <a:stCxn id="16" idx="2"/>
            <a:endCxn id="31" idx="0"/>
          </p:cNvCxnSpPr>
          <p:nvPr/>
        </p:nvCxnSpPr>
        <p:spPr>
          <a:xfrm>
            <a:off x="9333583" y="3051672"/>
            <a:ext cx="0" cy="11081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Abgerundetes Rechteck 37"/>
          <p:cNvSpPr/>
          <p:nvPr/>
        </p:nvSpPr>
        <p:spPr>
          <a:xfrm>
            <a:off x="10264969" y="6231652"/>
            <a:ext cx="1581834" cy="59536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a:latin typeface="Arial" panose="020B0604020202020204" pitchFamily="34" charset="0"/>
                <a:cs typeface="Arial" panose="020B0604020202020204" pitchFamily="34" charset="0"/>
              </a:rPr>
              <a:t>Müdigkeit, Bescheidenheit</a:t>
            </a:r>
          </a:p>
        </p:txBody>
      </p:sp>
      <p:sp>
        <p:nvSpPr>
          <p:cNvPr id="39" name="Abgerundetes Rechteck 38"/>
          <p:cNvSpPr/>
          <p:nvPr/>
        </p:nvSpPr>
        <p:spPr>
          <a:xfrm>
            <a:off x="10264969" y="4836735"/>
            <a:ext cx="1581834" cy="59536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a:latin typeface="Arial" panose="020B0604020202020204" pitchFamily="34" charset="0"/>
                <a:cs typeface="Arial" panose="020B0604020202020204" pitchFamily="34" charset="0"/>
              </a:rPr>
              <a:t>NaWi-Expertise &amp; Selbstkonzept</a:t>
            </a:r>
          </a:p>
        </p:txBody>
      </p:sp>
      <p:sp>
        <p:nvSpPr>
          <p:cNvPr id="40" name="Abgerundetes Rechteck 39"/>
          <p:cNvSpPr/>
          <p:nvPr/>
        </p:nvSpPr>
        <p:spPr>
          <a:xfrm>
            <a:off x="10264969" y="4159787"/>
            <a:ext cx="1581834" cy="533399"/>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Anti-Sakkade</a:t>
            </a:r>
          </a:p>
        </p:txBody>
      </p:sp>
      <p:cxnSp>
        <p:nvCxnSpPr>
          <p:cNvPr id="41" name="Gerade Verbindung mit Pfeil 40"/>
          <p:cNvCxnSpPr>
            <a:stCxn id="17" idx="2"/>
            <a:endCxn id="40" idx="0"/>
          </p:cNvCxnSpPr>
          <p:nvPr/>
        </p:nvCxnSpPr>
        <p:spPr>
          <a:xfrm flipH="1">
            <a:off x="11055886" y="3051672"/>
            <a:ext cx="1839" cy="11081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4" name="Textfeld 43"/>
          <p:cNvSpPr txBox="1"/>
          <p:nvPr/>
        </p:nvSpPr>
        <p:spPr>
          <a:xfrm>
            <a:off x="273850" y="5218710"/>
            <a:ext cx="7104959" cy="1477328"/>
          </a:xfrm>
          <a:prstGeom prst="rect">
            <a:avLst/>
          </a:prstGeom>
          <a:noFill/>
        </p:spPr>
        <p:txBody>
          <a:bodyPr wrap="square" rtlCol="0">
            <a:spAutoFit/>
          </a:bodyPr>
          <a:lstStyle/>
          <a:p>
            <a:r>
              <a:rPr lang="de-CH" b="1">
                <a:solidFill>
                  <a:schemeClr val="bg1"/>
                </a:solidFill>
                <a:latin typeface="Arial" panose="020B0604020202020204" pitchFamily="34" charset="0"/>
                <a:cs typeface="Arial" panose="020B0604020202020204" pitchFamily="34" charset="0"/>
              </a:rPr>
              <a:t>Fazit:</a:t>
            </a:r>
          </a:p>
          <a:p>
            <a:r>
              <a:rPr lang="de-CH" b="1">
                <a:solidFill>
                  <a:schemeClr val="bg1"/>
                </a:solidFill>
                <a:latin typeface="Arial" panose="020B0604020202020204" pitchFamily="34" charset="0"/>
                <a:cs typeface="Arial" panose="020B0604020202020204" pitchFamily="34" charset="0"/>
              </a:rPr>
              <a:t>Anti-Sakkade</a:t>
            </a:r>
            <a:r>
              <a:rPr lang="de-CH">
                <a:solidFill>
                  <a:schemeClr val="bg1"/>
                </a:solidFill>
                <a:latin typeface="Arial" panose="020B0604020202020204" pitchFamily="34" charset="0"/>
                <a:cs typeface="Arial" panose="020B0604020202020204" pitchFamily="34" charset="0"/>
              </a:rPr>
              <a:t> könnte relevanten kognitiven Prozess abbilden</a:t>
            </a:r>
          </a:p>
          <a:p>
            <a:r>
              <a:rPr lang="de-CH">
                <a:solidFill>
                  <a:schemeClr val="bg1"/>
                </a:solidFill>
                <a:latin typeface="Arial" panose="020B0604020202020204" pitchFamily="34" charset="0"/>
                <a:cs typeface="Arial" panose="020B0604020202020204" pitchFamily="34" charset="0"/>
              </a:rPr>
              <a:t>(aber: Replikation, quer- und längsschnittlich/experimentell)</a:t>
            </a:r>
          </a:p>
          <a:p>
            <a:r>
              <a:rPr lang="de-CH">
                <a:solidFill>
                  <a:schemeClr val="bg1"/>
                </a:solidFill>
                <a:latin typeface="Arial" panose="020B0604020202020204" pitchFamily="34" charset="0"/>
                <a:cs typeface="Arial" panose="020B0604020202020204" pitchFamily="34" charset="0"/>
              </a:rPr>
              <a:t>Ebenso </a:t>
            </a:r>
            <a:r>
              <a:rPr lang="de-CH" b="1">
                <a:solidFill>
                  <a:schemeClr val="bg1"/>
                </a:solidFill>
                <a:latin typeface="Arial" panose="020B0604020202020204" pitchFamily="34" charset="0"/>
                <a:cs typeface="Arial" panose="020B0604020202020204" pitchFamily="34" charset="0"/>
              </a:rPr>
              <a:t>Expertise</a:t>
            </a:r>
            <a:r>
              <a:rPr lang="de-CH">
                <a:solidFill>
                  <a:schemeClr val="bg1"/>
                </a:solidFill>
                <a:latin typeface="Arial" panose="020B0604020202020204" pitchFamily="34" charset="0"/>
                <a:cs typeface="Arial" panose="020B0604020202020204" pitchFamily="34" charset="0"/>
              </a:rPr>
              <a:t> und </a:t>
            </a:r>
            <a:r>
              <a:rPr lang="de-CH" b="1">
                <a:solidFill>
                  <a:schemeClr val="bg1"/>
                </a:solidFill>
                <a:latin typeface="Arial" panose="020B0604020202020204" pitchFamily="34" charset="0"/>
                <a:cs typeface="Arial" panose="020B0604020202020204" pitchFamily="34" charset="0"/>
              </a:rPr>
              <a:t>entsprechende Indikatoren </a:t>
            </a:r>
            <a:r>
              <a:rPr lang="de-CH">
                <a:solidFill>
                  <a:schemeClr val="bg1"/>
                </a:solidFill>
                <a:latin typeface="Arial" panose="020B0604020202020204" pitchFamily="34" charset="0"/>
                <a:cs typeface="Arial" panose="020B0604020202020204" pitchFamily="34" charset="0"/>
              </a:rPr>
              <a:t>(Verschwörungsdenken, Epist. Überzeugungen)</a:t>
            </a:r>
            <a:endParaRPr lang="en-US">
              <a:solidFill>
                <a:schemeClr val="bg1"/>
              </a:solidFill>
              <a:latin typeface="Arial" panose="020B0604020202020204" pitchFamily="34" charset="0"/>
              <a:cs typeface="Arial" panose="020B0604020202020204" pitchFamily="34" charset="0"/>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37</a:t>
            </a:fld>
            <a:endParaRPr lang="de-CH"/>
          </a:p>
        </p:txBody>
      </p:sp>
    </p:spTree>
    <p:extLst>
      <p:ext uri="{BB962C8B-B14F-4D97-AF65-F5344CB8AC3E}">
        <p14:creationId xmlns:p14="http://schemas.microsoft.com/office/powerpoint/2010/main" val="3593170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0" grpId="0" animBg="1"/>
      <p:bldP spid="11" grpId="0" animBg="1"/>
      <p:bldP spid="15" grpId="0" animBg="1"/>
      <p:bldP spid="16" grpId="0" animBg="1"/>
      <p:bldP spid="17" grpId="0" animBg="1"/>
      <p:bldP spid="19" grpId="0" animBg="1"/>
      <p:bldP spid="23" grpId="0" animBg="1"/>
      <p:bldP spid="24" grpId="0" animBg="1"/>
      <p:bldP spid="30" grpId="0" animBg="1"/>
      <p:bldP spid="31" grpId="0" animBg="1"/>
      <p:bldP spid="32" grpId="0" animBg="1"/>
      <p:bldP spid="33" grpId="0" animBg="1"/>
      <p:bldP spid="34" grpId="0" animBg="1"/>
      <p:bldP spid="38" grpId="0" animBg="1"/>
      <p:bldP spid="39" grpId="0" animBg="1"/>
      <p:bldP spid="40" grpId="0" animBg="1"/>
      <p:bldP spid="4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447676" y="970775"/>
            <a:ext cx="46910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Random Forest </a:t>
            </a:r>
            <a:r>
              <a:rPr kumimoji="0" lang="de-CH" sz="180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(randomForest; </a:t>
            </a:r>
            <a:r>
              <a:rPr kumimoji="0" lang="de-CH" sz="180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a:t>
            </a:r>
            <a:r>
              <a:rPr kumimoji="0" lang="de-CH" sz="180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2 = .20)</a:t>
            </a:r>
            <a:endParaRPr kumimoji="0" lang="de-CH" sz="180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 name="Grafik 2"/>
          <p:cNvPicPr>
            <a:picLocks noChangeAspect="1"/>
          </p:cNvPicPr>
          <p:nvPr/>
        </p:nvPicPr>
        <p:blipFill>
          <a:blip r:embed="rId3"/>
          <a:stretch>
            <a:fillRect/>
          </a:stretch>
        </p:blipFill>
        <p:spPr>
          <a:xfrm>
            <a:off x="6425715" y="2996086"/>
            <a:ext cx="5310966" cy="3453809"/>
          </a:xfrm>
          <a:prstGeom prst="rect">
            <a:avLst/>
          </a:prstGeom>
        </p:spPr>
      </p:pic>
      <p:pic>
        <p:nvPicPr>
          <p:cNvPr id="2" name="Grafik 1"/>
          <p:cNvPicPr>
            <a:picLocks noChangeAspect="1"/>
          </p:cNvPicPr>
          <p:nvPr/>
        </p:nvPicPr>
        <p:blipFill>
          <a:blip r:embed="rId4"/>
          <a:stretch>
            <a:fillRect/>
          </a:stretch>
        </p:blipFill>
        <p:spPr>
          <a:xfrm>
            <a:off x="260019" y="2996086"/>
            <a:ext cx="5575631" cy="3453809"/>
          </a:xfrm>
          <a:prstGeom prst="rect">
            <a:avLst/>
          </a:prstGeom>
        </p:spPr>
      </p:pic>
      <p:sp>
        <p:nvSpPr>
          <p:cNvPr id="5" name="Textfeld 4"/>
          <p:cNvSpPr txBox="1"/>
          <p:nvPr/>
        </p:nvSpPr>
        <p:spPr>
          <a:xfrm>
            <a:off x="300038" y="1576388"/>
            <a:ext cx="5887853" cy="1200329"/>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 Anti-Sakkade</a:t>
            </a:r>
          </a:p>
          <a:p>
            <a:r>
              <a:rPr lang="de-CH">
                <a:solidFill>
                  <a:schemeClr val="bg1"/>
                </a:solidFill>
                <a:latin typeface="Arial" panose="020B0604020202020204" pitchFamily="34" charset="0"/>
                <a:cs typeface="Arial" panose="020B0604020202020204" pitchFamily="34" charset="0"/>
              </a:rPr>
              <a:t>- Anzahl NaWi-Lehrveranstaltungen</a:t>
            </a:r>
          </a:p>
          <a:p>
            <a:r>
              <a:rPr lang="de-CH">
                <a:solidFill>
                  <a:schemeClr val="bg1"/>
                </a:solidFill>
                <a:latin typeface="Arial" panose="020B0604020202020204" pitchFamily="34" charset="0"/>
                <a:cs typeface="Arial" panose="020B0604020202020204" pitchFamily="34" charset="0"/>
              </a:rPr>
              <a:t>- Wissenschaftliches Selbstkonzept</a:t>
            </a:r>
          </a:p>
          <a:p>
            <a:r>
              <a:rPr lang="de-CH">
                <a:solidFill>
                  <a:schemeClr val="bg1"/>
                </a:solidFill>
                <a:latin typeface="Arial" panose="020B0604020202020204" pitchFamily="34" charset="0"/>
                <a:cs typeface="Arial" panose="020B0604020202020204" pitchFamily="34" charset="0"/>
              </a:rPr>
              <a:t>- Epistemische Überzeugungen: Evaluativismus</a:t>
            </a:r>
            <a:endParaRPr lang="en-US">
              <a:solidFill>
                <a:schemeClr val="bg1"/>
              </a:solidFill>
              <a:latin typeface="Arial" panose="020B0604020202020204" pitchFamily="34" charset="0"/>
              <a:cs typeface="Arial" panose="020B0604020202020204" pitchFamily="34" charset="0"/>
            </a:endParaRPr>
          </a:p>
        </p:txBody>
      </p:sp>
      <p:sp>
        <p:nvSpPr>
          <p:cNvPr id="7" name="Textfeld 6"/>
          <p:cNvSpPr txBox="1"/>
          <p:nvPr/>
        </p:nvSpPr>
        <p:spPr>
          <a:xfrm>
            <a:off x="6096000" y="1215791"/>
            <a:ext cx="5887853" cy="1754326"/>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 Anzahl NaWi-Lehrveranstaltungen</a:t>
            </a:r>
          </a:p>
          <a:p>
            <a:pPr marL="285750" indent="-285750">
              <a:buFontTx/>
              <a:buChar char="-"/>
            </a:pPr>
            <a:r>
              <a:rPr lang="de-CH">
                <a:solidFill>
                  <a:schemeClr val="bg1"/>
                </a:solidFill>
                <a:latin typeface="Arial" panose="020B0604020202020204" pitchFamily="34" charset="0"/>
                <a:cs typeface="Arial" panose="020B0604020202020204" pitchFamily="34" charset="0"/>
              </a:rPr>
              <a:t>Intellektuelle Bescheidenheit</a:t>
            </a:r>
          </a:p>
          <a:p>
            <a:pPr marL="285750" indent="-285750">
              <a:buFontTx/>
              <a:buChar char="-"/>
            </a:pPr>
            <a:r>
              <a:rPr lang="de-CH">
                <a:solidFill>
                  <a:schemeClr val="bg1"/>
                </a:solidFill>
                <a:latin typeface="Arial" panose="020B0604020202020204" pitchFamily="34" charset="0"/>
                <a:cs typeface="Arial" panose="020B0604020202020204" pitchFamily="34" charset="0"/>
              </a:rPr>
              <a:t>Müdigkeit</a:t>
            </a:r>
          </a:p>
          <a:p>
            <a:pPr marL="285750" indent="-285750">
              <a:buFontTx/>
              <a:buChar char="-"/>
            </a:pPr>
            <a:r>
              <a:rPr lang="de-CH">
                <a:solidFill>
                  <a:schemeClr val="bg1"/>
                </a:solidFill>
                <a:latin typeface="Arial" panose="020B0604020202020204" pitchFamily="34" charset="0"/>
                <a:cs typeface="Arial" panose="020B0604020202020204" pitchFamily="34" charset="0"/>
              </a:rPr>
              <a:t>Wissenschaftliches Selbstkonzept</a:t>
            </a:r>
          </a:p>
          <a:p>
            <a:pPr marL="285750" indent="-285750">
              <a:buFontTx/>
              <a:buChar char="-"/>
            </a:pPr>
            <a:r>
              <a:rPr lang="de-CH">
                <a:solidFill>
                  <a:schemeClr val="bg1"/>
                </a:solidFill>
                <a:latin typeface="Arial" panose="020B0604020202020204" pitchFamily="34" charset="0"/>
                <a:cs typeface="Arial" panose="020B0604020202020204" pitchFamily="34" charset="0"/>
              </a:rPr>
              <a:t>Anti-Sakkade</a:t>
            </a:r>
          </a:p>
          <a:p>
            <a:r>
              <a:rPr lang="de-CH">
                <a:solidFill>
                  <a:schemeClr val="bg1"/>
                </a:solidFill>
                <a:latin typeface="Arial" panose="020B0604020202020204" pitchFamily="34" charset="0"/>
                <a:cs typeface="Arial" panose="020B0604020202020204" pitchFamily="34" charset="0"/>
              </a:rPr>
              <a:t>-   Epistemische Überzeugungen: Multiplismus</a:t>
            </a:r>
            <a:endParaRPr lang="en-US">
              <a:solidFill>
                <a:schemeClr val="bg1"/>
              </a:solidFill>
              <a:latin typeface="Arial" panose="020B0604020202020204" pitchFamily="34" charset="0"/>
              <a:cs typeface="Arial" panose="020B0604020202020204" pitchFamily="34" charset="0"/>
            </a:endParaRPr>
          </a:p>
        </p:txBody>
      </p:sp>
      <p:sp>
        <p:nvSpPr>
          <p:cNvPr id="8" name="Textfeld 7"/>
          <p:cNvSpPr txBox="1"/>
          <p:nvPr/>
        </p:nvSpPr>
        <p:spPr>
          <a:xfrm>
            <a:off x="5662613" y="975537"/>
            <a:ext cx="66212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Bayesian Additive Regression Tree </a:t>
            </a:r>
            <a:r>
              <a:rPr kumimoji="0" lang="de-CH" sz="180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(bartMachine); </a:t>
            </a:r>
            <a:r>
              <a:rPr kumimoji="0" lang="de-CH" sz="180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a:t>
            </a:r>
            <a:r>
              <a:rPr kumimoji="0" lang="de-CH" sz="180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2 = .23)</a:t>
            </a:r>
            <a:endParaRPr kumimoji="0" lang="de-CH" sz="180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Abgerundetes Rechteck 5"/>
          <p:cNvSpPr/>
          <p:nvPr/>
        </p:nvSpPr>
        <p:spPr>
          <a:xfrm>
            <a:off x="300038" y="3228975"/>
            <a:ext cx="5491162" cy="633413"/>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bgerundetes Rechteck 9"/>
          <p:cNvSpPr/>
          <p:nvPr/>
        </p:nvSpPr>
        <p:spPr>
          <a:xfrm>
            <a:off x="6896100" y="3048025"/>
            <a:ext cx="790575" cy="3401870"/>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liennummernplatzhalter 8"/>
          <p:cNvSpPr>
            <a:spLocks noGrp="1"/>
          </p:cNvSpPr>
          <p:nvPr>
            <p:ph type="sldNum" sz="quarter" idx="12"/>
          </p:nvPr>
        </p:nvSpPr>
        <p:spPr/>
        <p:txBody>
          <a:bodyPr/>
          <a:lstStyle/>
          <a:p>
            <a:fld id="{8CD81D32-49D6-4432-ACD3-F60C5F690709}" type="slidenum">
              <a:rPr lang="de-CH" smtClean="0"/>
              <a:t>38</a:t>
            </a:fld>
            <a:endParaRPr lang="de-CH"/>
          </a:p>
        </p:txBody>
      </p:sp>
    </p:spTree>
    <p:extLst>
      <p:ext uri="{BB962C8B-B14F-4D97-AF65-F5344CB8AC3E}">
        <p14:creationId xmlns:p14="http://schemas.microsoft.com/office/powerpoint/2010/main" val="2763811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447676" y="970775"/>
            <a:ext cx="46910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Random Forest </a:t>
            </a:r>
            <a:r>
              <a:rPr kumimoji="0" lang="de-CH" sz="180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(randomForest; </a:t>
            </a:r>
            <a:r>
              <a:rPr kumimoji="0" lang="de-CH" sz="180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a:t>
            </a:r>
            <a:r>
              <a:rPr kumimoji="0" lang="de-CH" sz="180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2 = .20)</a:t>
            </a:r>
            <a:endParaRPr kumimoji="0" lang="de-CH" sz="180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Textfeld 4"/>
          <p:cNvSpPr txBox="1"/>
          <p:nvPr/>
        </p:nvSpPr>
        <p:spPr>
          <a:xfrm>
            <a:off x="300038" y="1576388"/>
            <a:ext cx="5887853" cy="1200329"/>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 Anti-Sakkade</a:t>
            </a:r>
          </a:p>
          <a:p>
            <a:r>
              <a:rPr lang="de-CH">
                <a:solidFill>
                  <a:schemeClr val="bg1"/>
                </a:solidFill>
                <a:latin typeface="Arial" panose="020B0604020202020204" pitchFamily="34" charset="0"/>
                <a:cs typeface="Arial" panose="020B0604020202020204" pitchFamily="34" charset="0"/>
              </a:rPr>
              <a:t>- Anzahl NaWi-Lehrveranstaltungen</a:t>
            </a:r>
          </a:p>
          <a:p>
            <a:r>
              <a:rPr lang="de-CH">
                <a:solidFill>
                  <a:schemeClr val="bg1"/>
                </a:solidFill>
                <a:latin typeface="Arial" panose="020B0604020202020204" pitchFamily="34" charset="0"/>
                <a:cs typeface="Arial" panose="020B0604020202020204" pitchFamily="34" charset="0"/>
              </a:rPr>
              <a:t>- Wissenschaftliches Selbstkonzept</a:t>
            </a:r>
          </a:p>
          <a:p>
            <a:r>
              <a:rPr lang="de-CH">
                <a:solidFill>
                  <a:schemeClr val="bg1"/>
                </a:solidFill>
                <a:latin typeface="Arial" panose="020B0604020202020204" pitchFamily="34" charset="0"/>
                <a:cs typeface="Arial" panose="020B0604020202020204" pitchFamily="34" charset="0"/>
              </a:rPr>
              <a:t>- </a:t>
            </a:r>
            <a:r>
              <a:rPr lang="de-CH" b="1">
                <a:solidFill>
                  <a:schemeClr val="bg1"/>
                </a:solidFill>
                <a:latin typeface="Arial" panose="020B0604020202020204" pitchFamily="34" charset="0"/>
                <a:cs typeface="Arial" panose="020B0604020202020204" pitchFamily="34" charset="0"/>
              </a:rPr>
              <a:t>Epistemische Überzeugungen: Evaluativismus</a:t>
            </a:r>
            <a:endParaRPr lang="en-US" b="1">
              <a:solidFill>
                <a:schemeClr val="bg1"/>
              </a:solidFill>
              <a:latin typeface="Arial" panose="020B0604020202020204" pitchFamily="34" charset="0"/>
              <a:cs typeface="Arial" panose="020B0604020202020204" pitchFamily="34" charset="0"/>
            </a:endParaRPr>
          </a:p>
        </p:txBody>
      </p:sp>
      <p:sp>
        <p:nvSpPr>
          <p:cNvPr id="7" name="Textfeld 6"/>
          <p:cNvSpPr txBox="1"/>
          <p:nvPr/>
        </p:nvSpPr>
        <p:spPr>
          <a:xfrm>
            <a:off x="5876925" y="1234841"/>
            <a:ext cx="5887853" cy="1754326"/>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 Anzahl NaWi-Lehrveranstaltungen</a:t>
            </a:r>
          </a:p>
          <a:p>
            <a:pPr marL="285750" indent="-285750">
              <a:buFontTx/>
              <a:buChar char="-"/>
            </a:pPr>
            <a:r>
              <a:rPr lang="de-CH" b="1">
                <a:solidFill>
                  <a:schemeClr val="bg1"/>
                </a:solidFill>
                <a:latin typeface="Arial" panose="020B0604020202020204" pitchFamily="34" charset="0"/>
                <a:cs typeface="Arial" panose="020B0604020202020204" pitchFamily="34" charset="0"/>
              </a:rPr>
              <a:t>Intellektuelle Bescheidenheit</a:t>
            </a:r>
          </a:p>
          <a:p>
            <a:pPr marL="285750" indent="-285750">
              <a:buFontTx/>
              <a:buChar char="-"/>
            </a:pPr>
            <a:r>
              <a:rPr lang="de-CH">
                <a:solidFill>
                  <a:schemeClr val="bg1"/>
                </a:solidFill>
                <a:latin typeface="Arial" panose="020B0604020202020204" pitchFamily="34" charset="0"/>
                <a:cs typeface="Arial" panose="020B0604020202020204" pitchFamily="34" charset="0"/>
              </a:rPr>
              <a:t>Müdigkeit</a:t>
            </a:r>
          </a:p>
          <a:p>
            <a:pPr marL="285750" indent="-285750">
              <a:buFontTx/>
              <a:buChar char="-"/>
            </a:pPr>
            <a:r>
              <a:rPr lang="de-CH">
                <a:solidFill>
                  <a:schemeClr val="bg1"/>
                </a:solidFill>
                <a:latin typeface="Arial" panose="020B0604020202020204" pitchFamily="34" charset="0"/>
                <a:cs typeface="Arial" panose="020B0604020202020204" pitchFamily="34" charset="0"/>
              </a:rPr>
              <a:t>Wissenschaftliches Selbstkonzept</a:t>
            </a:r>
          </a:p>
          <a:p>
            <a:pPr marL="285750" indent="-285750">
              <a:buFontTx/>
              <a:buChar char="-"/>
            </a:pPr>
            <a:r>
              <a:rPr lang="de-CH">
                <a:solidFill>
                  <a:schemeClr val="bg1"/>
                </a:solidFill>
                <a:latin typeface="Arial" panose="020B0604020202020204" pitchFamily="34" charset="0"/>
                <a:cs typeface="Arial" panose="020B0604020202020204" pitchFamily="34" charset="0"/>
              </a:rPr>
              <a:t>Anti-Sakkade</a:t>
            </a:r>
          </a:p>
          <a:p>
            <a:r>
              <a:rPr lang="de-CH">
                <a:solidFill>
                  <a:schemeClr val="bg1"/>
                </a:solidFill>
                <a:latin typeface="Arial" panose="020B0604020202020204" pitchFamily="34" charset="0"/>
                <a:cs typeface="Arial" panose="020B0604020202020204" pitchFamily="34" charset="0"/>
              </a:rPr>
              <a:t>-   </a:t>
            </a:r>
            <a:r>
              <a:rPr lang="de-CH" b="1">
                <a:solidFill>
                  <a:schemeClr val="bg1"/>
                </a:solidFill>
                <a:latin typeface="Arial" panose="020B0604020202020204" pitchFamily="34" charset="0"/>
                <a:cs typeface="Arial" panose="020B0604020202020204" pitchFamily="34" charset="0"/>
              </a:rPr>
              <a:t>Epistemische Überzeugungen: Multiplismus</a:t>
            </a:r>
            <a:endParaRPr lang="en-US" b="1">
              <a:solidFill>
                <a:schemeClr val="bg1"/>
              </a:solidFill>
              <a:latin typeface="Arial" panose="020B0604020202020204" pitchFamily="34" charset="0"/>
              <a:cs typeface="Arial" panose="020B0604020202020204" pitchFamily="34" charset="0"/>
            </a:endParaRPr>
          </a:p>
        </p:txBody>
      </p:sp>
      <p:sp>
        <p:nvSpPr>
          <p:cNvPr id="8" name="Textfeld 7"/>
          <p:cNvSpPr txBox="1"/>
          <p:nvPr/>
        </p:nvSpPr>
        <p:spPr>
          <a:xfrm>
            <a:off x="5662613" y="975537"/>
            <a:ext cx="66212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Bayesian Additive Regression Tree </a:t>
            </a:r>
            <a:r>
              <a:rPr kumimoji="0" lang="de-CH" sz="180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(bartMachine); </a:t>
            </a:r>
            <a:r>
              <a:rPr kumimoji="0" lang="de-CH" sz="180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a:t>
            </a:r>
            <a:r>
              <a:rPr kumimoji="0" lang="de-CH" sz="180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2 = .23)</a:t>
            </a:r>
            <a:endParaRPr kumimoji="0" lang="de-CH" sz="180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Abgerundetes Rechteck 5"/>
          <p:cNvSpPr/>
          <p:nvPr/>
        </p:nvSpPr>
        <p:spPr>
          <a:xfrm>
            <a:off x="300038" y="4512815"/>
            <a:ext cx="5605462" cy="1597977"/>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i="1">
                <a:latin typeface="Arial" panose="020B0604020202020204" pitchFamily="34" charset="0"/>
                <a:cs typeface="Arial" panose="020B0604020202020204" pitchFamily="34" charset="0"/>
              </a:rPr>
              <a:t>Auch für gegensätzliche Standpunkte kann es in der Chemie Pro- und Contra-Argumente geben. Das heißt aber nicht, dass beide Standpunkte gleich gut begründet sein müssen.</a:t>
            </a:r>
            <a:endParaRPr lang="en-US" i="1">
              <a:latin typeface="Arial" panose="020B0604020202020204" pitchFamily="34" charset="0"/>
              <a:cs typeface="Arial" panose="020B0604020202020204" pitchFamily="34" charset="0"/>
            </a:endParaRPr>
          </a:p>
        </p:txBody>
      </p:sp>
      <p:sp>
        <p:nvSpPr>
          <p:cNvPr id="10" name="Abgerundetes Rechteck 9"/>
          <p:cNvSpPr/>
          <p:nvPr/>
        </p:nvSpPr>
        <p:spPr>
          <a:xfrm>
            <a:off x="6095512" y="4509143"/>
            <a:ext cx="5755480" cy="1601649"/>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i="1">
                <a:latin typeface="Arial" panose="020B0604020202020204" pitchFamily="34" charset="0"/>
                <a:cs typeface="Arial" panose="020B0604020202020204" pitchFamily="34" charset="0"/>
              </a:rPr>
              <a:t>In der Chemie interpretieren Forschende wissenschaftliche Erkenntnisse auf der Basis ihrer persönlichen Meinung. Eigentlich können sie nicht wissen, ob bestimmte Erkenntnisse gesichert sind oder nicht.</a:t>
            </a:r>
            <a:endParaRPr lang="en-US" i="1">
              <a:latin typeface="Arial" panose="020B0604020202020204" pitchFamily="34" charset="0"/>
              <a:cs typeface="Arial" panose="020B0604020202020204" pitchFamily="34" charset="0"/>
            </a:endParaRPr>
          </a:p>
        </p:txBody>
      </p:sp>
      <p:sp>
        <p:nvSpPr>
          <p:cNvPr id="9" name="Rechteck 8"/>
          <p:cNvSpPr/>
          <p:nvPr/>
        </p:nvSpPr>
        <p:spPr>
          <a:xfrm>
            <a:off x="204788" y="2989167"/>
            <a:ext cx="10915650" cy="1754326"/>
          </a:xfrm>
          <a:prstGeom prst="rect">
            <a:avLst/>
          </a:prstGeom>
        </p:spPr>
        <p:txBody>
          <a:bodyPr wrap="square">
            <a:spAutoFit/>
          </a:bodyPr>
          <a:lstStyle/>
          <a:p>
            <a:r>
              <a:rPr lang="de-DE" i="1">
                <a:solidFill>
                  <a:schemeClr val="bg1"/>
                </a:solidFill>
                <a:latin typeface="Arial" panose="020B0604020202020204" pitchFamily="34" charset="0"/>
                <a:cs typeface="Arial" panose="020B0604020202020204" pitchFamily="34" charset="0"/>
              </a:rPr>
              <a:t>Auf einem Chemie-Kongress ist ein Streit entbrannt. Eine Forscherin behauptet, ein bestimmtes chemisches Phänomen beobachtet zu haben. Eine andere Forscherin hingegen behauptet, das Gegenteil beobachtet zu haben. Beide Forscherinnen präsentieren Studienergebnisse, um ihre Behauptungen zu untermauern.</a:t>
            </a:r>
            <a:br>
              <a:rPr lang="de-DE" i="1">
                <a:solidFill>
                  <a:schemeClr val="bg1"/>
                </a:solidFill>
                <a:latin typeface="Arial" panose="020B0604020202020204" pitchFamily="34" charset="0"/>
                <a:cs typeface="Arial" panose="020B0604020202020204" pitchFamily="34" charset="0"/>
              </a:rPr>
            </a:br>
            <a:r>
              <a:rPr lang="de-DE" i="1">
                <a:solidFill>
                  <a:schemeClr val="bg1"/>
                </a:solidFill>
                <a:latin typeface="Arial" panose="020B0604020202020204" pitchFamily="34" charset="0"/>
                <a:cs typeface="Arial" panose="020B0604020202020204" pitchFamily="34" charset="0"/>
              </a:rPr>
              <a:t>Was denken Sie persönlich darüber? </a:t>
            </a:r>
            <a:r>
              <a:rPr lang="de-DE">
                <a:solidFill>
                  <a:schemeClr val="bg1"/>
                </a:solidFill>
                <a:latin typeface="Arial" panose="020B0604020202020204" pitchFamily="34" charset="0"/>
                <a:cs typeface="Arial" panose="020B0604020202020204" pitchFamily="34" charset="0"/>
              </a:rPr>
              <a:t>(Krettenauer, 2005)</a:t>
            </a:r>
            <a:br>
              <a:rPr lang="de-DE">
                <a:solidFill>
                  <a:schemeClr val="bg1"/>
                </a:solidFill>
                <a:latin typeface="Arial" panose="020B0604020202020204" pitchFamily="34" charset="0"/>
                <a:cs typeface="Arial" panose="020B0604020202020204" pitchFamily="34" charset="0"/>
              </a:rPr>
            </a:br>
            <a:endParaRPr lang="en-US">
              <a:solidFill>
                <a:schemeClr val="bg1"/>
              </a:solidFill>
              <a:latin typeface="Arial" panose="020B0604020202020204" pitchFamily="34" charset="0"/>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39</a:t>
            </a:fld>
            <a:endParaRPr lang="de-CH"/>
          </a:p>
        </p:txBody>
      </p:sp>
    </p:spTree>
    <p:extLst>
      <p:ext uri="{BB962C8B-B14F-4D97-AF65-F5344CB8AC3E}">
        <p14:creationId xmlns:p14="http://schemas.microsoft.com/office/powerpoint/2010/main" val="21096138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652131" y="3113337"/>
            <a:ext cx="11298865" cy="954107"/>
          </a:xfrm>
          <a:prstGeom prst="rect">
            <a:avLst/>
          </a:prstGeom>
          <a:noFill/>
        </p:spPr>
        <p:txBody>
          <a:bodyPr wrap="square" rtlCol="0">
            <a:spAutoFit/>
          </a:bodyPr>
          <a:lstStyle/>
          <a:p>
            <a:r>
              <a:rPr lang="en-US" sz="2800">
                <a:solidFill>
                  <a:schemeClr val="bg1"/>
                </a:solidFill>
                <a:latin typeface="Arial" panose="020B0604020202020204" pitchFamily="34" charset="0"/>
                <a:cs typeface="Arial" panose="020B0604020202020204" pitchFamily="34" charset="0"/>
              </a:rPr>
              <a:t>Intuitive Konzepte müssen </a:t>
            </a:r>
            <a:r>
              <a:rPr lang="en-US" sz="2800" i="1">
                <a:solidFill>
                  <a:schemeClr val="bg1"/>
                </a:solidFill>
                <a:latin typeface="Arial" panose="020B0604020202020204" pitchFamily="34" charset="0"/>
                <a:cs typeface="Arial" panose="020B0604020202020204" pitchFamily="34" charset="0"/>
              </a:rPr>
              <a:t>inhibiert </a:t>
            </a:r>
            <a:r>
              <a:rPr lang="en-US" sz="2800">
                <a:solidFill>
                  <a:schemeClr val="bg1"/>
                </a:solidFill>
                <a:latin typeface="Arial" panose="020B0604020202020204" pitchFamily="34" charset="0"/>
                <a:cs typeface="Arial" panose="020B0604020202020204" pitchFamily="34" charset="0"/>
              </a:rPr>
              <a:t>werden, um zur korrekten Antwort zu gelangen</a:t>
            </a:r>
          </a:p>
        </p:txBody>
      </p:sp>
      <p:sp>
        <p:nvSpPr>
          <p:cNvPr id="14" name="Textfeld 13"/>
          <p:cNvSpPr txBox="1"/>
          <p:nvPr/>
        </p:nvSpPr>
        <p:spPr>
          <a:xfrm>
            <a:off x="0" y="6488668"/>
            <a:ext cx="9462052"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Shtulman &amp; Legare, 2016; Vosniadou, 2018</a:t>
            </a:r>
          </a:p>
        </p:txBody>
      </p:sp>
      <p:sp>
        <p:nvSpPr>
          <p:cNvPr id="2" name="Rechteck 1"/>
          <p:cNvSpPr/>
          <p:nvPr/>
        </p:nvSpPr>
        <p:spPr>
          <a:xfrm>
            <a:off x="1665633" y="1495874"/>
            <a:ext cx="9271859" cy="954107"/>
          </a:xfrm>
          <a:prstGeom prst="rect">
            <a:avLst/>
          </a:prstGeom>
        </p:spPr>
        <p:txBody>
          <a:bodyPr wrap="square">
            <a:spAutoFit/>
          </a:bodyPr>
          <a:lstStyle/>
          <a:p>
            <a:r>
              <a:rPr lang="en-US" sz="2800" i="1">
                <a:solidFill>
                  <a:schemeClr val="bg1"/>
                </a:solidFill>
                <a:latin typeface="Arial" panose="020B0604020202020204" pitchFamily="34" charset="0"/>
                <a:cs typeface="Arial" panose="020B0604020202020204" pitchFamily="34" charset="0"/>
              </a:rPr>
              <a:t>Die Fähigkeit, irrelevante Gedanken und Handlungen zu unterdrücken, um gegenwärtige Ziele zu erreichen. </a:t>
            </a:r>
          </a:p>
        </p:txBody>
      </p:sp>
      <p:sp>
        <p:nvSpPr>
          <p:cNvPr id="3" name="Foliennummernplatzhalter 2"/>
          <p:cNvSpPr>
            <a:spLocks noGrp="1"/>
          </p:cNvSpPr>
          <p:nvPr>
            <p:ph type="sldNum" sz="quarter" idx="12"/>
          </p:nvPr>
        </p:nvSpPr>
        <p:spPr/>
        <p:txBody>
          <a:bodyPr/>
          <a:lstStyle/>
          <a:p>
            <a:fld id="{8CD81D32-49D6-4432-ACD3-F60C5F690709}" type="slidenum">
              <a:rPr lang="de-CH" smtClean="0"/>
              <a:t>4</a:t>
            </a:fld>
            <a:endParaRPr lang="de-CH"/>
          </a:p>
        </p:txBody>
      </p:sp>
    </p:spTree>
    <p:extLst>
      <p:ext uri="{BB962C8B-B14F-4D97-AF65-F5344CB8AC3E}">
        <p14:creationId xmlns:p14="http://schemas.microsoft.com/office/powerpoint/2010/main" val="2515718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217595" y="342683"/>
            <a:ext cx="11611239" cy="67403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Stichprobe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175 Studierende von UZH und ETH -&gt; Ziel: 150 nach drei Erhebungen; vierte Welle wegen technischer Schwierigkeiten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119 (A)STEM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74 weiblich, 100 männlich, 1 unbekannt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Alter: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23.02</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4.40</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Fokaler Task: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 Paradigma; 84 Statements aus 21 Themen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Weitere Tasks: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 Saccade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Flanker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Binding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Relational reasoning: Analogies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Relational reasoning: Anomalies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Relational reasoning: Antinomies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Self-rated test taking effort, daily sleepiness, high-school science knowledge, nicht-kognitive Kovariaten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Rechteck 2"/>
          <p:cNvSpPr/>
          <p:nvPr/>
        </p:nvSpPr>
        <p:spPr>
          <a:xfrm>
            <a:off x="99391" y="327991"/>
            <a:ext cx="11986592" cy="6341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liennummernplatzhalter 1"/>
          <p:cNvSpPr>
            <a:spLocks noGrp="1"/>
          </p:cNvSpPr>
          <p:nvPr>
            <p:ph type="sldNum" sz="quarter" idx="12"/>
          </p:nvPr>
        </p:nvSpPr>
        <p:spPr/>
        <p:txBody>
          <a:bodyPr/>
          <a:lstStyle/>
          <a:p>
            <a:fld id="{8CD81D32-49D6-4432-ACD3-F60C5F690709}" type="slidenum">
              <a:rPr lang="de-CH" smtClean="0"/>
              <a:t>40</a:t>
            </a:fld>
            <a:endParaRPr lang="de-CH"/>
          </a:p>
        </p:txBody>
      </p:sp>
    </p:spTree>
    <p:extLst>
      <p:ext uri="{BB962C8B-B14F-4D97-AF65-F5344CB8AC3E}">
        <p14:creationId xmlns:p14="http://schemas.microsoft.com/office/powerpoint/2010/main" val="31322699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204086" y="342405"/>
            <a:ext cx="4703589" cy="3449782"/>
          </a:xfrm>
          <a:prstGeom prst="rect">
            <a:avLst/>
          </a:prstGeom>
        </p:spPr>
      </p:pic>
      <p:sp>
        <p:nvSpPr>
          <p:cNvPr id="5" name="TextBox 3"/>
          <p:cNvSpPr txBox="1"/>
          <p:nvPr/>
        </p:nvSpPr>
        <p:spPr>
          <a:xfrm>
            <a:off x="631207" y="-83934"/>
            <a:ext cx="3702489" cy="584775"/>
          </a:xfrm>
          <a:prstGeom prst="rect">
            <a:avLst/>
          </a:prstGeom>
          <a:noFill/>
        </p:spPr>
        <p:txBody>
          <a:bodyPr wrap="square" rtlCol="0">
            <a:spAutoFit/>
          </a:bodyPr>
          <a:lstStyle/>
          <a:p>
            <a:pPr algn="ctr"/>
            <a:r>
              <a:rPr lang="de-CH" sz="3200" b="1">
                <a:latin typeface="Arial" panose="020B0604020202020204" pitchFamily="34" charset="0"/>
                <a:cs typeface="Arial" panose="020B0604020202020204" pitchFamily="34" charset="0"/>
              </a:rPr>
              <a:t>2012</a:t>
            </a:r>
          </a:p>
        </p:txBody>
      </p:sp>
      <p:sp>
        <p:nvSpPr>
          <p:cNvPr id="6" name="TextBox 3"/>
          <p:cNvSpPr txBox="1"/>
          <p:nvPr/>
        </p:nvSpPr>
        <p:spPr>
          <a:xfrm>
            <a:off x="4668982" y="2529528"/>
            <a:ext cx="7323117" cy="584775"/>
          </a:xfrm>
          <a:prstGeom prst="rect">
            <a:avLst/>
          </a:prstGeom>
          <a:noFill/>
        </p:spPr>
        <p:txBody>
          <a:bodyPr wrap="square" rtlCol="0">
            <a:spAutoFit/>
          </a:bodyPr>
          <a:lstStyle/>
          <a:p>
            <a:pPr algn="ctr"/>
            <a:r>
              <a:rPr lang="de-CH" sz="3200" i="1">
                <a:latin typeface="Arial" panose="020B0604020202020204" pitchFamily="34" charset="0"/>
                <a:cs typeface="Arial" panose="020B0604020202020204" pitchFamily="34" charset="0"/>
              </a:rPr>
              <a:t>"The moon revolves around the earth"</a:t>
            </a:r>
          </a:p>
        </p:txBody>
      </p:sp>
      <p:sp>
        <p:nvSpPr>
          <p:cNvPr id="7" name="TextBox 3"/>
          <p:cNvSpPr txBox="1"/>
          <p:nvPr/>
        </p:nvSpPr>
        <p:spPr>
          <a:xfrm>
            <a:off x="4498769" y="4470071"/>
            <a:ext cx="7323117" cy="584775"/>
          </a:xfrm>
          <a:prstGeom prst="rect">
            <a:avLst/>
          </a:prstGeom>
          <a:noFill/>
        </p:spPr>
        <p:txBody>
          <a:bodyPr wrap="square" rtlCol="0">
            <a:spAutoFit/>
          </a:bodyPr>
          <a:lstStyle/>
          <a:p>
            <a:pPr algn="ctr"/>
            <a:r>
              <a:rPr lang="de-CH" sz="3200" i="1">
                <a:latin typeface="Arial" panose="020B0604020202020204" pitchFamily="34" charset="0"/>
                <a:cs typeface="Arial" panose="020B0604020202020204" pitchFamily="34" charset="0"/>
              </a:rPr>
              <a:t>"The earth revolves around the sun"</a:t>
            </a:r>
          </a:p>
        </p:txBody>
      </p:sp>
      <p:sp>
        <p:nvSpPr>
          <p:cNvPr id="3" name="Textfeld 2"/>
          <p:cNvSpPr txBox="1"/>
          <p:nvPr/>
        </p:nvSpPr>
        <p:spPr>
          <a:xfrm>
            <a:off x="4999512" y="1883197"/>
            <a:ext cx="6859978"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Consistent/congruent between intuitive and scientific conception: Both say </a:t>
            </a:r>
            <a:r>
              <a:rPr lang="en-US" b="1">
                <a:latin typeface="Arial" panose="020B0604020202020204" pitchFamily="34" charset="0"/>
                <a:cs typeface="Arial" panose="020B0604020202020204" pitchFamily="34" charset="0"/>
              </a:rPr>
              <a:t>true</a:t>
            </a:r>
          </a:p>
        </p:txBody>
      </p:sp>
      <p:sp>
        <p:nvSpPr>
          <p:cNvPr id="8" name="Textfeld 7"/>
          <p:cNvSpPr txBox="1"/>
          <p:nvPr/>
        </p:nvSpPr>
        <p:spPr>
          <a:xfrm>
            <a:off x="4842208" y="3877497"/>
            <a:ext cx="7149891" cy="646331"/>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Inconsistent/incongruent between intuitive and scientific conception: </a:t>
            </a:r>
            <a:r>
              <a:rPr lang="en-US">
                <a:latin typeface="Arial" panose="020B0604020202020204" pitchFamily="34" charset="0"/>
                <a:cs typeface="Arial" panose="020B0604020202020204" pitchFamily="34" charset="0"/>
              </a:rPr>
              <a:t>Intuition says </a:t>
            </a:r>
            <a:r>
              <a:rPr lang="en-US" b="1">
                <a:latin typeface="Arial" panose="020B0604020202020204" pitchFamily="34" charset="0"/>
                <a:cs typeface="Arial" panose="020B0604020202020204" pitchFamily="34" charset="0"/>
              </a:rPr>
              <a:t>false</a:t>
            </a:r>
            <a:r>
              <a:rPr lang="en-US">
                <a:latin typeface="Arial" panose="020B0604020202020204" pitchFamily="34" charset="0"/>
                <a:cs typeface="Arial" panose="020B0604020202020204" pitchFamily="34" charset="0"/>
              </a:rPr>
              <a:t>, Science </a:t>
            </a:r>
            <a:r>
              <a:rPr lang="en-US" b="1">
                <a:latin typeface="Arial" panose="020B0604020202020204" pitchFamily="34" charset="0"/>
                <a:cs typeface="Arial" panose="020B0604020202020204" pitchFamily="34" charset="0"/>
              </a:rPr>
              <a:t>true</a:t>
            </a:r>
          </a:p>
        </p:txBody>
      </p:sp>
      <p:sp>
        <p:nvSpPr>
          <p:cNvPr id="9" name="Textfeld 8"/>
          <p:cNvSpPr txBox="1"/>
          <p:nvPr/>
        </p:nvSpPr>
        <p:spPr>
          <a:xfrm>
            <a:off x="4999511" y="5433481"/>
            <a:ext cx="6859979"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Inconsistent statements: More errors &amp; longer reaction times</a:t>
            </a:r>
            <a:endParaRPr lang="en-US" b="1">
              <a:latin typeface="Arial" panose="020B0604020202020204" pitchFamily="34" charset="0"/>
              <a:cs typeface="Arial" panose="020B0604020202020204" pitchFamily="34" charset="0"/>
            </a:endParaRPr>
          </a:p>
        </p:txBody>
      </p:sp>
      <p:sp>
        <p:nvSpPr>
          <p:cNvPr id="10" name="Textfeld 9"/>
          <p:cNvSpPr txBox="1"/>
          <p:nvPr/>
        </p:nvSpPr>
        <p:spPr>
          <a:xfrm>
            <a:off x="204086" y="6013274"/>
            <a:ext cx="11367911"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Do you intuitive conceptions remain across the life-span</a:t>
            </a:r>
          </a:p>
          <a:p>
            <a:r>
              <a:rPr lang="en-US" b="1">
                <a:latin typeface="Arial" panose="020B0604020202020204" pitchFamily="34" charset="0"/>
                <a:cs typeface="Arial" panose="020B0604020202020204" pitchFamily="34" charset="0"/>
              </a:rPr>
              <a:t>and are co-activated each time we face relevant phenomena?</a:t>
            </a:r>
          </a:p>
        </p:txBody>
      </p:sp>
      <p:pic>
        <p:nvPicPr>
          <p:cNvPr id="11" name="Grafik 10"/>
          <p:cNvPicPr>
            <a:picLocks noChangeAspect="1"/>
          </p:cNvPicPr>
          <p:nvPr/>
        </p:nvPicPr>
        <p:blipFill>
          <a:blip r:embed="rId4"/>
          <a:stretch>
            <a:fillRect/>
          </a:stretch>
        </p:blipFill>
        <p:spPr>
          <a:xfrm>
            <a:off x="204086" y="3954789"/>
            <a:ext cx="2192484" cy="1870841"/>
          </a:xfrm>
          <a:prstGeom prst="rect">
            <a:avLst/>
          </a:prstGeom>
        </p:spPr>
      </p:pic>
      <p:pic>
        <p:nvPicPr>
          <p:cNvPr id="12" name="Grafik 11"/>
          <p:cNvPicPr>
            <a:picLocks noChangeAspect="1"/>
          </p:cNvPicPr>
          <p:nvPr/>
        </p:nvPicPr>
        <p:blipFill>
          <a:blip r:embed="rId5"/>
          <a:stretch>
            <a:fillRect/>
          </a:stretch>
        </p:blipFill>
        <p:spPr>
          <a:xfrm>
            <a:off x="2412494" y="3931253"/>
            <a:ext cx="2256488" cy="1919419"/>
          </a:xfrm>
          <a:prstGeom prst="rect">
            <a:avLst/>
          </a:prstGeom>
        </p:spPr>
      </p:pic>
      <p:sp>
        <p:nvSpPr>
          <p:cNvPr id="4" name="Foliennummernplatzhalter 3"/>
          <p:cNvSpPr>
            <a:spLocks noGrp="1"/>
          </p:cNvSpPr>
          <p:nvPr>
            <p:ph type="sldNum" sz="quarter" idx="12"/>
          </p:nvPr>
        </p:nvSpPr>
        <p:spPr/>
        <p:txBody>
          <a:bodyPr/>
          <a:lstStyle/>
          <a:p>
            <a:fld id="{8CD81D32-49D6-4432-ACD3-F60C5F690709}" type="slidenum">
              <a:rPr lang="de-CH" smtClean="0"/>
              <a:t>41</a:t>
            </a:fld>
            <a:endParaRPr lang="de-CH"/>
          </a:p>
        </p:txBody>
      </p:sp>
    </p:spTree>
    <p:extLst>
      <p:ext uri="{BB962C8B-B14F-4D97-AF65-F5344CB8AC3E}">
        <p14:creationId xmlns:p14="http://schemas.microsoft.com/office/powerpoint/2010/main" val="3963329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 grpId="0"/>
      <p:bldP spid="8" grpId="0"/>
      <p:bldP spid="9" grpId="0"/>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3"/>
          <p:cNvSpPr txBox="1"/>
          <p:nvPr/>
        </p:nvSpPr>
        <p:spPr>
          <a:xfrm>
            <a:off x="1095101" y="682869"/>
            <a:ext cx="9011425" cy="584775"/>
          </a:xfrm>
          <a:prstGeom prst="rect">
            <a:avLst/>
          </a:prstGeom>
          <a:noFill/>
        </p:spPr>
        <p:txBody>
          <a:bodyPr wrap="square" rtlCol="0">
            <a:spAutoFit/>
          </a:bodyPr>
          <a:lstStyle/>
          <a:p>
            <a:pPr algn="ctr"/>
            <a:r>
              <a:rPr lang="de-CH" sz="3200" b="1">
                <a:latin typeface="Arial" panose="020B0604020202020204" pitchFamily="34" charset="0"/>
                <a:cs typeface="Arial" panose="020B0604020202020204" pitchFamily="34" charset="0"/>
              </a:rPr>
              <a:t>Replications and extensions</a:t>
            </a:r>
          </a:p>
        </p:txBody>
      </p:sp>
      <p:sp>
        <p:nvSpPr>
          <p:cNvPr id="4" name="Rechteck 3"/>
          <p:cNvSpPr/>
          <p:nvPr/>
        </p:nvSpPr>
        <p:spPr>
          <a:xfrm>
            <a:off x="271110" y="1697867"/>
            <a:ext cx="11558338" cy="3416320"/>
          </a:xfrm>
          <a:prstGeom prst="rect">
            <a:avLst/>
          </a:prstGeom>
        </p:spPr>
        <p:txBody>
          <a:bodyPr wrap="square">
            <a:spAutoFit/>
          </a:bodyPr>
          <a:lstStyle/>
          <a:p>
            <a:r>
              <a:rPr lang="en-US">
                <a:latin typeface="Arial" panose="020B0604020202020204" pitchFamily="34" charset="0"/>
                <a:cs typeface="Arial" panose="020B0604020202020204" pitchFamily="34" charset="0"/>
              </a:rPr>
              <a:t>Babai, Younis, &amp; Stavy, 2014: Association with inhibition</a:t>
            </a:r>
          </a:p>
          <a:p>
            <a:r>
              <a:rPr lang="en-US">
                <a:latin typeface="Arial" panose="020B0604020202020204" pitchFamily="34" charset="0"/>
                <a:cs typeface="Arial" panose="020B0604020202020204" pitchFamily="34" charset="0"/>
              </a:rPr>
              <a:t>Barlev, Mermelstein, &amp; German, 2017: Concepts about persons and god</a:t>
            </a:r>
          </a:p>
          <a:p>
            <a:r>
              <a:rPr lang="en-US">
                <a:latin typeface="Arial" panose="020B0604020202020204" pitchFamily="34" charset="0"/>
                <a:cs typeface="Arial" panose="020B0604020202020204" pitchFamily="34" charset="0"/>
              </a:rPr>
              <a:t>DeWolf &amp; Vosniadou, 2015: Fraction magnitudes and the whole number bias</a:t>
            </a:r>
          </a:p>
          <a:p>
            <a:r>
              <a:rPr lang="en-US">
                <a:latin typeface="Arial" panose="020B0604020202020204" pitchFamily="34" charset="0"/>
                <a:cs typeface="Arial" panose="020B0604020202020204" pitchFamily="34" charset="0"/>
              </a:rPr>
              <a:t>Järnefelt, Canfield, &amp; Kelemen, 2015: Divine Design of nature</a:t>
            </a:r>
          </a:p>
          <a:p>
            <a:r>
              <a:rPr lang="en-US">
                <a:latin typeface="Arial" panose="020B0604020202020204" pitchFamily="34" charset="0"/>
                <a:cs typeface="Arial" panose="020B0604020202020204" pitchFamily="34" charset="0"/>
              </a:rPr>
              <a:t>Potvin &amp; Cyr, 2017: Prevalence of misconceptions about buoyancy force in groups of varying expertise</a:t>
            </a:r>
          </a:p>
          <a:p>
            <a:r>
              <a:rPr lang="en-US">
                <a:latin typeface="Arial" panose="020B0604020202020204" pitchFamily="34" charset="0"/>
                <a:cs typeface="Arial" panose="020B0604020202020204" pitchFamily="34" charset="0"/>
              </a:rPr>
              <a:t>Potvin et al., 2015: The "heavy objects sink more"-conceptin 14- to 15 year olds</a:t>
            </a:r>
          </a:p>
          <a:p>
            <a:r>
              <a:rPr lang="en-US">
                <a:latin typeface="Arial" panose="020B0604020202020204" pitchFamily="34" charset="0"/>
                <a:cs typeface="Arial" panose="020B0604020202020204" pitchFamily="34" charset="0"/>
              </a:rPr>
              <a:t>Shtulman &amp; Harrington, 2016: Older adults</a:t>
            </a:r>
          </a:p>
          <a:p>
            <a:r>
              <a:rPr lang="en-US">
                <a:latin typeface="Arial" panose="020B0604020202020204" pitchFamily="34" charset="0"/>
                <a:cs typeface="Arial" panose="020B0604020202020204" pitchFamily="34" charset="0"/>
              </a:rPr>
              <a:t>Shtulman &amp; Legare, 2019: Test of two explanations for the phenomenon</a:t>
            </a:r>
          </a:p>
          <a:p>
            <a:r>
              <a:rPr lang="en-US">
                <a:latin typeface="Arial" panose="020B0604020202020204" pitchFamily="34" charset="0"/>
                <a:cs typeface="Arial" panose="020B0604020202020204" pitchFamily="34" charset="0"/>
              </a:rPr>
              <a:t>Stricker et al., 2021: Interference in mathematics, correlation with inhibition (picture-word task; no relation after control for mathematics achievement)</a:t>
            </a:r>
          </a:p>
          <a:p>
            <a:r>
              <a:rPr lang="en-US">
                <a:latin typeface="Arial" panose="020B0604020202020204" pitchFamily="34" charset="0"/>
                <a:cs typeface="Arial" panose="020B0604020202020204" pitchFamily="34" charset="0"/>
              </a:rPr>
              <a:t>Vosniadou et al., 2018: Correlation with inhibition and shifting (verbal, numeric, &amp; figural Stroop; analysis: Correctness and reaction times of incongruent trials only)</a:t>
            </a:r>
          </a:p>
        </p:txBody>
      </p:sp>
      <p:sp>
        <p:nvSpPr>
          <p:cNvPr id="7" name="Textfeld 6"/>
          <p:cNvSpPr txBox="1"/>
          <p:nvPr/>
        </p:nvSpPr>
        <p:spPr>
          <a:xfrm>
            <a:off x="204086" y="6013274"/>
            <a:ext cx="11367911" cy="646331"/>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Do you intuitive conceptions remain across the life-span</a:t>
            </a:r>
          </a:p>
          <a:p>
            <a:r>
              <a:rPr lang="en-US" b="1">
                <a:latin typeface="Arial" panose="020B0604020202020204" pitchFamily="34" charset="0"/>
                <a:cs typeface="Arial" panose="020B0604020202020204" pitchFamily="34" charset="0"/>
              </a:rPr>
              <a:t>and are co-activated each time we face relevant phenomena?</a:t>
            </a:r>
          </a:p>
        </p:txBody>
      </p:sp>
      <p:sp>
        <p:nvSpPr>
          <p:cNvPr id="2" name="Foliennummernplatzhalter 1"/>
          <p:cNvSpPr>
            <a:spLocks noGrp="1"/>
          </p:cNvSpPr>
          <p:nvPr>
            <p:ph type="sldNum" sz="quarter" idx="12"/>
          </p:nvPr>
        </p:nvSpPr>
        <p:spPr/>
        <p:txBody>
          <a:bodyPr/>
          <a:lstStyle/>
          <a:p>
            <a:fld id="{8CD81D32-49D6-4432-ACD3-F60C5F690709}" type="slidenum">
              <a:rPr lang="de-CH" smtClean="0"/>
              <a:t>42</a:t>
            </a:fld>
            <a:endParaRPr lang="de-CH"/>
          </a:p>
        </p:txBody>
      </p:sp>
    </p:spTree>
    <p:extLst>
      <p:ext uri="{BB962C8B-B14F-4D97-AF65-F5344CB8AC3E}">
        <p14:creationId xmlns:p14="http://schemas.microsoft.com/office/powerpoint/2010/main" val="37411956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217595" y="163781"/>
            <a:ext cx="11611239" cy="4524315"/>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Descriptive statistics: Shtulman</a:t>
            </a:r>
          </a:p>
          <a:p>
            <a:endParaRPr lang="de-CH">
              <a:latin typeface="Arial" panose="020B0604020202020204" pitchFamily="34" charset="0"/>
              <a:cs typeface="Arial" panose="020B0604020202020204" pitchFamily="34" charset="0"/>
            </a:endParaRPr>
          </a:p>
          <a:p>
            <a:r>
              <a:rPr lang="de-CH">
                <a:latin typeface="Arial" panose="020B0604020202020204" pitchFamily="34" charset="0"/>
                <a:cs typeface="Arial" panose="020B0604020202020204" pitchFamily="34" charset="0"/>
              </a:rPr>
              <a:t>true/true: 91%, Med = 2.52s, M = 3.27 (SD = 2.28)</a:t>
            </a:r>
          </a:p>
          <a:p>
            <a:endParaRPr lang="de-CH">
              <a:latin typeface="Arial" panose="020B0604020202020204" pitchFamily="34" charset="0"/>
              <a:cs typeface="Arial" panose="020B0604020202020204" pitchFamily="34" charset="0"/>
            </a:endParaRPr>
          </a:p>
          <a:p>
            <a:r>
              <a:rPr lang="de-CH">
                <a:latin typeface="Arial" panose="020B0604020202020204" pitchFamily="34" charset="0"/>
                <a:cs typeface="Arial" panose="020B0604020202020204" pitchFamily="34" charset="0"/>
              </a:rPr>
              <a:t>false/false: 91%, 2.87s, 3.51 (2.13)</a:t>
            </a:r>
          </a:p>
          <a:p>
            <a:endParaRPr lang="de-CH">
              <a:latin typeface="Arial" panose="020B0604020202020204" pitchFamily="34" charset="0"/>
              <a:cs typeface="Arial" panose="020B0604020202020204" pitchFamily="34" charset="0"/>
            </a:endParaRPr>
          </a:p>
          <a:p>
            <a:r>
              <a:rPr lang="de-CH">
                <a:latin typeface="Arial" panose="020B0604020202020204" pitchFamily="34" charset="0"/>
                <a:cs typeface="Arial" panose="020B0604020202020204" pitchFamily="34" charset="0"/>
              </a:rPr>
              <a:t>false/true: 77%, 3.63s, 4.31 (2.60)</a:t>
            </a:r>
          </a:p>
          <a:p>
            <a:endParaRPr lang="de-CH">
              <a:latin typeface="Arial" panose="020B0604020202020204" pitchFamily="34" charset="0"/>
              <a:cs typeface="Arial" panose="020B0604020202020204" pitchFamily="34" charset="0"/>
            </a:endParaRPr>
          </a:p>
          <a:p>
            <a:r>
              <a:rPr lang="de-CH">
                <a:latin typeface="Arial" panose="020B0604020202020204" pitchFamily="34" charset="0"/>
                <a:cs typeface="Arial" panose="020B0604020202020204" pitchFamily="34" charset="0"/>
              </a:rPr>
              <a:t>true/false: 58%, 3.33s, 4.07 (2.60)</a:t>
            </a:r>
          </a:p>
          <a:p>
            <a:endParaRPr lang="de-CH">
              <a:latin typeface="Arial" panose="020B0604020202020204" pitchFamily="34" charset="0"/>
              <a:cs typeface="Arial" panose="020B0604020202020204" pitchFamily="34" charset="0"/>
            </a:endParaRPr>
          </a:p>
          <a:p>
            <a:r>
              <a:rPr lang="de-CH">
                <a:latin typeface="Arial" panose="020B0604020202020204" pitchFamily="34" charset="0"/>
                <a:cs typeface="Arial" panose="020B0604020202020204" pitchFamily="34" charset="0"/>
              </a:rPr>
              <a:t>Incongruency-effects:</a:t>
            </a:r>
          </a:p>
          <a:p>
            <a:r>
              <a:rPr lang="de-CH">
                <a:latin typeface="Arial" panose="020B0604020202020204" pitchFamily="34" charset="0"/>
                <a:cs typeface="Arial" panose="020B0604020202020204" pitchFamily="34" charset="0"/>
              </a:rPr>
              <a:t>correctness: 24% (statistical model: 24%)</a:t>
            </a:r>
          </a:p>
          <a:p>
            <a:r>
              <a:rPr lang="de-CH">
                <a:latin typeface="Arial" panose="020B0604020202020204" pitchFamily="34" charset="0"/>
                <a:cs typeface="Arial" panose="020B0604020202020204" pitchFamily="34" charset="0"/>
              </a:rPr>
              <a:t>RTs: Med: 0.79s, M: 0.80 (statistical model: 0.71)</a:t>
            </a:r>
          </a:p>
          <a:p>
            <a:endParaRPr lang="de-CH">
              <a:latin typeface="Arial" panose="020B0604020202020204" pitchFamily="34" charset="0"/>
              <a:cs typeface="Arial" panose="020B0604020202020204" pitchFamily="34" charset="0"/>
            </a:endParaRPr>
          </a:p>
          <a:p>
            <a:endParaRPr lang="de-CH">
              <a:latin typeface="Arial" panose="020B0604020202020204" pitchFamily="34" charset="0"/>
              <a:cs typeface="Arial" panose="020B0604020202020204" pitchFamily="34" charset="0"/>
            </a:endParaRPr>
          </a:p>
          <a:p>
            <a:endParaRPr lang="de-CH">
              <a:latin typeface="Arial" panose="020B0604020202020204" pitchFamily="34" charset="0"/>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43</a:t>
            </a:fld>
            <a:endParaRPr lang="de-CH"/>
          </a:p>
        </p:txBody>
      </p:sp>
    </p:spTree>
    <p:extLst>
      <p:ext uri="{BB962C8B-B14F-4D97-AF65-F5344CB8AC3E}">
        <p14:creationId xmlns:p14="http://schemas.microsoft.com/office/powerpoint/2010/main" val="17487065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179495" y="227281"/>
            <a:ext cx="11101713" cy="1200329"/>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Descriptive statistics: Shtulman, by concept/topic</a:t>
            </a:r>
          </a:p>
          <a:p>
            <a:endParaRPr lang="de-CH">
              <a:latin typeface="Arial" panose="020B0604020202020204" pitchFamily="34" charset="0"/>
              <a:cs typeface="Arial" panose="020B0604020202020204" pitchFamily="34" charset="0"/>
            </a:endParaRPr>
          </a:p>
          <a:p>
            <a:endParaRPr lang="de-CH">
              <a:latin typeface="Arial" panose="020B0604020202020204" pitchFamily="34" charset="0"/>
              <a:cs typeface="Arial" panose="020B0604020202020204" pitchFamily="34" charset="0"/>
            </a:endParaRPr>
          </a:p>
          <a:p>
            <a:endParaRPr lang="de-CH">
              <a:latin typeface="Arial" panose="020B0604020202020204" pitchFamily="34" charset="0"/>
              <a:cs typeface="Arial" panose="020B0604020202020204" pitchFamily="34" charset="0"/>
            </a:endParaRPr>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752850"/>
            <a:ext cx="12192000" cy="3048000"/>
          </a:xfrm>
          <a:prstGeom prst="rect">
            <a:avLst/>
          </a:prstGeom>
        </p:spPr>
      </p:pic>
      <p:pic>
        <p:nvPicPr>
          <p:cNvPr id="5"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704850"/>
            <a:ext cx="12192000" cy="3048000"/>
          </a:xfrm>
          <a:prstGeom prst="rect">
            <a:avLst/>
          </a:prstGeom>
        </p:spPr>
      </p:pic>
      <p:cxnSp>
        <p:nvCxnSpPr>
          <p:cNvPr id="3" name="Gerader Verbinder 2"/>
          <p:cNvCxnSpPr/>
          <p:nvPr/>
        </p:nvCxnSpPr>
        <p:spPr>
          <a:xfrm flipV="1">
            <a:off x="9992726" y="2067188"/>
            <a:ext cx="303116" cy="323324"/>
          </a:xfrm>
          <a:prstGeom prst="line">
            <a:avLst/>
          </a:prstGeom>
        </p:spPr>
        <p:style>
          <a:lnRef idx="1">
            <a:schemeClr val="dk1"/>
          </a:lnRef>
          <a:fillRef idx="0">
            <a:schemeClr val="dk1"/>
          </a:fillRef>
          <a:effectRef idx="0">
            <a:schemeClr val="dk1"/>
          </a:effectRef>
          <a:fontRef idx="minor">
            <a:schemeClr val="tx1"/>
          </a:fontRef>
        </p:style>
      </p:cxnSp>
      <p:cxnSp>
        <p:nvCxnSpPr>
          <p:cNvPr id="8" name="Gerader Verbinder 7"/>
          <p:cNvCxnSpPr/>
          <p:nvPr/>
        </p:nvCxnSpPr>
        <p:spPr>
          <a:xfrm flipV="1">
            <a:off x="1651983" y="2789948"/>
            <a:ext cx="303116" cy="323324"/>
          </a:xfrm>
          <a:prstGeom prst="line">
            <a:avLst/>
          </a:prstGeom>
        </p:spPr>
        <p:style>
          <a:lnRef idx="1">
            <a:schemeClr val="dk1"/>
          </a:lnRef>
          <a:fillRef idx="0">
            <a:schemeClr val="dk1"/>
          </a:fillRef>
          <a:effectRef idx="0">
            <a:schemeClr val="dk1"/>
          </a:effectRef>
          <a:fontRef idx="minor">
            <a:schemeClr val="tx1"/>
          </a:fontRef>
        </p:style>
      </p:cxnSp>
      <p:cxnSp>
        <p:nvCxnSpPr>
          <p:cNvPr id="9" name="Gerader Verbinder 8"/>
          <p:cNvCxnSpPr/>
          <p:nvPr/>
        </p:nvCxnSpPr>
        <p:spPr>
          <a:xfrm flipV="1">
            <a:off x="2198433" y="2789948"/>
            <a:ext cx="303116" cy="323324"/>
          </a:xfrm>
          <a:prstGeom prst="line">
            <a:avLst/>
          </a:prstGeom>
        </p:spPr>
        <p:style>
          <a:lnRef idx="1">
            <a:schemeClr val="dk1"/>
          </a:lnRef>
          <a:fillRef idx="0">
            <a:schemeClr val="dk1"/>
          </a:fillRef>
          <a:effectRef idx="0">
            <a:schemeClr val="dk1"/>
          </a:effectRef>
          <a:fontRef idx="minor">
            <a:schemeClr val="tx1"/>
          </a:fontRef>
        </p:style>
      </p:cxnSp>
      <p:cxnSp>
        <p:nvCxnSpPr>
          <p:cNvPr id="11" name="Gerader Verbinder 10"/>
          <p:cNvCxnSpPr/>
          <p:nvPr/>
        </p:nvCxnSpPr>
        <p:spPr>
          <a:xfrm flipV="1">
            <a:off x="11680913" y="3907095"/>
            <a:ext cx="303116" cy="323324"/>
          </a:xfrm>
          <a:prstGeom prst="line">
            <a:avLst/>
          </a:prstGeom>
        </p:spPr>
        <p:style>
          <a:lnRef idx="1">
            <a:schemeClr val="dk1"/>
          </a:lnRef>
          <a:fillRef idx="0">
            <a:schemeClr val="dk1"/>
          </a:fillRef>
          <a:effectRef idx="0">
            <a:schemeClr val="dk1"/>
          </a:effectRef>
          <a:fontRef idx="minor">
            <a:schemeClr val="tx1"/>
          </a:fontRef>
        </p:style>
      </p:cxnSp>
      <p:cxnSp>
        <p:nvCxnSpPr>
          <p:cNvPr id="12" name="Gerader Verbinder 11"/>
          <p:cNvCxnSpPr/>
          <p:nvPr/>
        </p:nvCxnSpPr>
        <p:spPr>
          <a:xfrm flipV="1">
            <a:off x="11074681" y="4284831"/>
            <a:ext cx="303116" cy="323324"/>
          </a:xfrm>
          <a:prstGeom prst="line">
            <a:avLst/>
          </a:prstGeom>
        </p:spPr>
        <p:style>
          <a:lnRef idx="1">
            <a:schemeClr val="dk1"/>
          </a:lnRef>
          <a:fillRef idx="0">
            <a:schemeClr val="dk1"/>
          </a:fillRef>
          <a:effectRef idx="0">
            <a:schemeClr val="dk1"/>
          </a:effectRef>
          <a:fontRef idx="minor">
            <a:schemeClr val="tx1"/>
          </a:fontRef>
        </p:style>
      </p:cxnSp>
      <p:sp>
        <p:nvSpPr>
          <p:cNvPr id="2" name="Foliennummernplatzhalter 1"/>
          <p:cNvSpPr>
            <a:spLocks noGrp="1"/>
          </p:cNvSpPr>
          <p:nvPr>
            <p:ph type="sldNum" sz="quarter" idx="12"/>
          </p:nvPr>
        </p:nvSpPr>
        <p:spPr/>
        <p:txBody>
          <a:bodyPr/>
          <a:lstStyle/>
          <a:p>
            <a:fld id="{8CD81D32-49D6-4432-ACD3-F60C5F690709}" type="slidenum">
              <a:rPr lang="de-CH" smtClean="0"/>
              <a:t>44</a:t>
            </a:fld>
            <a:endParaRPr lang="de-CH"/>
          </a:p>
        </p:txBody>
      </p:sp>
    </p:spTree>
    <p:extLst>
      <p:ext uri="{BB962C8B-B14F-4D97-AF65-F5344CB8AC3E}">
        <p14:creationId xmlns:p14="http://schemas.microsoft.com/office/powerpoint/2010/main" val="1376488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856133" y="1959159"/>
            <a:ext cx="11198372" cy="1754326"/>
          </a:xfrm>
          <a:prstGeom prst="rect">
            <a:avLst/>
          </a:prstGeom>
          <a:noFill/>
        </p:spPr>
        <p:txBody>
          <a:bodyPr wrap="square" rtlCol="0">
            <a:spAutoFit/>
          </a:bodyPr>
          <a:lstStyle/>
          <a:p>
            <a:r>
              <a:rPr lang="de-CH" b="1" dirty="0">
                <a:solidFill>
                  <a:schemeClr val="bg1"/>
                </a:solidFill>
                <a:latin typeface="Arial" panose="020B0604020202020204" pitchFamily="34" charset="0"/>
                <a:cs typeface="Arial" panose="020B0604020202020204" pitchFamily="34" charset="0"/>
              </a:rPr>
              <a:t>W</a:t>
            </a:r>
            <a:r>
              <a:rPr lang="de-CH" dirty="0">
                <a:solidFill>
                  <a:schemeClr val="bg1"/>
                </a:solidFill>
                <a:latin typeface="Arial" panose="020B0604020202020204" pitchFamily="34" charset="0"/>
                <a:cs typeface="Arial" panose="020B0604020202020204" pitchFamily="34" charset="0"/>
              </a:rPr>
              <a:t>ie </a:t>
            </a:r>
            <a:r>
              <a:rPr lang="de-CH" b="1" dirty="0">
                <a:solidFill>
                  <a:schemeClr val="bg1"/>
                </a:solidFill>
                <a:latin typeface="Arial" panose="020B0604020202020204" pitchFamily="34" charset="0"/>
                <a:cs typeface="Arial" panose="020B0604020202020204" pitchFamily="34" charset="0"/>
              </a:rPr>
              <a:t>reliabel</a:t>
            </a:r>
            <a:r>
              <a:rPr lang="de-CH" dirty="0">
                <a:solidFill>
                  <a:schemeClr val="bg1"/>
                </a:solidFill>
                <a:latin typeface="Arial" panose="020B0604020202020204" pitchFamily="34" charset="0"/>
                <a:cs typeface="Arial" panose="020B0604020202020204" pitchFamily="34" charset="0"/>
              </a:rPr>
              <a:t> sind die Einzelnen Tasks (Verhältnis Personenvarianz vs. </a:t>
            </a:r>
            <a:r>
              <a:rPr lang="de-CH" dirty="0" err="1">
                <a:solidFill>
                  <a:schemeClr val="bg1"/>
                </a:solidFill>
                <a:latin typeface="Arial" panose="020B0604020202020204" pitchFamily="34" charset="0"/>
                <a:cs typeface="Arial" panose="020B0604020202020204" pitchFamily="34" charset="0"/>
              </a:rPr>
              <a:t>Itemvarianz</a:t>
            </a:r>
            <a:r>
              <a:rPr lang="de-CH" dirty="0">
                <a:solidFill>
                  <a:schemeClr val="bg1"/>
                </a:solidFill>
                <a:latin typeface="Arial" panose="020B0604020202020204" pitchFamily="34" charset="0"/>
                <a:cs typeface="Arial" panose="020B0604020202020204" pitchFamily="34" charset="0"/>
              </a:rPr>
              <a:t> im Mixed </a:t>
            </a:r>
            <a:r>
              <a:rPr lang="de-CH" dirty="0" err="1">
                <a:solidFill>
                  <a:schemeClr val="bg1"/>
                </a:solidFill>
                <a:latin typeface="Arial" panose="020B0604020202020204" pitchFamily="34" charset="0"/>
                <a:cs typeface="Arial" panose="020B0604020202020204" pitchFamily="34" charset="0"/>
              </a:rPr>
              <a:t>model</a:t>
            </a:r>
            <a:r>
              <a:rPr lang="de-CH" dirty="0">
                <a:solidFill>
                  <a:schemeClr val="bg1"/>
                </a:solidFill>
                <a:latin typeface="Arial" panose="020B0604020202020204" pitchFamily="34" charset="0"/>
                <a:cs typeface="Arial" panose="020B0604020202020204" pitchFamily="34" charset="0"/>
              </a:rPr>
              <a:t>)?</a:t>
            </a:r>
          </a:p>
          <a:p>
            <a:endParaRPr lang="de-CH" dirty="0">
              <a:solidFill>
                <a:schemeClr val="bg1"/>
              </a:solidFill>
              <a:latin typeface="Arial" panose="020B0604020202020204" pitchFamily="34" charset="0"/>
              <a:cs typeface="Arial" panose="020B0604020202020204" pitchFamily="34" charset="0"/>
            </a:endParaRPr>
          </a:p>
          <a:p>
            <a:r>
              <a:rPr lang="de-CH" b="1" dirty="0">
                <a:solidFill>
                  <a:schemeClr val="bg1"/>
                </a:solidFill>
                <a:latin typeface="Arial" panose="020B0604020202020204" pitchFamily="34" charset="0"/>
                <a:cs typeface="Arial" panose="020B0604020202020204" pitchFamily="34" charset="0"/>
              </a:rPr>
              <a:t>M</a:t>
            </a:r>
            <a:r>
              <a:rPr lang="de-CH" dirty="0">
                <a:solidFill>
                  <a:schemeClr val="bg1"/>
                </a:solidFill>
                <a:latin typeface="Arial" panose="020B0604020202020204" pitchFamily="34" charset="0"/>
                <a:cs typeface="Arial" panose="020B0604020202020204" pitchFamily="34" charset="0"/>
              </a:rPr>
              <a:t>acht die </a:t>
            </a:r>
            <a:r>
              <a:rPr lang="de-CH" b="1" dirty="0">
                <a:solidFill>
                  <a:schemeClr val="bg1"/>
                </a:solidFill>
                <a:latin typeface="Arial" panose="020B0604020202020204" pitchFamily="34" charset="0"/>
                <a:cs typeface="Arial" panose="020B0604020202020204" pitchFamily="34" charset="0"/>
              </a:rPr>
              <a:t>Skalierung</a:t>
            </a:r>
            <a:r>
              <a:rPr lang="de-CH" dirty="0">
                <a:solidFill>
                  <a:schemeClr val="bg1"/>
                </a:solidFill>
                <a:latin typeface="Arial" panose="020B0604020202020204" pitchFamily="34" charset="0"/>
                <a:cs typeface="Arial" panose="020B0604020202020204" pitchFamily="34" charset="0"/>
              </a:rPr>
              <a:t> einen Unterschied (Mittelwerte vs. Mixed </a:t>
            </a:r>
            <a:r>
              <a:rPr lang="de-CH" dirty="0" err="1">
                <a:solidFill>
                  <a:schemeClr val="bg1"/>
                </a:solidFill>
                <a:latin typeface="Arial" panose="020B0604020202020204" pitchFamily="34" charset="0"/>
                <a:cs typeface="Arial" panose="020B0604020202020204" pitchFamily="34" charset="0"/>
              </a:rPr>
              <a:t>model</a:t>
            </a:r>
            <a:r>
              <a:rPr lang="de-CH" dirty="0">
                <a:solidFill>
                  <a:schemeClr val="bg1"/>
                </a:solidFill>
                <a:latin typeface="Arial" panose="020B0604020202020204" pitchFamily="34" charset="0"/>
                <a:cs typeface="Arial" panose="020B0604020202020204" pitchFamily="34" charset="0"/>
              </a:rPr>
              <a:t>)?</a:t>
            </a:r>
          </a:p>
          <a:p>
            <a:endParaRPr lang="de-CH" dirty="0">
              <a:solidFill>
                <a:schemeClr val="bg1"/>
              </a:solidFill>
              <a:latin typeface="Arial" panose="020B0604020202020204" pitchFamily="34" charset="0"/>
              <a:cs typeface="Arial" panose="020B0604020202020204" pitchFamily="34" charset="0"/>
            </a:endParaRPr>
          </a:p>
          <a:p>
            <a:r>
              <a:rPr lang="en-US" b="1" dirty="0" err="1">
                <a:solidFill>
                  <a:schemeClr val="bg1"/>
                </a:solidFill>
                <a:latin typeface="Arial" panose="020B0604020202020204" pitchFamily="34" charset="0"/>
                <a:cs typeface="Arial" panose="020B0604020202020204" pitchFamily="34" charset="0"/>
              </a:rPr>
              <a:t>G</a:t>
            </a:r>
            <a:r>
              <a:rPr lang="en-US" dirty="0" err="1">
                <a:solidFill>
                  <a:schemeClr val="bg1"/>
                </a:solidFill>
                <a:latin typeface="Arial" panose="020B0604020202020204" pitchFamily="34" charset="0"/>
                <a:cs typeface="Arial" panose="020B0604020202020204" pitchFamily="34" charset="0"/>
              </a:rPr>
              <a:t>ibt</a:t>
            </a:r>
            <a:r>
              <a:rPr lang="en-US" dirty="0">
                <a:solidFill>
                  <a:schemeClr val="bg1"/>
                </a:solidFill>
                <a:latin typeface="Arial" panose="020B0604020202020204" pitchFamily="34" charset="0"/>
                <a:cs typeface="Arial" panose="020B0604020202020204" pitchFamily="34" charset="0"/>
              </a:rPr>
              <a:t> es </a:t>
            </a:r>
            <a:r>
              <a:rPr lang="en-US" dirty="0" err="1">
                <a:solidFill>
                  <a:schemeClr val="bg1"/>
                </a:solidFill>
                <a:latin typeface="Arial" panose="020B0604020202020204" pitchFamily="34" charset="0"/>
                <a:cs typeface="Arial" panose="020B0604020202020204" pitchFamily="34" charset="0"/>
              </a:rPr>
              <a:t>Unterschiede</a:t>
            </a:r>
            <a:r>
              <a:rPr lang="en-US" dirty="0">
                <a:solidFill>
                  <a:schemeClr val="bg1"/>
                </a:solidFill>
                <a:latin typeface="Arial" panose="020B0604020202020204" pitchFamily="34" charset="0"/>
                <a:cs typeface="Arial" panose="020B0604020202020204" pitchFamily="34" charset="0"/>
              </a:rPr>
              <a:t> in der </a:t>
            </a:r>
            <a:r>
              <a:rPr lang="en-US" b="1" dirty="0" err="1">
                <a:solidFill>
                  <a:schemeClr val="bg1"/>
                </a:solidFill>
                <a:latin typeface="Arial" panose="020B0604020202020204" pitchFamily="34" charset="0"/>
                <a:cs typeface="Arial" panose="020B0604020202020204" pitchFamily="34" charset="0"/>
              </a:rPr>
              <a:t>Reliabilität</a:t>
            </a:r>
            <a:r>
              <a:rPr lang="en-US" b="1"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und der </a:t>
            </a:r>
            <a:r>
              <a:rPr lang="en-US" dirty="0" err="1">
                <a:solidFill>
                  <a:schemeClr val="bg1"/>
                </a:solidFill>
                <a:latin typeface="Arial" panose="020B0604020202020204" pitchFamily="34" charset="0"/>
                <a:cs typeface="Arial" panose="020B0604020202020204" pitchFamily="34" charset="0"/>
              </a:rPr>
              <a:t>Höhe</a:t>
            </a:r>
            <a:r>
              <a:rPr lang="en-US" dirty="0">
                <a:solidFill>
                  <a:schemeClr val="bg1"/>
                </a:solidFill>
                <a:latin typeface="Arial" panose="020B0604020202020204" pitchFamily="34" charset="0"/>
                <a:cs typeface="Arial" panose="020B0604020202020204" pitchFamily="34" charset="0"/>
              </a:rPr>
              <a:t> von </a:t>
            </a:r>
            <a:r>
              <a:rPr lang="en-US" b="1" dirty="0" err="1">
                <a:solidFill>
                  <a:schemeClr val="bg1"/>
                </a:solidFill>
                <a:latin typeface="Arial" panose="020B0604020202020204" pitchFamily="34" charset="0"/>
                <a:cs typeface="Arial" panose="020B0604020202020204" pitchFamily="34" charset="0"/>
              </a:rPr>
              <a:t>Zusammenhängen</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zwischen</a:t>
            </a:r>
            <a:r>
              <a:rPr lang="en-US" dirty="0">
                <a:solidFill>
                  <a:schemeClr val="bg1"/>
                </a:solidFill>
                <a:latin typeface="Arial" panose="020B0604020202020204" pitchFamily="34" charset="0"/>
                <a:cs typeface="Arial" panose="020B0604020202020204" pitchFamily="34" charset="0"/>
              </a:rPr>
              <a:t> </a:t>
            </a:r>
            <a:r>
              <a:rPr lang="en-US" b="1" dirty="0" err="1">
                <a:solidFill>
                  <a:schemeClr val="bg1"/>
                </a:solidFill>
                <a:latin typeface="Arial" panose="020B0604020202020204" pitchFamily="34" charset="0"/>
                <a:cs typeface="Arial" panose="020B0604020202020204" pitchFamily="34" charset="0"/>
              </a:rPr>
              <a:t>Reaktionszeitemassen</a:t>
            </a:r>
            <a:r>
              <a:rPr lang="en-US" dirty="0">
                <a:solidFill>
                  <a:schemeClr val="bg1"/>
                </a:solidFill>
                <a:latin typeface="Arial" panose="020B0604020202020204" pitchFamily="34" charset="0"/>
                <a:cs typeface="Arial" panose="020B0604020202020204" pitchFamily="34" charset="0"/>
              </a:rPr>
              <a:t> und </a:t>
            </a:r>
            <a:r>
              <a:rPr lang="en-US" b="1" dirty="0" err="1">
                <a:solidFill>
                  <a:schemeClr val="bg1"/>
                </a:solidFill>
                <a:latin typeface="Arial" panose="020B0604020202020204" pitchFamily="34" charset="0"/>
                <a:cs typeface="Arial" panose="020B0604020202020204" pitchFamily="34" charset="0"/>
              </a:rPr>
              <a:t>Korrektheitsmassen</a:t>
            </a:r>
            <a:r>
              <a:rPr lang="en-US" dirty="0">
                <a:solidFill>
                  <a:schemeClr val="bg1"/>
                </a:solidFill>
                <a:latin typeface="Arial" panose="020B0604020202020204" pitchFamily="34" charset="0"/>
                <a:cs typeface="Arial" panose="020B0604020202020204" pitchFamily="34" charset="0"/>
              </a:rPr>
              <a:t>?</a:t>
            </a:r>
          </a:p>
        </p:txBody>
      </p:sp>
      <p:sp>
        <p:nvSpPr>
          <p:cNvPr id="2" name="Rechteck 1"/>
          <p:cNvSpPr/>
          <p:nvPr/>
        </p:nvSpPr>
        <p:spPr>
          <a:xfrm>
            <a:off x="1110525" y="437724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Shtulman-Task</a:t>
            </a:r>
            <a:endParaRPr lang="en-US">
              <a:latin typeface="Arial" panose="020B0604020202020204" pitchFamily="34" charset="0"/>
              <a:cs typeface="Arial" panose="020B0604020202020204" pitchFamily="34" charset="0"/>
            </a:endParaRPr>
          </a:p>
        </p:txBody>
      </p:sp>
      <p:sp>
        <p:nvSpPr>
          <p:cNvPr id="5" name="Textfeld 4"/>
          <p:cNvSpPr txBox="1"/>
          <p:nvPr/>
        </p:nvSpPr>
        <p:spPr>
          <a:xfrm>
            <a:off x="1089422" y="1156551"/>
            <a:ext cx="10731795" cy="523220"/>
          </a:xfrm>
          <a:prstGeom prst="rect">
            <a:avLst/>
          </a:prstGeom>
          <a:noFill/>
        </p:spPr>
        <p:txBody>
          <a:bodyPr wrap="square" rtlCol="0">
            <a:spAutoFit/>
          </a:bodyPr>
          <a:lstStyle/>
          <a:p>
            <a:r>
              <a:rPr lang="de-CH" sz="2800" b="1" i="1" dirty="0">
                <a:solidFill>
                  <a:schemeClr val="bg1"/>
                </a:solidFill>
                <a:latin typeface="Arial" panose="020B0604020202020204" pitchFamily="34" charset="0"/>
                <a:cs typeface="Arial" panose="020B0604020202020204" pitchFamily="34" charset="0"/>
              </a:rPr>
              <a:t>Schritt 1: S</a:t>
            </a:r>
            <a:r>
              <a:rPr lang="de-CH" sz="2800" i="1" dirty="0">
                <a:solidFill>
                  <a:schemeClr val="bg1"/>
                </a:solidFill>
                <a:latin typeface="Arial" panose="020B0604020202020204" pitchFamily="34" charset="0"/>
                <a:cs typeface="Arial" panose="020B0604020202020204" pitchFamily="34" charset="0"/>
              </a:rPr>
              <a:t>kalierungen Anhang Mixed Models</a:t>
            </a:r>
            <a:endParaRPr lang="en-US" sz="2800" i="1" dirty="0">
              <a:solidFill>
                <a:schemeClr val="bg1"/>
              </a:solidFill>
              <a:latin typeface="Arial" panose="020B0604020202020204" pitchFamily="34" charset="0"/>
              <a:cs typeface="Arial" panose="020B0604020202020204" pitchFamily="34" charset="0"/>
            </a:endParaRPr>
          </a:p>
        </p:txBody>
      </p:sp>
      <p:sp>
        <p:nvSpPr>
          <p:cNvPr id="3" name="Rechteck 5">
            <a:extLst>
              <a:ext uri="{FF2B5EF4-FFF2-40B4-BE49-F238E27FC236}">
                <a16:creationId xmlns:a16="http://schemas.microsoft.com/office/drawing/2014/main" id="{0788AB8F-6E7E-886E-0E64-D59C94A2C87E}"/>
              </a:ext>
            </a:extLst>
          </p:cNvPr>
          <p:cNvSpPr/>
          <p:nvPr/>
        </p:nvSpPr>
        <p:spPr>
          <a:xfrm>
            <a:off x="3310565" y="437724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Bild-Wort</a:t>
            </a:r>
            <a:endParaRPr lang="en-US" dirty="0">
              <a:latin typeface="Arial" panose="020B0604020202020204" pitchFamily="34" charset="0"/>
              <a:cs typeface="Arial" panose="020B0604020202020204" pitchFamily="34" charset="0"/>
            </a:endParaRPr>
          </a:p>
        </p:txBody>
      </p:sp>
      <p:sp>
        <p:nvSpPr>
          <p:cNvPr id="10" name="Rechteck 5">
            <a:extLst>
              <a:ext uri="{FF2B5EF4-FFF2-40B4-BE49-F238E27FC236}">
                <a16:creationId xmlns:a16="http://schemas.microsoft.com/office/drawing/2014/main" id="{E320B69B-F7E8-156F-4E71-E0C01F787483}"/>
              </a:ext>
            </a:extLst>
          </p:cNvPr>
          <p:cNvSpPr/>
          <p:nvPr/>
        </p:nvSpPr>
        <p:spPr>
          <a:xfrm>
            <a:off x="5510605" y="437724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Anti-Sakkade</a:t>
            </a:r>
            <a:endParaRPr lang="en-US" dirty="0">
              <a:latin typeface="Arial" panose="020B0604020202020204" pitchFamily="34" charset="0"/>
              <a:cs typeface="Arial" panose="020B0604020202020204" pitchFamily="34" charset="0"/>
            </a:endParaRPr>
          </a:p>
        </p:txBody>
      </p:sp>
      <p:sp>
        <p:nvSpPr>
          <p:cNvPr id="11" name="Rechteck 5">
            <a:extLst>
              <a:ext uri="{FF2B5EF4-FFF2-40B4-BE49-F238E27FC236}">
                <a16:creationId xmlns:a16="http://schemas.microsoft.com/office/drawing/2014/main" id="{29944A1F-B680-FAAA-E3BF-533796D0E020}"/>
              </a:ext>
            </a:extLst>
          </p:cNvPr>
          <p:cNvSpPr/>
          <p:nvPr/>
        </p:nvSpPr>
        <p:spPr>
          <a:xfrm>
            <a:off x="7820762" y="4377241"/>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Flankier-reiz</a:t>
            </a:r>
            <a:endParaRPr lang="en-US" dirty="0">
              <a:latin typeface="Arial" panose="020B0604020202020204" pitchFamily="34" charset="0"/>
              <a:cs typeface="Arial" panose="020B0604020202020204" pitchFamily="34" charset="0"/>
            </a:endParaRPr>
          </a:p>
        </p:txBody>
      </p:sp>
      <p:sp>
        <p:nvSpPr>
          <p:cNvPr id="12" name="Rechteck 5">
            <a:extLst>
              <a:ext uri="{FF2B5EF4-FFF2-40B4-BE49-F238E27FC236}">
                <a16:creationId xmlns:a16="http://schemas.microsoft.com/office/drawing/2014/main" id="{6D12B009-C281-A495-46E2-ACCB780CDB11}"/>
              </a:ext>
            </a:extLst>
          </p:cNvPr>
          <p:cNvSpPr/>
          <p:nvPr/>
        </p:nvSpPr>
        <p:spPr>
          <a:xfrm>
            <a:off x="10020802" y="4377240"/>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Binding</a:t>
            </a:r>
            <a:endParaRPr lang="en-US" dirty="0">
              <a:latin typeface="Arial" panose="020B0604020202020204" pitchFamily="34" charset="0"/>
              <a:cs typeface="Arial" panose="020B0604020202020204" pitchFamily="34" charset="0"/>
            </a:endParaRPr>
          </a:p>
        </p:txBody>
      </p:sp>
      <p:sp>
        <p:nvSpPr>
          <p:cNvPr id="6" name="Foliennummernplatzhalter 5"/>
          <p:cNvSpPr>
            <a:spLocks noGrp="1"/>
          </p:cNvSpPr>
          <p:nvPr>
            <p:ph type="sldNum" sz="quarter" idx="12"/>
          </p:nvPr>
        </p:nvSpPr>
        <p:spPr/>
        <p:txBody>
          <a:bodyPr/>
          <a:lstStyle/>
          <a:p>
            <a:fld id="{8CD81D32-49D6-4432-ACD3-F60C5F690709}" type="slidenum">
              <a:rPr lang="de-CH" smtClean="0"/>
              <a:t>45</a:t>
            </a:fld>
            <a:endParaRPr lang="de-CH"/>
          </a:p>
        </p:txBody>
      </p:sp>
    </p:spTree>
    <p:extLst>
      <p:ext uri="{BB962C8B-B14F-4D97-AF65-F5344CB8AC3E}">
        <p14:creationId xmlns:p14="http://schemas.microsoft.com/office/powerpoint/2010/main" val="34698460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856133" y="1959159"/>
            <a:ext cx="11198372" cy="369332"/>
          </a:xfrm>
          <a:prstGeom prst="rect">
            <a:avLst/>
          </a:prstGeom>
          <a:noFill/>
        </p:spPr>
        <p:txBody>
          <a:bodyPr wrap="square" rtlCol="0">
            <a:spAutoFit/>
          </a:bodyPr>
          <a:lstStyle/>
          <a:p>
            <a:r>
              <a:rPr lang="de-CH" b="1" dirty="0">
                <a:solidFill>
                  <a:schemeClr val="bg1"/>
                </a:solidFill>
                <a:latin typeface="Arial" panose="020B0604020202020204" pitchFamily="34" charset="0"/>
                <a:cs typeface="Arial" panose="020B0604020202020204" pitchFamily="34" charset="0"/>
              </a:rPr>
              <a:t>Alpha, Omega, Verhältnis Personen-/</a:t>
            </a:r>
            <a:r>
              <a:rPr lang="de-CH" b="1" dirty="0" err="1">
                <a:solidFill>
                  <a:schemeClr val="bg1"/>
                </a:solidFill>
                <a:latin typeface="Arial" panose="020B0604020202020204" pitchFamily="34" charset="0"/>
                <a:cs typeface="Arial" panose="020B0604020202020204" pitchFamily="34" charset="0"/>
              </a:rPr>
              <a:t>Itemvarianz</a:t>
            </a:r>
            <a:endParaRPr lang="en-US" dirty="0">
              <a:solidFill>
                <a:schemeClr val="bg1"/>
              </a:solidFill>
              <a:latin typeface="Arial" panose="020B0604020202020204" pitchFamily="34" charset="0"/>
              <a:cs typeface="Arial" panose="020B0604020202020204" pitchFamily="34" charset="0"/>
            </a:endParaRPr>
          </a:p>
        </p:txBody>
      </p:sp>
      <p:sp>
        <p:nvSpPr>
          <p:cNvPr id="2" name="Rechteck 1"/>
          <p:cNvSpPr/>
          <p:nvPr/>
        </p:nvSpPr>
        <p:spPr>
          <a:xfrm>
            <a:off x="1110525" y="437724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Shtulman-Task</a:t>
            </a:r>
            <a:endParaRPr lang="en-US">
              <a:latin typeface="Arial" panose="020B0604020202020204" pitchFamily="34" charset="0"/>
              <a:cs typeface="Arial" panose="020B0604020202020204" pitchFamily="34" charset="0"/>
            </a:endParaRPr>
          </a:p>
        </p:txBody>
      </p:sp>
      <p:sp>
        <p:nvSpPr>
          <p:cNvPr id="5" name="Textfeld 4"/>
          <p:cNvSpPr txBox="1"/>
          <p:nvPr/>
        </p:nvSpPr>
        <p:spPr>
          <a:xfrm>
            <a:off x="1089422" y="1156551"/>
            <a:ext cx="10731795" cy="523220"/>
          </a:xfrm>
          <a:prstGeom prst="rect">
            <a:avLst/>
          </a:prstGeom>
          <a:noFill/>
        </p:spPr>
        <p:txBody>
          <a:bodyPr wrap="square" rtlCol="0">
            <a:spAutoFit/>
          </a:bodyPr>
          <a:lstStyle/>
          <a:p>
            <a:r>
              <a:rPr lang="de-CH" sz="2800" b="1" i="1" dirty="0">
                <a:solidFill>
                  <a:schemeClr val="bg1"/>
                </a:solidFill>
                <a:latin typeface="Arial" panose="020B0604020202020204" pitchFamily="34" charset="0"/>
                <a:cs typeface="Arial" panose="020B0604020202020204" pitchFamily="34" charset="0"/>
              </a:rPr>
              <a:t>Ergebnisse: Skalierungen Mixed Models</a:t>
            </a:r>
            <a:endParaRPr lang="en-US" sz="2800" i="1" dirty="0">
              <a:solidFill>
                <a:schemeClr val="bg1"/>
              </a:solidFill>
              <a:latin typeface="Arial" panose="020B0604020202020204" pitchFamily="34" charset="0"/>
              <a:cs typeface="Arial" panose="020B0604020202020204" pitchFamily="34" charset="0"/>
            </a:endParaRPr>
          </a:p>
        </p:txBody>
      </p:sp>
      <p:sp>
        <p:nvSpPr>
          <p:cNvPr id="3" name="Rechteck 5">
            <a:extLst>
              <a:ext uri="{FF2B5EF4-FFF2-40B4-BE49-F238E27FC236}">
                <a16:creationId xmlns:a16="http://schemas.microsoft.com/office/drawing/2014/main" id="{0788AB8F-6E7E-886E-0E64-D59C94A2C87E}"/>
              </a:ext>
            </a:extLst>
          </p:cNvPr>
          <p:cNvSpPr/>
          <p:nvPr/>
        </p:nvSpPr>
        <p:spPr>
          <a:xfrm>
            <a:off x="3310565" y="437724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Bild-Wort</a:t>
            </a:r>
            <a:endParaRPr lang="en-US" dirty="0">
              <a:latin typeface="Arial" panose="020B0604020202020204" pitchFamily="34" charset="0"/>
              <a:cs typeface="Arial" panose="020B0604020202020204" pitchFamily="34" charset="0"/>
            </a:endParaRPr>
          </a:p>
        </p:txBody>
      </p:sp>
      <p:sp>
        <p:nvSpPr>
          <p:cNvPr id="10" name="Rechteck 5">
            <a:extLst>
              <a:ext uri="{FF2B5EF4-FFF2-40B4-BE49-F238E27FC236}">
                <a16:creationId xmlns:a16="http://schemas.microsoft.com/office/drawing/2014/main" id="{E320B69B-F7E8-156F-4E71-E0C01F787483}"/>
              </a:ext>
            </a:extLst>
          </p:cNvPr>
          <p:cNvSpPr/>
          <p:nvPr/>
        </p:nvSpPr>
        <p:spPr>
          <a:xfrm>
            <a:off x="5510605" y="437724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Anti-Sakkade</a:t>
            </a:r>
            <a:endParaRPr lang="en-US" dirty="0">
              <a:latin typeface="Arial" panose="020B0604020202020204" pitchFamily="34" charset="0"/>
              <a:cs typeface="Arial" panose="020B0604020202020204" pitchFamily="34" charset="0"/>
            </a:endParaRPr>
          </a:p>
        </p:txBody>
      </p:sp>
      <p:sp>
        <p:nvSpPr>
          <p:cNvPr id="11" name="Rechteck 5">
            <a:extLst>
              <a:ext uri="{FF2B5EF4-FFF2-40B4-BE49-F238E27FC236}">
                <a16:creationId xmlns:a16="http://schemas.microsoft.com/office/drawing/2014/main" id="{29944A1F-B680-FAAA-E3BF-533796D0E020}"/>
              </a:ext>
            </a:extLst>
          </p:cNvPr>
          <p:cNvSpPr/>
          <p:nvPr/>
        </p:nvSpPr>
        <p:spPr>
          <a:xfrm>
            <a:off x="7820762" y="4377241"/>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Flankier-reiz</a:t>
            </a:r>
            <a:endParaRPr lang="en-US" dirty="0">
              <a:latin typeface="Arial" panose="020B0604020202020204" pitchFamily="34" charset="0"/>
              <a:cs typeface="Arial" panose="020B0604020202020204" pitchFamily="34" charset="0"/>
            </a:endParaRPr>
          </a:p>
        </p:txBody>
      </p:sp>
      <p:sp>
        <p:nvSpPr>
          <p:cNvPr id="12" name="Rechteck 5">
            <a:extLst>
              <a:ext uri="{FF2B5EF4-FFF2-40B4-BE49-F238E27FC236}">
                <a16:creationId xmlns:a16="http://schemas.microsoft.com/office/drawing/2014/main" id="{6D12B009-C281-A495-46E2-ACCB780CDB11}"/>
              </a:ext>
            </a:extLst>
          </p:cNvPr>
          <p:cNvSpPr/>
          <p:nvPr/>
        </p:nvSpPr>
        <p:spPr>
          <a:xfrm>
            <a:off x="10020802" y="4377240"/>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Binding</a:t>
            </a:r>
            <a:endParaRPr lang="en-US" dirty="0">
              <a:latin typeface="Arial" panose="020B0604020202020204" pitchFamily="34" charset="0"/>
              <a:cs typeface="Arial" panose="020B0604020202020204" pitchFamily="34" charset="0"/>
            </a:endParaRPr>
          </a:p>
        </p:txBody>
      </p:sp>
      <p:sp>
        <p:nvSpPr>
          <p:cNvPr id="6" name="Foliennummernplatzhalter 5"/>
          <p:cNvSpPr>
            <a:spLocks noGrp="1"/>
          </p:cNvSpPr>
          <p:nvPr>
            <p:ph type="sldNum" sz="quarter" idx="12"/>
          </p:nvPr>
        </p:nvSpPr>
        <p:spPr/>
        <p:txBody>
          <a:bodyPr/>
          <a:lstStyle/>
          <a:p>
            <a:fld id="{8CD81D32-49D6-4432-ACD3-F60C5F690709}" type="slidenum">
              <a:rPr lang="de-CH" smtClean="0"/>
              <a:t>46</a:t>
            </a:fld>
            <a:endParaRPr lang="de-CH"/>
          </a:p>
        </p:txBody>
      </p:sp>
    </p:spTree>
    <p:extLst>
      <p:ext uri="{BB962C8B-B14F-4D97-AF65-F5344CB8AC3E}">
        <p14:creationId xmlns:p14="http://schemas.microsoft.com/office/powerpoint/2010/main" val="20766941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856133" y="1959159"/>
            <a:ext cx="11198372" cy="369332"/>
          </a:xfrm>
          <a:prstGeom prst="rect">
            <a:avLst/>
          </a:prstGeom>
          <a:noFill/>
        </p:spPr>
        <p:txBody>
          <a:bodyPr wrap="square" rtlCol="0">
            <a:spAutoFit/>
          </a:bodyPr>
          <a:lstStyle/>
          <a:p>
            <a:r>
              <a:rPr lang="de-CH" b="1" dirty="0">
                <a:solidFill>
                  <a:schemeClr val="bg1"/>
                </a:solidFill>
                <a:latin typeface="Arial" panose="020B0604020202020204" pitchFamily="34" charset="0"/>
                <a:cs typeface="Arial" panose="020B0604020202020204" pitchFamily="34" charset="0"/>
              </a:rPr>
              <a:t>Alpha, Omega, Verhältnis Personen-/</a:t>
            </a:r>
            <a:r>
              <a:rPr lang="de-CH" b="1" dirty="0" err="1">
                <a:solidFill>
                  <a:schemeClr val="bg1"/>
                </a:solidFill>
                <a:latin typeface="Arial" panose="020B0604020202020204" pitchFamily="34" charset="0"/>
                <a:cs typeface="Arial" panose="020B0604020202020204" pitchFamily="34" charset="0"/>
              </a:rPr>
              <a:t>Itemvarianz</a:t>
            </a:r>
            <a:endParaRPr lang="en-US" dirty="0">
              <a:solidFill>
                <a:schemeClr val="bg1"/>
              </a:solidFill>
              <a:latin typeface="Arial" panose="020B0604020202020204" pitchFamily="34" charset="0"/>
              <a:cs typeface="Arial" panose="020B0604020202020204" pitchFamily="34" charset="0"/>
            </a:endParaRPr>
          </a:p>
        </p:txBody>
      </p:sp>
      <p:sp>
        <p:nvSpPr>
          <p:cNvPr id="2" name="Rechteck 1"/>
          <p:cNvSpPr/>
          <p:nvPr/>
        </p:nvSpPr>
        <p:spPr>
          <a:xfrm>
            <a:off x="1110525" y="437724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latin typeface="Arial" panose="020B0604020202020204" pitchFamily="34" charset="0"/>
                <a:cs typeface="Arial" panose="020B0604020202020204" pitchFamily="34" charset="0"/>
              </a:rPr>
              <a:t>Shtulman-Task</a:t>
            </a:r>
            <a:endParaRPr lang="en-US">
              <a:latin typeface="Arial" panose="020B0604020202020204" pitchFamily="34" charset="0"/>
              <a:cs typeface="Arial" panose="020B0604020202020204" pitchFamily="34" charset="0"/>
            </a:endParaRPr>
          </a:p>
        </p:txBody>
      </p:sp>
      <p:sp>
        <p:nvSpPr>
          <p:cNvPr id="5" name="Textfeld 4"/>
          <p:cNvSpPr txBox="1"/>
          <p:nvPr/>
        </p:nvSpPr>
        <p:spPr>
          <a:xfrm>
            <a:off x="1089422" y="1156551"/>
            <a:ext cx="10731795" cy="523220"/>
          </a:xfrm>
          <a:prstGeom prst="rect">
            <a:avLst/>
          </a:prstGeom>
          <a:noFill/>
        </p:spPr>
        <p:txBody>
          <a:bodyPr wrap="square" rtlCol="0">
            <a:spAutoFit/>
          </a:bodyPr>
          <a:lstStyle/>
          <a:p>
            <a:r>
              <a:rPr lang="de-CH" sz="2800" b="1" i="1" dirty="0">
                <a:solidFill>
                  <a:schemeClr val="bg1"/>
                </a:solidFill>
                <a:latin typeface="Arial" panose="020B0604020202020204" pitchFamily="34" charset="0"/>
                <a:cs typeface="Arial" panose="020B0604020202020204" pitchFamily="34" charset="0"/>
              </a:rPr>
              <a:t>Methode und Ergebnis: Diffusionsmodellierung</a:t>
            </a:r>
            <a:endParaRPr lang="en-US" sz="2800" i="1" dirty="0">
              <a:solidFill>
                <a:schemeClr val="bg1"/>
              </a:solidFill>
              <a:latin typeface="Arial" panose="020B0604020202020204" pitchFamily="34" charset="0"/>
              <a:cs typeface="Arial" panose="020B0604020202020204" pitchFamily="34" charset="0"/>
            </a:endParaRPr>
          </a:p>
        </p:txBody>
      </p:sp>
      <p:sp>
        <p:nvSpPr>
          <p:cNvPr id="3" name="Rechteck 5">
            <a:extLst>
              <a:ext uri="{FF2B5EF4-FFF2-40B4-BE49-F238E27FC236}">
                <a16:creationId xmlns:a16="http://schemas.microsoft.com/office/drawing/2014/main" id="{0788AB8F-6E7E-886E-0E64-D59C94A2C87E}"/>
              </a:ext>
            </a:extLst>
          </p:cNvPr>
          <p:cNvSpPr/>
          <p:nvPr/>
        </p:nvSpPr>
        <p:spPr>
          <a:xfrm>
            <a:off x="3310565" y="437724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Bild-Wort</a:t>
            </a:r>
            <a:endParaRPr lang="en-US" dirty="0">
              <a:latin typeface="Arial" panose="020B0604020202020204" pitchFamily="34" charset="0"/>
              <a:cs typeface="Arial" panose="020B0604020202020204" pitchFamily="34" charset="0"/>
            </a:endParaRPr>
          </a:p>
        </p:txBody>
      </p:sp>
      <p:sp>
        <p:nvSpPr>
          <p:cNvPr id="10" name="Rechteck 5">
            <a:extLst>
              <a:ext uri="{FF2B5EF4-FFF2-40B4-BE49-F238E27FC236}">
                <a16:creationId xmlns:a16="http://schemas.microsoft.com/office/drawing/2014/main" id="{E320B69B-F7E8-156F-4E71-E0C01F787483}"/>
              </a:ext>
            </a:extLst>
          </p:cNvPr>
          <p:cNvSpPr/>
          <p:nvPr/>
        </p:nvSpPr>
        <p:spPr>
          <a:xfrm>
            <a:off x="5510605" y="437724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Anti-Sakkade</a:t>
            </a:r>
            <a:endParaRPr lang="en-US" dirty="0">
              <a:latin typeface="Arial" panose="020B0604020202020204" pitchFamily="34" charset="0"/>
              <a:cs typeface="Arial" panose="020B0604020202020204" pitchFamily="34" charset="0"/>
            </a:endParaRPr>
          </a:p>
        </p:txBody>
      </p:sp>
      <p:sp>
        <p:nvSpPr>
          <p:cNvPr id="11" name="Rechteck 5">
            <a:extLst>
              <a:ext uri="{FF2B5EF4-FFF2-40B4-BE49-F238E27FC236}">
                <a16:creationId xmlns:a16="http://schemas.microsoft.com/office/drawing/2014/main" id="{29944A1F-B680-FAAA-E3BF-533796D0E020}"/>
              </a:ext>
            </a:extLst>
          </p:cNvPr>
          <p:cNvSpPr/>
          <p:nvPr/>
        </p:nvSpPr>
        <p:spPr>
          <a:xfrm>
            <a:off x="7820762" y="4377241"/>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Flankier-reiz</a:t>
            </a:r>
            <a:endParaRPr lang="en-US" dirty="0">
              <a:latin typeface="Arial" panose="020B0604020202020204" pitchFamily="34" charset="0"/>
              <a:cs typeface="Arial" panose="020B0604020202020204" pitchFamily="34" charset="0"/>
            </a:endParaRPr>
          </a:p>
        </p:txBody>
      </p:sp>
      <p:sp>
        <p:nvSpPr>
          <p:cNvPr id="12" name="Rechteck 5">
            <a:extLst>
              <a:ext uri="{FF2B5EF4-FFF2-40B4-BE49-F238E27FC236}">
                <a16:creationId xmlns:a16="http://schemas.microsoft.com/office/drawing/2014/main" id="{6D12B009-C281-A495-46E2-ACCB780CDB11}"/>
              </a:ext>
            </a:extLst>
          </p:cNvPr>
          <p:cNvSpPr/>
          <p:nvPr/>
        </p:nvSpPr>
        <p:spPr>
          <a:xfrm>
            <a:off x="10020802" y="4377240"/>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Binding</a:t>
            </a:r>
            <a:endParaRPr lang="en-US" dirty="0">
              <a:latin typeface="Arial" panose="020B0604020202020204" pitchFamily="34" charset="0"/>
              <a:cs typeface="Arial" panose="020B0604020202020204" pitchFamily="34" charset="0"/>
            </a:endParaRPr>
          </a:p>
        </p:txBody>
      </p:sp>
      <p:sp>
        <p:nvSpPr>
          <p:cNvPr id="6" name="Foliennummernplatzhalter 5"/>
          <p:cNvSpPr>
            <a:spLocks noGrp="1"/>
          </p:cNvSpPr>
          <p:nvPr>
            <p:ph type="sldNum" sz="quarter" idx="12"/>
          </p:nvPr>
        </p:nvSpPr>
        <p:spPr/>
        <p:txBody>
          <a:bodyPr/>
          <a:lstStyle/>
          <a:p>
            <a:fld id="{8CD81D32-49D6-4432-ACD3-F60C5F690709}" type="slidenum">
              <a:rPr lang="de-CH" smtClean="0"/>
              <a:t>47</a:t>
            </a:fld>
            <a:endParaRPr lang="de-CH"/>
          </a:p>
        </p:txBody>
      </p:sp>
    </p:spTree>
    <p:extLst>
      <p:ext uri="{BB962C8B-B14F-4D97-AF65-F5344CB8AC3E}">
        <p14:creationId xmlns:p14="http://schemas.microsoft.com/office/powerpoint/2010/main" val="29609031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217595" y="163781"/>
            <a:ext cx="11611239" cy="5909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175 students from universities in Zurich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119 (A)STEM, 52 non-STEM, 3 unknown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How tired are you feeling today (1-10;):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5.78,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2.15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How much effort did you put into solving the previous tasks as well as possible (1-10): M =  7.86, SD = 1.89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74 female, 100 male, 1 unknown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Age: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23.02</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4.40</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Color perception difficulty: 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Study semester: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5.22,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3.13</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MINT courses: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5.55</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1.20</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Self-rated high school science knowledge (1-10):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7.16</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1.92</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Grafik 6"/>
          <p:cNvPicPr>
            <a:picLocks noChangeAspect="1"/>
          </p:cNvPicPr>
          <p:nvPr/>
        </p:nvPicPr>
        <p:blipFill>
          <a:blip r:embed="rId3"/>
          <a:stretch>
            <a:fillRect/>
          </a:stretch>
        </p:blipFill>
        <p:spPr>
          <a:xfrm>
            <a:off x="8323989" y="2889250"/>
            <a:ext cx="2506796" cy="1212850"/>
          </a:xfrm>
          <a:prstGeom prst="rect">
            <a:avLst/>
          </a:prstGeom>
        </p:spPr>
      </p:pic>
      <p:pic>
        <p:nvPicPr>
          <p:cNvPr id="8" name="Grafik 7"/>
          <p:cNvPicPr>
            <a:picLocks noChangeAspect="1"/>
          </p:cNvPicPr>
          <p:nvPr/>
        </p:nvPicPr>
        <p:blipFill>
          <a:blip r:embed="rId4"/>
          <a:stretch>
            <a:fillRect/>
          </a:stretch>
        </p:blipFill>
        <p:spPr>
          <a:xfrm>
            <a:off x="4313507" y="3994670"/>
            <a:ext cx="2658793" cy="1241526"/>
          </a:xfrm>
          <a:prstGeom prst="rect">
            <a:avLst/>
          </a:prstGeom>
        </p:spPr>
      </p:pic>
      <p:pic>
        <p:nvPicPr>
          <p:cNvPr id="9" name="Grafik 8"/>
          <p:cNvPicPr>
            <a:picLocks noChangeAspect="1"/>
          </p:cNvPicPr>
          <p:nvPr/>
        </p:nvPicPr>
        <p:blipFill>
          <a:blip r:embed="rId5"/>
          <a:stretch>
            <a:fillRect/>
          </a:stretch>
        </p:blipFill>
        <p:spPr>
          <a:xfrm>
            <a:off x="7112000" y="1175670"/>
            <a:ext cx="2465387" cy="1172242"/>
          </a:xfrm>
          <a:prstGeom prst="rect">
            <a:avLst/>
          </a:prstGeom>
        </p:spPr>
      </p:pic>
      <p:sp>
        <p:nvSpPr>
          <p:cNvPr id="2" name="Foliennummernplatzhalter 1"/>
          <p:cNvSpPr>
            <a:spLocks noGrp="1"/>
          </p:cNvSpPr>
          <p:nvPr>
            <p:ph type="sldNum" sz="quarter" idx="12"/>
          </p:nvPr>
        </p:nvSpPr>
        <p:spPr/>
        <p:txBody>
          <a:bodyPr/>
          <a:lstStyle/>
          <a:p>
            <a:fld id="{8CD81D32-49D6-4432-ACD3-F60C5F690709}" type="slidenum">
              <a:rPr lang="de-CH" smtClean="0"/>
              <a:t>48</a:t>
            </a:fld>
            <a:endParaRPr lang="de-CH"/>
          </a:p>
        </p:txBody>
      </p:sp>
    </p:spTree>
    <p:extLst>
      <p:ext uri="{BB962C8B-B14F-4D97-AF65-F5344CB8AC3E}">
        <p14:creationId xmlns:p14="http://schemas.microsoft.com/office/powerpoint/2010/main" val="16154978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179495" y="227281"/>
            <a:ext cx="11101713" cy="923330"/>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Descriptive Statistics: Inhibition and Binding</a:t>
            </a:r>
            <a:endParaRPr lang="de-CH" b="1">
              <a:latin typeface="Arial" panose="020B0604020202020204" pitchFamily="34" charset="0"/>
              <a:cs typeface="Arial" panose="020B0604020202020204" pitchFamily="34" charset="0"/>
            </a:endParaRPr>
          </a:p>
          <a:p>
            <a:endParaRPr lang="de-CH">
              <a:latin typeface="Arial" panose="020B0604020202020204" pitchFamily="34" charset="0"/>
              <a:cs typeface="Arial" panose="020B0604020202020204" pitchFamily="34" charset="0"/>
            </a:endParaRPr>
          </a:p>
          <a:p>
            <a:endParaRPr lang="de-CH">
              <a:latin typeface="Arial" panose="020B0604020202020204" pitchFamily="34" charset="0"/>
              <a:cs typeface="Arial" panose="020B0604020202020204" pitchFamily="34" charset="0"/>
            </a:endParaRPr>
          </a:p>
        </p:txBody>
      </p:sp>
      <p:pic>
        <p:nvPicPr>
          <p:cNvPr id="4" name="Grafik 3"/>
          <p:cNvPicPr>
            <a:picLocks noChangeAspect="1"/>
          </p:cNvPicPr>
          <p:nvPr/>
        </p:nvPicPr>
        <p:blipFill>
          <a:blip r:embed="rId3"/>
          <a:stretch>
            <a:fillRect/>
          </a:stretch>
        </p:blipFill>
        <p:spPr>
          <a:xfrm>
            <a:off x="6747011" y="2818978"/>
            <a:ext cx="2742109" cy="2154102"/>
          </a:xfrm>
          <a:prstGeom prst="rect">
            <a:avLst/>
          </a:prstGeom>
        </p:spPr>
      </p:pic>
      <p:sp>
        <p:nvSpPr>
          <p:cNvPr id="5" name="Textfeld 4"/>
          <p:cNvSpPr txBox="1"/>
          <p:nvPr/>
        </p:nvSpPr>
        <p:spPr>
          <a:xfrm>
            <a:off x="7630611" y="2184522"/>
            <a:ext cx="2787650" cy="369332"/>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Flanker</a:t>
            </a:r>
            <a:endParaRPr lang="en-US">
              <a:latin typeface="Arial" panose="020B0604020202020204" pitchFamily="34" charset="0"/>
              <a:cs typeface="Arial" panose="020B0604020202020204" pitchFamily="34" charset="0"/>
            </a:endParaRPr>
          </a:p>
        </p:txBody>
      </p:sp>
      <p:pic>
        <p:nvPicPr>
          <p:cNvPr id="7" name="Grafik 6"/>
          <p:cNvPicPr>
            <a:picLocks noChangeAspect="1"/>
          </p:cNvPicPr>
          <p:nvPr/>
        </p:nvPicPr>
        <p:blipFill>
          <a:blip r:embed="rId4"/>
          <a:stretch>
            <a:fillRect/>
          </a:stretch>
        </p:blipFill>
        <p:spPr>
          <a:xfrm>
            <a:off x="3651121" y="2737063"/>
            <a:ext cx="2952337" cy="2310255"/>
          </a:xfrm>
          <a:prstGeom prst="rect">
            <a:avLst/>
          </a:prstGeom>
        </p:spPr>
      </p:pic>
      <p:sp>
        <p:nvSpPr>
          <p:cNvPr id="10" name="Textfeld 9"/>
          <p:cNvSpPr txBox="1"/>
          <p:nvPr/>
        </p:nvSpPr>
        <p:spPr>
          <a:xfrm>
            <a:off x="4380731" y="2184522"/>
            <a:ext cx="2787650" cy="369332"/>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Anti-saccade</a:t>
            </a:r>
            <a:endParaRPr lang="en-US">
              <a:latin typeface="Arial" panose="020B0604020202020204" pitchFamily="34" charset="0"/>
              <a:cs typeface="Arial" panose="020B0604020202020204" pitchFamily="34" charset="0"/>
            </a:endParaRPr>
          </a:p>
        </p:txBody>
      </p:sp>
      <p:pic>
        <p:nvPicPr>
          <p:cNvPr id="9" name="Grafik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855" y="2710605"/>
            <a:ext cx="3393713" cy="2262475"/>
          </a:xfrm>
          <a:prstGeom prst="rect">
            <a:avLst/>
          </a:prstGeom>
        </p:spPr>
      </p:pic>
      <p:sp>
        <p:nvSpPr>
          <p:cNvPr id="11" name="Textfeld 7"/>
          <p:cNvSpPr txBox="1"/>
          <p:nvPr/>
        </p:nvSpPr>
        <p:spPr>
          <a:xfrm>
            <a:off x="1130851" y="2184522"/>
            <a:ext cx="2787650" cy="369332"/>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Picture-word</a:t>
            </a:r>
            <a:endParaRPr lang="en-US">
              <a:latin typeface="Arial" panose="020B0604020202020204" pitchFamily="34" charset="0"/>
              <a:cs typeface="Arial" panose="020B0604020202020204" pitchFamily="34" charset="0"/>
            </a:endParaRPr>
          </a:p>
        </p:txBody>
      </p:sp>
      <p:pic>
        <p:nvPicPr>
          <p:cNvPr id="12" name="Grafik 11"/>
          <p:cNvPicPr>
            <a:picLocks noChangeAspect="1"/>
          </p:cNvPicPr>
          <p:nvPr/>
        </p:nvPicPr>
        <p:blipFill>
          <a:blip r:embed="rId6"/>
          <a:stretch>
            <a:fillRect/>
          </a:stretch>
        </p:blipFill>
        <p:spPr>
          <a:xfrm>
            <a:off x="9423418" y="2818978"/>
            <a:ext cx="2754474" cy="2140455"/>
          </a:xfrm>
          <a:prstGeom prst="rect">
            <a:avLst/>
          </a:prstGeom>
        </p:spPr>
      </p:pic>
      <p:sp>
        <p:nvSpPr>
          <p:cNvPr id="13" name="Textfeld 12"/>
          <p:cNvSpPr txBox="1"/>
          <p:nvPr/>
        </p:nvSpPr>
        <p:spPr>
          <a:xfrm>
            <a:off x="10632922" y="2184522"/>
            <a:ext cx="2787650" cy="369332"/>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Binding</a:t>
            </a:r>
            <a:endParaRPr lang="en-US">
              <a:latin typeface="Arial" panose="020B0604020202020204" pitchFamily="34" charset="0"/>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49</a:t>
            </a:fld>
            <a:endParaRPr lang="de-CH"/>
          </a:p>
        </p:txBody>
      </p:sp>
    </p:spTree>
    <p:extLst>
      <p:ext uri="{BB962C8B-B14F-4D97-AF65-F5344CB8AC3E}">
        <p14:creationId xmlns:p14="http://schemas.microsoft.com/office/powerpoint/2010/main" val="28414285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hteck 1"/>
          <p:cNvSpPr/>
          <p:nvPr/>
        </p:nvSpPr>
        <p:spPr>
          <a:xfrm>
            <a:off x="1665633" y="1495874"/>
            <a:ext cx="9271859" cy="954107"/>
          </a:xfrm>
          <a:prstGeom prst="rect">
            <a:avLst/>
          </a:prstGeom>
        </p:spPr>
        <p:txBody>
          <a:bodyPr wrap="square">
            <a:spAutoFit/>
          </a:bodyPr>
          <a:lstStyle/>
          <a:p>
            <a:r>
              <a:rPr lang="en-US" sz="2800" i="1" dirty="0">
                <a:solidFill>
                  <a:schemeClr val="bg1"/>
                </a:solidFill>
                <a:latin typeface="Arial" panose="020B0604020202020204" pitchFamily="34" charset="0"/>
                <a:cs typeface="Arial" panose="020B0604020202020204" pitchFamily="34" charset="0"/>
              </a:rPr>
              <a:t>Die </a:t>
            </a:r>
            <a:r>
              <a:rPr lang="en-US" sz="2800" i="1" dirty="0" err="1">
                <a:solidFill>
                  <a:schemeClr val="bg1"/>
                </a:solidFill>
                <a:latin typeface="Arial" panose="020B0604020202020204" pitchFamily="34" charset="0"/>
                <a:cs typeface="Arial" panose="020B0604020202020204" pitchFamily="34" charset="0"/>
              </a:rPr>
              <a:t>Fähigkeit</a:t>
            </a:r>
            <a:r>
              <a:rPr lang="en-US" sz="2800" i="1" dirty="0">
                <a:solidFill>
                  <a:schemeClr val="bg1"/>
                </a:solidFill>
                <a:latin typeface="Arial" panose="020B0604020202020204" pitchFamily="34" charset="0"/>
                <a:cs typeface="Arial" panose="020B0604020202020204" pitchFamily="34" charset="0"/>
              </a:rPr>
              <a:t>, </a:t>
            </a:r>
            <a:r>
              <a:rPr lang="en-US" sz="2800" i="1" dirty="0" err="1">
                <a:solidFill>
                  <a:schemeClr val="bg1"/>
                </a:solidFill>
                <a:latin typeface="Arial" panose="020B0604020202020204" pitchFamily="34" charset="0"/>
                <a:cs typeface="Arial" panose="020B0604020202020204" pitchFamily="34" charset="0"/>
              </a:rPr>
              <a:t>irrelevante</a:t>
            </a:r>
            <a:r>
              <a:rPr lang="en-US" sz="2800" i="1" dirty="0">
                <a:solidFill>
                  <a:schemeClr val="bg1"/>
                </a:solidFill>
                <a:latin typeface="Arial" panose="020B0604020202020204" pitchFamily="34" charset="0"/>
                <a:cs typeface="Arial" panose="020B0604020202020204" pitchFamily="34" charset="0"/>
              </a:rPr>
              <a:t> Gedanken und </a:t>
            </a:r>
            <a:r>
              <a:rPr lang="en-US" sz="2800" i="1" dirty="0" err="1">
                <a:solidFill>
                  <a:schemeClr val="bg1"/>
                </a:solidFill>
                <a:latin typeface="Arial" panose="020B0604020202020204" pitchFamily="34" charset="0"/>
                <a:cs typeface="Arial" panose="020B0604020202020204" pitchFamily="34" charset="0"/>
              </a:rPr>
              <a:t>Handlungen</a:t>
            </a:r>
            <a:r>
              <a:rPr lang="en-US" sz="2800" i="1" dirty="0">
                <a:solidFill>
                  <a:schemeClr val="bg1"/>
                </a:solidFill>
                <a:latin typeface="Arial" panose="020B0604020202020204" pitchFamily="34" charset="0"/>
                <a:cs typeface="Arial" panose="020B0604020202020204" pitchFamily="34" charset="0"/>
              </a:rPr>
              <a:t> </a:t>
            </a:r>
            <a:r>
              <a:rPr lang="en-US" sz="2800" i="1" dirty="0" err="1">
                <a:solidFill>
                  <a:schemeClr val="bg1"/>
                </a:solidFill>
                <a:latin typeface="Arial" panose="020B0604020202020204" pitchFamily="34" charset="0"/>
                <a:cs typeface="Arial" panose="020B0604020202020204" pitchFamily="34" charset="0"/>
              </a:rPr>
              <a:t>zu</a:t>
            </a:r>
            <a:r>
              <a:rPr lang="en-US" sz="2800" i="1" dirty="0">
                <a:solidFill>
                  <a:schemeClr val="bg1"/>
                </a:solidFill>
                <a:latin typeface="Arial" panose="020B0604020202020204" pitchFamily="34" charset="0"/>
                <a:cs typeface="Arial" panose="020B0604020202020204" pitchFamily="34" charset="0"/>
              </a:rPr>
              <a:t> </a:t>
            </a:r>
            <a:r>
              <a:rPr lang="en-US" sz="2800" i="1" dirty="0" err="1">
                <a:solidFill>
                  <a:schemeClr val="bg1"/>
                </a:solidFill>
                <a:latin typeface="Arial" panose="020B0604020202020204" pitchFamily="34" charset="0"/>
                <a:cs typeface="Arial" panose="020B0604020202020204" pitchFamily="34" charset="0"/>
              </a:rPr>
              <a:t>unterdrücken</a:t>
            </a:r>
            <a:r>
              <a:rPr lang="en-US" sz="2800" i="1" dirty="0">
                <a:solidFill>
                  <a:schemeClr val="bg1"/>
                </a:solidFill>
                <a:latin typeface="Arial" panose="020B0604020202020204" pitchFamily="34" charset="0"/>
                <a:cs typeface="Arial" panose="020B0604020202020204" pitchFamily="34" charset="0"/>
              </a:rPr>
              <a:t>, um </a:t>
            </a:r>
            <a:r>
              <a:rPr lang="en-US" sz="2800" i="1" dirty="0" err="1">
                <a:solidFill>
                  <a:schemeClr val="bg1"/>
                </a:solidFill>
                <a:latin typeface="Arial" panose="020B0604020202020204" pitchFamily="34" charset="0"/>
                <a:cs typeface="Arial" panose="020B0604020202020204" pitchFamily="34" charset="0"/>
              </a:rPr>
              <a:t>gegenwärtige</a:t>
            </a:r>
            <a:r>
              <a:rPr lang="en-US" sz="2800" i="1" dirty="0">
                <a:solidFill>
                  <a:schemeClr val="bg1"/>
                </a:solidFill>
                <a:latin typeface="Arial" panose="020B0604020202020204" pitchFamily="34" charset="0"/>
                <a:cs typeface="Arial" panose="020B0604020202020204" pitchFamily="34" charset="0"/>
              </a:rPr>
              <a:t> </a:t>
            </a:r>
            <a:r>
              <a:rPr lang="en-US" sz="2800" i="1" dirty="0" err="1">
                <a:solidFill>
                  <a:schemeClr val="bg1"/>
                </a:solidFill>
                <a:latin typeface="Arial" panose="020B0604020202020204" pitchFamily="34" charset="0"/>
                <a:cs typeface="Arial" panose="020B0604020202020204" pitchFamily="34" charset="0"/>
              </a:rPr>
              <a:t>Ziele</a:t>
            </a:r>
            <a:r>
              <a:rPr lang="en-US" sz="2800" i="1" dirty="0">
                <a:solidFill>
                  <a:schemeClr val="bg1"/>
                </a:solidFill>
                <a:latin typeface="Arial" panose="020B0604020202020204" pitchFamily="34" charset="0"/>
                <a:cs typeface="Arial" panose="020B0604020202020204" pitchFamily="34" charset="0"/>
              </a:rPr>
              <a:t> </a:t>
            </a:r>
            <a:r>
              <a:rPr lang="en-US" sz="2800" i="1" dirty="0" err="1">
                <a:solidFill>
                  <a:schemeClr val="bg1"/>
                </a:solidFill>
                <a:latin typeface="Arial" panose="020B0604020202020204" pitchFamily="34" charset="0"/>
                <a:cs typeface="Arial" panose="020B0604020202020204" pitchFamily="34" charset="0"/>
              </a:rPr>
              <a:t>zu</a:t>
            </a:r>
            <a:r>
              <a:rPr lang="en-US" sz="2800" i="1" dirty="0">
                <a:solidFill>
                  <a:schemeClr val="bg1"/>
                </a:solidFill>
                <a:latin typeface="Arial" panose="020B0604020202020204" pitchFamily="34" charset="0"/>
                <a:cs typeface="Arial" panose="020B0604020202020204" pitchFamily="34" charset="0"/>
              </a:rPr>
              <a:t> </a:t>
            </a:r>
            <a:r>
              <a:rPr lang="en-US" sz="2800" i="1" dirty="0" err="1">
                <a:solidFill>
                  <a:schemeClr val="bg1"/>
                </a:solidFill>
                <a:latin typeface="Arial" panose="020B0604020202020204" pitchFamily="34" charset="0"/>
                <a:cs typeface="Arial" panose="020B0604020202020204" pitchFamily="34" charset="0"/>
              </a:rPr>
              <a:t>erreichen</a:t>
            </a:r>
            <a:r>
              <a:rPr lang="en-US" sz="2800" i="1" dirty="0">
                <a:solidFill>
                  <a:schemeClr val="bg1"/>
                </a:solidFill>
                <a:latin typeface="Arial" panose="020B0604020202020204" pitchFamily="34" charset="0"/>
                <a:cs typeface="Arial" panose="020B0604020202020204" pitchFamily="34" charset="0"/>
              </a:rPr>
              <a:t>. </a:t>
            </a:r>
          </a:p>
        </p:txBody>
      </p:sp>
      <p:sp>
        <p:nvSpPr>
          <p:cNvPr id="3" name="Rechteck 2"/>
          <p:cNvSpPr/>
          <p:nvPr/>
        </p:nvSpPr>
        <p:spPr>
          <a:xfrm>
            <a:off x="7158331" y="2745526"/>
            <a:ext cx="4607442" cy="1200329"/>
          </a:xfrm>
          <a:prstGeom prst="rect">
            <a:avLst/>
          </a:prstGeom>
          <a:ln w="19050">
            <a:solidFill>
              <a:schemeClr val="accent2">
                <a:lumMod val="75000"/>
              </a:schemeClr>
            </a:solidFill>
          </a:ln>
        </p:spPr>
        <p:txBody>
          <a:bodyPr wrap="square">
            <a:spAutoFit/>
          </a:bodyPr>
          <a:lstStyle/>
          <a:p>
            <a:pPr lvl="0">
              <a:defRPr/>
            </a:pPr>
            <a:r>
              <a:rPr lang="en-US" sz="2400">
                <a:solidFill>
                  <a:schemeClr val="bg1"/>
                </a:solidFill>
                <a:latin typeface="Arial" panose="020B0604020202020204" pitchFamily="34" charset="0"/>
                <a:cs typeface="Arial" panose="020B0604020202020204" pitchFamily="34" charset="0"/>
              </a:rPr>
              <a:t>Babai et al., 2014: Moderater Zusammenhang mit </a:t>
            </a:r>
            <a:r>
              <a:rPr lang="en-US" sz="2400" b="1">
                <a:solidFill>
                  <a:schemeClr val="bg1"/>
                </a:solidFill>
                <a:latin typeface="Arial" panose="020B0604020202020204" pitchFamily="34" charset="0"/>
                <a:cs typeface="Arial" panose="020B0604020202020204" pitchFamily="34" charset="0"/>
              </a:rPr>
              <a:t>digit cancellation test</a:t>
            </a:r>
            <a:endParaRPr lang="en-US" sz="2400">
              <a:solidFill>
                <a:schemeClr val="bg1"/>
              </a:solidFill>
              <a:latin typeface="Arial" panose="020B0604020202020204" pitchFamily="34" charset="0"/>
              <a:cs typeface="Arial" panose="020B0604020202020204" pitchFamily="34" charset="0"/>
            </a:endParaRPr>
          </a:p>
        </p:txBody>
      </p:sp>
      <p:sp>
        <p:nvSpPr>
          <p:cNvPr id="8" name="Rechteck 7"/>
          <p:cNvSpPr/>
          <p:nvPr/>
        </p:nvSpPr>
        <p:spPr>
          <a:xfrm>
            <a:off x="389861" y="2745526"/>
            <a:ext cx="4607442" cy="1200329"/>
          </a:xfrm>
          <a:prstGeom prst="rect">
            <a:avLst/>
          </a:prstGeom>
          <a:ln w="19050">
            <a:solidFill>
              <a:schemeClr val="accent2">
                <a:lumMod val="75000"/>
              </a:schemeClr>
            </a:solidFill>
          </a:ln>
        </p:spPr>
        <p:txBody>
          <a:bodyPr wrap="square">
            <a:spAutoFit/>
          </a:bodyPr>
          <a:lstStyle/>
          <a:p>
            <a:pPr lvl="0">
              <a:defRPr/>
            </a:pPr>
            <a:r>
              <a:rPr lang="en-US" sz="2400">
                <a:solidFill>
                  <a:schemeClr val="bg1"/>
                </a:solidFill>
                <a:latin typeface="Arial" panose="020B0604020202020204" pitchFamily="34" charset="0"/>
                <a:cs typeface="Arial" panose="020B0604020202020204" pitchFamily="34" charset="0"/>
              </a:rPr>
              <a:t>Vosniadou et al., 2018: Moderater Zusammenhang mit </a:t>
            </a:r>
            <a:r>
              <a:rPr lang="en-US" sz="2400" b="1">
                <a:solidFill>
                  <a:schemeClr val="bg1"/>
                </a:solidFill>
                <a:latin typeface="Arial" panose="020B0604020202020204" pitchFamily="34" charset="0"/>
                <a:cs typeface="Arial" panose="020B0604020202020204" pitchFamily="34" charset="0"/>
              </a:rPr>
              <a:t>Stroop</a:t>
            </a:r>
            <a:endParaRPr lang="en-US" sz="2400">
              <a:solidFill>
                <a:schemeClr val="bg1"/>
              </a:solidFill>
              <a:latin typeface="Arial" panose="020B0604020202020204" pitchFamily="34" charset="0"/>
              <a:cs typeface="Arial" panose="020B0604020202020204" pitchFamily="34" charset="0"/>
            </a:endParaRPr>
          </a:p>
        </p:txBody>
      </p:sp>
      <p:sp>
        <p:nvSpPr>
          <p:cNvPr id="9" name="Rechteck 8"/>
          <p:cNvSpPr/>
          <p:nvPr/>
        </p:nvSpPr>
        <p:spPr>
          <a:xfrm>
            <a:off x="389861" y="4677108"/>
            <a:ext cx="4607442" cy="1200329"/>
          </a:xfrm>
          <a:prstGeom prst="rect">
            <a:avLst/>
          </a:prstGeom>
          <a:ln w="19050">
            <a:solidFill>
              <a:schemeClr val="accent2">
                <a:lumMod val="75000"/>
              </a:schemeClr>
            </a:solidFill>
          </a:ln>
        </p:spPr>
        <p:txBody>
          <a:bodyPr wrap="square">
            <a:spAutoFit/>
          </a:bodyPr>
          <a:lstStyle/>
          <a:p>
            <a:pPr lvl="0">
              <a:defRPr/>
            </a:pPr>
            <a:r>
              <a:rPr lang="en-US" sz="2400">
                <a:solidFill>
                  <a:schemeClr val="bg1"/>
                </a:solidFill>
                <a:latin typeface="Arial" panose="020B0604020202020204" pitchFamily="34" charset="0"/>
                <a:cs typeface="Arial" panose="020B0604020202020204" pitchFamily="34" charset="0"/>
              </a:rPr>
              <a:t>Stricker et al., 2021: Kein Zusammenhang mit </a:t>
            </a:r>
            <a:r>
              <a:rPr lang="en-US" sz="2400" b="1">
                <a:solidFill>
                  <a:schemeClr val="bg1"/>
                </a:solidFill>
                <a:latin typeface="Arial" panose="020B0604020202020204" pitchFamily="34" charset="0"/>
                <a:cs typeface="Arial" panose="020B0604020202020204" pitchFamily="34" charset="0"/>
              </a:rPr>
              <a:t>Picture-Word</a:t>
            </a:r>
            <a:endParaRPr lang="en-US" sz="2400">
              <a:solidFill>
                <a:schemeClr val="bg1"/>
              </a:solidFill>
              <a:latin typeface="Arial" panose="020B0604020202020204" pitchFamily="34" charset="0"/>
              <a:cs typeface="Arial" panose="020B0604020202020204" pitchFamily="34" charset="0"/>
            </a:endParaRPr>
          </a:p>
        </p:txBody>
      </p:sp>
      <p:sp>
        <p:nvSpPr>
          <p:cNvPr id="10" name="Rechteck 9"/>
          <p:cNvSpPr/>
          <p:nvPr/>
        </p:nvSpPr>
        <p:spPr>
          <a:xfrm>
            <a:off x="7158331" y="4677108"/>
            <a:ext cx="4607442" cy="830997"/>
          </a:xfrm>
          <a:prstGeom prst="rect">
            <a:avLst/>
          </a:prstGeom>
          <a:ln w="19050">
            <a:solidFill>
              <a:schemeClr val="accent2">
                <a:lumMod val="75000"/>
              </a:schemeClr>
            </a:solidFill>
          </a:ln>
        </p:spPr>
        <p:txBody>
          <a:bodyPr wrap="square">
            <a:spAutoFit/>
          </a:bodyPr>
          <a:lstStyle/>
          <a:p>
            <a:pPr lvl="0">
              <a:defRPr/>
            </a:pPr>
            <a:r>
              <a:rPr lang="en-US" sz="2400">
                <a:solidFill>
                  <a:schemeClr val="bg1"/>
                </a:solidFill>
                <a:latin typeface="Arial" panose="020B0604020202020204" pitchFamily="34" charset="0"/>
                <a:cs typeface="Arial" panose="020B0604020202020204" pitchFamily="34" charset="0"/>
              </a:rPr>
              <a:t>Edelsbrunner, 2023: Ich glaub das alles nicht</a:t>
            </a:r>
          </a:p>
        </p:txBody>
      </p:sp>
      <p:sp>
        <p:nvSpPr>
          <p:cNvPr id="11" name="Textfeld 10"/>
          <p:cNvSpPr txBox="1"/>
          <p:nvPr/>
        </p:nvSpPr>
        <p:spPr>
          <a:xfrm>
            <a:off x="7442791" y="4625133"/>
            <a:ext cx="1828800" cy="769441"/>
          </a:xfrm>
          <a:prstGeom prst="rect">
            <a:avLst/>
          </a:prstGeom>
          <a:noFill/>
        </p:spPr>
        <p:txBody>
          <a:bodyPr wrap="square" rtlCol="0">
            <a:spAutoFit/>
          </a:bodyPr>
          <a:lstStyle/>
          <a:p>
            <a:r>
              <a:rPr lang="en-US" sz="4400">
                <a:solidFill>
                  <a:srgbClr val="C00000"/>
                </a:solidFill>
                <a:latin typeface="Arial" panose="020B0604020202020204" pitchFamily="34" charset="0"/>
                <a:cs typeface="Arial" panose="020B0604020202020204" pitchFamily="34" charset="0"/>
              </a:rPr>
              <a:t>ROT</a:t>
            </a:r>
          </a:p>
        </p:txBody>
      </p:sp>
      <p:sp>
        <p:nvSpPr>
          <p:cNvPr id="12" name="Textfeld 11"/>
          <p:cNvSpPr txBox="1"/>
          <p:nvPr/>
        </p:nvSpPr>
        <p:spPr>
          <a:xfrm>
            <a:off x="9463258" y="4634746"/>
            <a:ext cx="1828800" cy="769441"/>
          </a:xfrm>
          <a:prstGeom prst="rect">
            <a:avLst/>
          </a:prstGeom>
          <a:noFill/>
        </p:spPr>
        <p:txBody>
          <a:bodyPr wrap="square" rtlCol="0">
            <a:spAutoFit/>
          </a:bodyPr>
          <a:lstStyle/>
          <a:p>
            <a:r>
              <a:rPr lang="de-CH" sz="4400">
                <a:solidFill>
                  <a:srgbClr val="00B050"/>
                </a:solidFill>
                <a:latin typeface="Arial" panose="020B0604020202020204" pitchFamily="34" charset="0"/>
                <a:cs typeface="Arial" panose="020B0604020202020204" pitchFamily="34" charset="0"/>
              </a:rPr>
              <a:t>GELB</a:t>
            </a:r>
            <a:endParaRPr lang="en-US" sz="4400">
              <a:solidFill>
                <a:srgbClr val="00B050"/>
              </a:solidFill>
              <a:latin typeface="Arial" panose="020B0604020202020204" pitchFamily="34" charset="0"/>
              <a:cs typeface="Arial" panose="020B0604020202020204" pitchFamily="34" charset="0"/>
            </a:endParaRPr>
          </a:p>
        </p:txBody>
      </p:sp>
      <p:sp>
        <p:nvSpPr>
          <p:cNvPr id="15" name="Textfeld 14"/>
          <p:cNvSpPr txBox="1"/>
          <p:nvPr/>
        </p:nvSpPr>
        <p:spPr>
          <a:xfrm>
            <a:off x="8806879" y="4831991"/>
            <a:ext cx="758737" cy="523220"/>
          </a:xfrm>
          <a:prstGeom prst="rect">
            <a:avLst/>
          </a:prstGeom>
          <a:noFill/>
        </p:spPr>
        <p:txBody>
          <a:bodyPr wrap="square" rtlCol="0">
            <a:spAutoFit/>
          </a:bodyPr>
          <a:lstStyle/>
          <a:p>
            <a:r>
              <a:rPr lang="de-CH" sz="2800">
                <a:solidFill>
                  <a:schemeClr val="bg1"/>
                </a:solidFill>
                <a:latin typeface="Arial" panose="020B0604020202020204" pitchFamily="34" charset="0"/>
                <a:cs typeface="Arial" panose="020B0604020202020204" pitchFamily="34" charset="0"/>
              </a:rPr>
              <a:t>vs.</a:t>
            </a:r>
            <a:endParaRPr lang="en-US" sz="2800">
              <a:solidFill>
                <a:schemeClr val="bg1"/>
              </a:solidFill>
              <a:latin typeface="Arial" panose="020B0604020202020204" pitchFamily="34" charset="0"/>
              <a:cs typeface="Arial" panose="020B0604020202020204" pitchFamily="34" charset="0"/>
            </a:endParaRPr>
          </a:p>
        </p:txBody>
      </p:sp>
      <p:cxnSp>
        <p:nvCxnSpPr>
          <p:cNvPr id="7" name="Gerade Verbindung mit Pfeil 6"/>
          <p:cNvCxnSpPr>
            <a:stCxn id="10" idx="1"/>
          </p:cNvCxnSpPr>
          <p:nvPr/>
        </p:nvCxnSpPr>
        <p:spPr>
          <a:xfrm flipH="1">
            <a:off x="5722070" y="5092607"/>
            <a:ext cx="1436261" cy="27099"/>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284768" y="4588792"/>
            <a:ext cx="5807085" cy="523220"/>
          </a:xfrm>
          <a:prstGeom prst="rect">
            <a:avLst/>
          </a:prstGeom>
          <a:noFill/>
        </p:spPr>
        <p:txBody>
          <a:bodyPr wrap="square" rtlCol="0">
            <a:spAutoFit/>
          </a:bodyPr>
          <a:lstStyle/>
          <a:p>
            <a:r>
              <a:rPr lang="en-US" sz="2800" i="1">
                <a:solidFill>
                  <a:srgbClr val="FF0000"/>
                </a:solidFill>
                <a:latin typeface="Arial" panose="020B0604020202020204" pitchFamily="34" charset="0"/>
                <a:cs typeface="Arial" panose="020B0604020202020204" pitchFamily="34" charset="0"/>
              </a:rPr>
              <a:t>Die Sonne dreht sich um die Erde</a:t>
            </a:r>
          </a:p>
        </p:txBody>
      </p:sp>
      <p:sp>
        <p:nvSpPr>
          <p:cNvPr id="17" name="Textfeld 16"/>
          <p:cNvSpPr txBox="1"/>
          <p:nvPr/>
        </p:nvSpPr>
        <p:spPr>
          <a:xfrm>
            <a:off x="2353058" y="4933897"/>
            <a:ext cx="758737" cy="523220"/>
          </a:xfrm>
          <a:prstGeom prst="rect">
            <a:avLst/>
          </a:prstGeom>
          <a:noFill/>
        </p:spPr>
        <p:txBody>
          <a:bodyPr wrap="square" rtlCol="0">
            <a:spAutoFit/>
          </a:bodyPr>
          <a:lstStyle/>
          <a:p>
            <a:r>
              <a:rPr lang="de-CH" sz="2800">
                <a:solidFill>
                  <a:schemeClr val="bg1"/>
                </a:solidFill>
                <a:latin typeface="Arial" panose="020B0604020202020204" pitchFamily="34" charset="0"/>
                <a:cs typeface="Arial" panose="020B0604020202020204" pitchFamily="34" charset="0"/>
              </a:rPr>
              <a:t>vs.</a:t>
            </a:r>
            <a:endParaRPr lang="en-US" sz="2800">
              <a:solidFill>
                <a:schemeClr val="bg1"/>
              </a:solidFill>
              <a:latin typeface="Arial" panose="020B0604020202020204" pitchFamily="34" charset="0"/>
              <a:cs typeface="Arial" panose="020B0604020202020204" pitchFamily="34" charset="0"/>
            </a:endParaRPr>
          </a:p>
        </p:txBody>
      </p:sp>
      <p:sp>
        <p:nvSpPr>
          <p:cNvPr id="18" name="Textfeld 17"/>
          <p:cNvSpPr txBox="1"/>
          <p:nvPr/>
        </p:nvSpPr>
        <p:spPr>
          <a:xfrm>
            <a:off x="284768" y="5195507"/>
            <a:ext cx="5945911" cy="523220"/>
          </a:xfrm>
          <a:prstGeom prst="rect">
            <a:avLst/>
          </a:prstGeom>
          <a:noFill/>
        </p:spPr>
        <p:txBody>
          <a:bodyPr wrap="square" rtlCol="0">
            <a:spAutoFit/>
          </a:bodyPr>
          <a:lstStyle/>
          <a:p>
            <a:r>
              <a:rPr lang="en-US" sz="2800" i="1">
                <a:solidFill>
                  <a:srgbClr val="0070C0"/>
                </a:solidFill>
                <a:latin typeface="Arial" panose="020B0604020202020204" pitchFamily="34" charset="0"/>
                <a:cs typeface="Arial" panose="020B0604020202020204" pitchFamily="34" charset="0"/>
              </a:rPr>
              <a:t>Der Mond dreht sich um die Erde</a:t>
            </a:r>
          </a:p>
        </p:txBody>
      </p:sp>
      <p:sp>
        <p:nvSpPr>
          <p:cNvPr id="19" name="Textfeld 18"/>
          <p:cNvSpPr txBox="1"/>
          <p:nvPr/>
        </p:nvSpPr>
        <p:spPr>
          <a:xfrm>
            <a:off x="7158331" y="4015104"/>
            <a:ext cx="1990908" cy="461665"/>
          </a:xfrm>
          <a:prstGeom prst="rect">
            <a:avLst/>
          </a:prstGeom>
          <a:noFill/>
        </p:spPr>
        <p:txBody>
          <a:bodyPr wrap="square" rtlCol="0">
            <a:spAutoFit/>
          </a:bodyPr>
          <a:lstStyle/>
          <a:p>
            <a:r>
              <a:rPr lang="de-CH" sz="2400">
                <a:solidFill>
                  <a:schemeClr val="bg1"/>
                </a:solidFill>
                <a:latin typeface="Arial" panose="020B0604020202020204" pitchFamily="34" charset="0"/>
                <a:cs typeface="Arial" panose="020B0604020202020204" pitchFamily="34" charset="0"/>
              </a:rPr>
              <a:t>7 6 0 1 7 33</a:t>
            </a:r>
            <a:endParaRPr lang="en-US" sz="2400">
              <a:solidFill>
                <a:schemeClr val="bg1"/>
              </a:solidFill>
              <a:latin typeface="Arial" panose="020B0604020202020204" pitchFamily="34" charset="0"/>
              <a:cs typeface="Arial" panose="020B0604020202020204" pitchFamily="34" charset="0"/>
            </a:endParaRPr>
          </a:p>
        </p:txBody>
      </p:sp>
      <p:cxnSp>
        <p:nvCxnSpPr>
          <p:cNvPr id="21" name="Gerader Verbinder 20"/>
          <p:cNvCxnSpPr/>
          <p:nvPr/>
        </p:nvCxnSpPr>
        <p:spPr>
          <a:xfrm flipV="1">
            <a:off x="7158331" y="4125433"/>
            <a:ext cx="284460" cy="3513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flipV="1">
            <a:off x="8229944" y="4034600"/>
            <a:ext cx="284460" cy="3513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Grafik 22"/>
          <p:cNvPicPr>
            <a:picLocks noChangeAspect="1"/>
          </p:cNvPicPr>
          <p:nvPr/>
        </p:nvPicPr>
        <p:blipFill>
          <a:blip r:embed="rId3"/>
          <a:stretch>
            <a:fillRect/>
          </a:stretch>
        </p:blipFill>
        <p:spPr>
          <a:xfrm>
            <a:off x="7129548" y="4677108"/>
            <a:ext cx="1278318" cy="1085883"/>
          </a:xfrm>
          <a:prstGeom prst="rect">
            <a:avLst/>
          </a:prstGeom>
        </p:spPr>
      </p:pic>
      <p:sp>
        <p:nvSpPr>
          <p:cNvPr id="24" name="Textfeld 23"/>
          <p:cNvSpPr txBox="1"/>
          <p:nvPr/>
        </p:nvSpPr>
        <p:spPr>
          <a:xfrm>
            <a:off x="8536362" y="4977189"/>
            <a:ext cx="2187451" cy="461665"/>
          </a:xfrm>
          <a:prstGeom prst="rect">
            <a:avLst/>
          </a:prstGeom>
          <a:noFill/>
        </p:spPr>
        <p:txBody>
          <a:bodyPr wrap="square" rtlCol="0">
            <a:spAutoFit/>
          </a:bodyPr>
          <a:lstStyle/>
          <a:p>
            <a:r>
              <a:rPr lang="en-US" sz="2400">
                <a:solidFill>
                  <a:schemeClr val="bg1"/>
                </a:solidFill>
              </a:rPr>
              <a:t>= BLUME</a:t>
            </a:r>
          </a:p>
        </p:txBody>
      </p:sp>
      <p:sp>
        <p:nvSpPr>
          <p:cNvPr id="5" name="Foliennummernplatzhalter 4"/>
          <p:cNvSpPr>
            <a:spLocks noGrp="1"/>
          </p:cNvSpPr>
          <p:nvPr>
            <p:ph type="sldNum" sz="quarter" idx="12"/>
          </p:nvPr>
        </p:nvSpPr>
        <p:spPr/>
        <p:txBody>
          <a:bodyPr/>
          <a:lstStyle/>
          <a:p>
            <a:fld id="{8CD81D32-49D6-4432-ACD3-F60C5F690709}" type="slidenum">
              <a:rPr lang="de-CH" smtClean="0"/>
              <a:t>5</a:t>
            </a:fld>
            <a:endParaRPr lang="de-CH"/>
          </a:p>
        </p:txBody>
      </p:sp>
    </p:spTree>
    <p:extLst>
      <p:ext uri="{BB962C8B-B14F-4D97-AF65-F5344CB8AC3E}">
        <p14:creationId xmlns:p14="http://schemas.microsoft.com/office/powerpoint/2010/main" val="359037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p:bldP spid="12" grpId="0"/>
      <p:bldP spid="15" grpId="0"/>
      <p:bldP spid="16" grpId="1"/>
      <p:bldP spid="17" grpId="0"/>
      <p:bldP spid="18" grpId="1"/>
      <p:bldP spid="19" grpId="0"/>
      <p:bldP spid="24" grpId="0"/>
      <p:bldP spid="24" grpId="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162789" y="101176"/>
            <a:ext cx="11101713" cy="4524315"/>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Internal consistencies (Alphas/Omegas)</a:t>
            </a:r>
          </a:p>
          <a:p>
            <a:endParaRPr lang="de-CH">
              <a:latin typeface="Arial" panose="020B0604020202020204" pitchFamily="34" charset="0"/>
              <a:cs typeface="Arial" panose="020B0604020202020204" pitchFamily="34" charset="0"/>
            </a:endParaRPr>
          </a:p>
          <a:p>
            <a:r>
              <a:rPr lang="de-CH">
                <a:latin typeface="Arial" panose="020B0604020202020204" pitchFamily="34" charset="0"/>
                <a:cs typeface="Arial" panose="020B0604020202020204" pitchFamily="34" charset="0"/>
              </a:rPr>
              <a:t>Shtulman (across 21 topics):</a:t>
            </a:r>
          </a:p>
          <a:p>
            <a:endParaRPr lang="de-CH">
              <a:latin typeface="Arial" panose="020B0604020202020204" pitchFamily="34" charset="0"/>
              <a:cs typeface="Arial" panose="020B0604020202020204" pitchFamily="34" charset="0"/>
            </a:endParaRPr>
          </a:p>
          <a:p>
            <a:r>
              <a:rPr lang="de-CH">
                <a:latin typeface="Arial" panose="020B0604020202020204" pitchFamily="34" charset="0"/>
                <a:cs typeface="Arial" panose="020B0604020202020204" pitchFamily="34" charset="0"/>
              </a:rPr>
              <a:t>RT differences: .45 (average intercorrelation about 0)</a:t>
            </a:r>
          </a:p>
          <a:p>
            <a:endParaRPr lang="de-CH">
              <a:latin typeface="Arial" panose="020B0604020202020204" pitchFamily="34" charset="0"/>
              <a:cs typeface="Arial" panose="020B0604020202020204" pitchFamily="34" charset="0"/>
            </a:endParaRPr>
          </a:p>
          <a:p>
            <a:r>
              <a:rPr lang="de-CH">
                <a:latin typeface="Arial" panose="020B0604020202020204" pitchFamily="34" charset="0"/>
                <a:cs typeface="Arial" panose="020B0604020202020204" pitchFamily="34" charset="0"/>
              </a:rPr>
              <a:t>Correctness differences: .51 (average intercorrelation about 0)</a:t>
            </a:r>
            <a:endParaRPr lang="en-US">
              <a:latin typeface="Arial" panose="020B0604020202020204" pitchFamily="34" charset="0"/>
              <a:cs typeface="Arial" panose="020B0604020202020204" pitchFamily="34" charset="0"/>
            </a:endParaRPr>
          </a:p>
          <a:p>
            <a:endParaRPr lang="de-CH">
              <a:latin typeface="Arial" panose="020B0604020202020204" pitchFamily="34" charset="0"/>
              <a:cs typeface="Arial" panose="020B0604020202020204" pitchFamily="34" charset="0"/>
            </a:endParaRPr>
          </a:p>
          <a:p>
            <a:endParaRPr lang="de-CH">
              <a:latin typeface="Arial" panose="020B0604020202020204" pitchFamily="34" charset="0"/>
              <a:cs typeface="Arial" panose="020B0604020202020204" pitchFamily="34" charset="0"/>
            </a:endParaRPr>
          </a:p>
          <a:p>
            <a:r>
              <a:rPr lang="de-CH">
                <a:latin typeface="Arial" panose="020B0604020202020204" pitchFamily="34" charset="0"/>
                <a:cs typeface="Arial" panose="020B0604020202020204" pitchFamily="34" charset="0"/>
              </a:rPr>
              <a:t>Picture-word: .41/.54 (RT/Corr across 4 blocks)</a:t>
            </a:r>
          </a:p>
          <a:p>
            <a:endParaRPr lang="de-CH">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Anti-saccade: .74 (three blocks - P, B and R)</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Flanker: .35 (left- and right-trials; r = .18)</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Binding: .65 (Set sizes 3, 4, and 5)</a:t>
            </a:r>
          </a:p>
        </p:txBody>
      </p:sp>
      <p:sp>
        <p:nvSpPr>
          <p:cNvPr id="2" name="Foliennummernplatzhalter 1"/>
          <p:cNvSpPr>
            <a:spLocks noGrp="1"/>
          </p:cNvSpPr>
          <p:nvPr>
            <p:ph type="sldNum" sz="quarter" idx="12"/>
          </p:nvPr>
        </p:nvSpPr>
        <p:spPr/>
        <p:txBody>
          <a:bodyPr/>
          <a:lstStyle/>
          <a:p>
            <a:fld id="{8CD81D32-49D6-4432-ACD3-F60C5F690709}" type="slidenum">
              <a:rPr lang="de-CH" smtClean="0"/>
              <a:t>50</a:t>
            </a:fld>
            <a:endParaRPr lang="de-CH"/>
          </a:p>
        </p:txBody>
      </p:sp>
    </p:spTree>
    <p:extLst>
      <p:ext uri="{BB962C8B-B14F-4D97-AF65-F5344CB8AC3E}">
        <p14:creationId xmlns:p14="http://schemas.microsoft.com/office/powerpoint/2010/main" val="2154894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25886" b="25475"/>
          <a:stretch/>
        </p:blipFill>
        <p:spPr>
          <a:xfrm>
            <a:off x="99548" y="485422"/>
            <a:ext cx="7871635" cy="4749187"/>
          </a:xfrm>
          <a:prstGeom prst="rect">
            <a:avLst/>
          </a:prstGeom>
        </p:spPr>
      </p:pic>
      <p:sp>
        <p:nvSpPr>
          <p:cNvPr id="5" name="Textfeld 4"/>
          <p:cNvSpPr txBox="1"/>
          <p:nvPr/>
        </p:nvSpPr>
        <p:spPr>
          <a:xfrm>
            <a:off x="179495" y="227281"/>
            <a:ext cx="11101713" cy="1200329"/>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The main question: What predicts the Shtulman-task?</a:t>
            </a:r>
          </a:p>
          <a:p>
            <a:endParaRPr lang="de-CH">
              <a:latin typeface="Arial" panose="020B0604020202020204" pitchFamily="34" charset="0"/>
              <a:cs typeface="Arial" panose="020B0604020202020204" pitchFamily="34" charset="0"/>
            </a:endParaRPr>
          </a:p>
          <a:p>
            <a:endParaRPr lang="de-CH">
              <a:latin typeface="Arial" panose="020B0604020202020204" pitchFamily="34" charset="0"/>
              <a:cs typeface="Arial" panose="020B0604020202020204" pitchFamily="34" charset="0"/>
            </a:endParaRPr>
          </a:p>
          <a:p>
            <a:endParaRPr lang="de-CH">
              <a:latin typeface="Arial" panose="020B0604020202020204" pitchFamily="34" charset="0"/>
              <a:cs typeface="Arial" panose="020B0604020202020204" pitchFamily="34" charset="0"/>
            </a:endParaRPr>
          </a:p>
        </p:txBody>
      </p:sp>
      <p:sp>
        <p:nvSpPr>
          <p:cNvPr id="3" name="Rechteck 2"/>
          <p:cNvSpPr/>
          <p:nvPr/>
        </p:nvSpPr>
        <p:spPr>
          <a:xfrm>
            <a:off x="3676650" y="698500"/>
            <a:ext cx="4273551" cy="4826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p:cNvSpPr/>
          <p:nvPr/>
        </p:nvSpPr>
        <p:spPr>
          <a:xfrm>
            <a:off x="330200" y="2698750"/>
            <a:ext cx="812800" cy="25273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feld 3"/>
          <p:cNvSpPr txBox="1"/>
          <p:nvPr/>
        </p:nvSpPr>
        <p:spPr>
          <a:xfrm>
            <a:off x="8276418" y="637399"/>
            <a:ext cx="1596592" cy="646331"/>
          </a:xfrm>
          <a:prstGeom prst="rect">
            <a:avLst/>
          </a:prstGeom>
          <a:noFill/>
        </p:spPr>
        <p:txBody>
          <a:bodyPr wrap="square" rtlCol="0">
            <a:spAutoFit/>
          </a:bodyPr>
          <a:lstStyle/>
          <a:p>
            <a:r>
              <a:rPr lang="de-CH">
                <a:solidFill>
                  <a:srgbClr val="C00000"/>
                </a:solidFill>
              </a:rPr>
              <a:t>RT-differences: nothing</a:t>
            </a:r>
            <a:endParaRPr lang="en-US">
              <a:solidFill>
                <a:srgbClr val="C00000"/>
              </a:solidFill>
            </a:endParaRPr>
          </a:p>
        </p:txBody>
      </p:sp>
      <p:sp>
        <p:nvSpPr>
          <p:cNvPr id="16" name="Textfeld 15"/>
          <p:cNvSpPr txBox="1"/>
          <p:nvPr/>
        </p:nvSpPr>
        <p:spPr>
          <a:xfrm>
            <a:off x="8276418" y="1139850"/>
            <a:ext cx="2754134" cy="646331"/>
          </a:xfrm>
          <a:prstGeom prst="rect">
            <a:avLst/>
          </a:prstGeom>
          <a:noFill/>
        </p:spPr>
        <p:txBody>
          <a:bodyPr wrap="square" rtlCol="0">
            <a:spAutoFit/>
          </a:bodyPr>
          <a:lstStyle/>
          <a:p>
            <a:r>
              <a:rPr lang="de-CH">
                <a:solidFill>
                  <a:schemeClr val="accent6">
                    <a:lumMod val="75000"/>
                  </a:schemeClr>
                </a:solidFill>
              </a:rPr>
              <a:t>Correctness-differences: some things</a:t>
            </a:r>
            <a:endParaRPr lang="en-US">
              <a:solidFill>
                <a:schemeClr val="accent6">
                  <a:lumMod val="75000"/>
                </a:schemeClr>
              </a:solidFill>
            </a:endParaRPr>
          </a:p>
        </p:txBody>
      </p:sp>
      <p:sp>
        <p:nvSpPr>
          <p:cNvPr id="17" name="Rechteck 16"/>
          <p:cNvSpPr/>
          <p:nvPr/>
        </p:nvSpPr>
        <p:spPr>
          <a:xfrm>
            <a:off x="3670300" y="1200150"/>
            <a:ext cx="4279901" cy="482600"/>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hteck 17"/>
          <p:cNvSpPr/>
          <p:nvPr/>
        </p:nvSpPr>
        <p:spPr>
          <a:xfrm>
            <a:off x="1155700" y="2710880"/>
            <a:ext cx="825500" cy="2515170"/>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97606" r="75" b="25609"/>
          <a:stretch/>
        </p:blipFill>
        <p:spPr>
          <a:xfrm>
            <a:off x="7950201" y="485422"/>
            <a:ext cx="246270" cy="4740628"/>
          </a:xfrm>
          <a:prstGeom prst="rect">
            <a:avLst/>
          </a:prstGeom>
        </p:spPr>
      </p:pic>
      <p:sp>
        <p:nvSpPr>
          <p:cNvPr id="6" name="Rechteck 5"/>
          <p:cNvSpPr/>
          <p:nvPr/>
        </p:nvSpPr>
        <p:spPr>
          <a:xfrm>
            <a:off x="4555253" y="2698750"/>
            <a:ext cx="3394948" cy="19904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8233315" y="3234932"/>
            <a:ext cx="2754134" cy="923330"/>
          </a:xfrm>
          <a:prstGeom prst="rect">
            <a:avLst/>
          </a:prstGeom>
          <a:noFill/>
        </p:spPr>
        <p:txBody>
          <a:bodyPr wrap="square" rtlCol="0">
            <a:spAutoFit/>
          </a:bodyPr>
          <a:lstStyle/>
          <a:p>
            <a:r>
              <a:rPr lang="de-CH"/>
              <a:t>Intercorrelations inhibition- and binding-tasks:</a:t>
            </a:r>
          </a:p>
          <a:p>
            <a:r>
              <a:rPr lang="de-CH"/>
              <a:t>little</a:t>
            </a:r>
            <a:endParaRPr lang="en-US"/>
          </a:p>
        </p:txBody>
      </p:sp>
      <p:sp>
        <p:nvSpPr>
          <p:cNvPr id="7" name="Foliennummernplatzhalter 6"/>
          <p:cNvSpPr>
            <a:spLocks noGrp="1"/>
          </p:cNvSpPr>
          <p:nvPr>
            <p:ph type="sldNum" sz="quarter" idx="8"/>
          </p:nvPr>
        </p:nvSpPr>
        <p:spPr/>
        <p:txBody>
          <a:bodyPr/>
          <a:lstStyle/>
          <a:p>
            <a:pPr lvl="0"/>
            <a:fld id="{D041F825-250A-4898-A103-622268B49F04}" type="slidenum">
              <a:rPr lang="en-US" smtClean="0"/>
              <a:t>51</a:t>
            </a:fld>
            <a:endParaRPr lang="en-US"/>
          </a:p>
        </p:txBody>
      </p:sp>
    </p:spTree>
    <p:extLst>
      <p:ext uri="{BB962C8B-B14F-4D97-AF65-F5344CB8AC3E}">
        <p14:creationId xmlns:p14="http://schemas.microsoft.com/office/powerpoint/2010/main" val="12416696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8938592" y="294862"/>
            <a:ext cx="967409" cy="569843"/>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p:cNvSpPr/>
          <p:nvPr/>
        </p:nvSpPr>
        <p:spPr>
          <a:xfrm>
            <a:off x="8938592" y="1083366"/>
            <a:ext cx="967409" cy="569843"/>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p:cNvSpPr/>
          <p:nvPr/>
        </p:nvSpPr>
        <p:spPr>
          <a:xfrm>
            <a:off x="8938592" y="1871870"/>
            <a:ext cx="967409" cy="569843"/>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p:cNvSpPr/>
          <p:nvPr/>
        </p:nvSpPr>
        <p:spPr>
          <a:xfrm>
            <a:off x="8938592" y="2620618"/>
            <a:ext cx="967409" cy="569843"/>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8938593" y="3564835"/>
            <a:ext cx="967409" cy="569843"/>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8938592" y="4353339"/>
            <a:ext cx="967409" cy="569843"/>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8938592" y="5141843"/>
            <a:ext cx="967409" cy="569843"/>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p:cNvSpPr/>
          <p:nvPr/>
        </p:nvSpPr>
        <p:spPr>
          <a:xfrm>
            <a:off x="8938592" y="5930347"/>
            <a:ext cx="967409" cy="569843"/>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eschweifte Klammer rechts 4"/>
          <p:cNvSpPr/>
          <p:nvPr/>
        </p:nvSpPr>
        <p:spPr>
          <a:xfrm>
            <a:off x="10045149" y="294862"/>
            <a:ext cx="344558" cy="2895599"/>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feld 5"/>
          <p:cNvSpPr txBox="1"/>
          <p:nvPr/>
        </p:nvSpPr>
        <p:spPr>
          <a:xfrm>
            <a:off x="10389707" y="1557995"/>
            <a:ext cx="834887"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RTs</a:t>
            </a:r>
            <a:endParaRPr lang="en-US">
              <a:solidFill>
                <a:schemeClr val="bg1"/>
              </a:solidFill>
              <a:latin typeface="Arial" panose="020B0604020202020204" pitchFamily="34" charset="0"/>
              <a:cs typeface="Arial" panose="020B0604020202020204" pitchFamily="34" charset="0"/>
            </a:endParaRPr>
          </a:p>
        </p:txBody>
      </p:sp>
      <p:sp>
        <p:nvSpPr>
          <p:cNvPr id="18" name="Textfeld 17"/>
          <p:cNvSpPr txBox="1"/>
          <p:nvPr/>
        </p:nvSpPr>
        <p:spPr>
          <a:xfrm>
            <a:off x="9004852" y="400160"/>
            <a:ext cx="834887"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TT</a:t>
            </a:r>
            <a:endParaRPr lang="en-US">
              <a:latin typeface="Arial" panose="020B0604020202020204" pitchFamily="34" charset="0"/>
              <a:cs typeface="Arial" panose="020B0604020202020204" pitchFamily="34" charset="0"/>
            </a:endParaRPr>
          </a:p>
        </p:txBody>
      </p:sp>
      <p:sp>
        <p:nvSpPr>
          <p:cNvPr id="19" name="Textfeld 18"/>
          <p:cNvSpPr txBox="1"/>
          <p:nvPr/>
        </p:nvSpPr>
        <p:spPr>
          <a:xfrm>
            <a:off x="9004852" y="1183621"/>
            <a:ext cx="834887"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FF</a:t>
            </a:r>
            <a:endParaRPr lang="en-US">
              <a:latin typeface="Arial" panose="020B0604020202020204" pitchFamily="34" charset="0"/>
              <a:cs typeface="Arial" panose="020B0604020202020204" pitchFamily="34" charset="0"/>
            </a:endParaRPr>
          </a:p>
        </p:txBody>
      </p:sp>
      <p:sp>
        <p:nvSpPr>
          <p:cNvPr id="20" name="Textfeld 19"/>
          <p:cNvSpPr txBox="1"/>
          <p:nvPr/>
        </p:nvSpPr>
        <p:spPr>
          <a:xfrm>
            <a:off x="9004852" y="1977168"/>
            <a:ext cx="834887"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FT</a:t>
            </a:r>
            <a:endParaRPr lang="en-US">
              <a:latin typeface="Arial" panose="020B0604020202020204" pitchFamily="34" charset="0"/>
              <a:cs typeface="Arial" panose="020B0604020202020204" pitchFamily="34" charset="0"/>
            </a:endParaRPr>
          </a:p>
        </p:txBody>
      </p:sp>
      <p:sp>
        <p:nvSpPr>
          <p:cNvPr id="21" name="Textfeld 20"/>
          <p:cNvSpPr txBox="1"/>
          <p:nvPr/>
        </p:nvSpPr>
        <p:spPr>
          <a:xfrm>
            <a:off x="9004852" y="2715831"/>
            <a:ext cx="834887"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TF</a:t>
            </a:r>
            <a:endParaRPr lang="en-US">
              <a:latin typeface="Arial" panose="020B0604020202020204" pitchFamily="34" charset="0"/>
              <a:cs typeface="Arial" panose="020B0604020202020204" pitchFamily="34" charset="0"/>
            </a:endParaRPr>
          </a:p>
        </p:txBody>
      </p:sp>
      <p:sp>
        <p:nvSpPr>
          <p:cNvPr id="23" name="Geschweifte Klammer rechts 22"/>
          <p:cNvSpPr/>
          <p:nvPr/>
        </p:nvSpPr>
        <p:spPr>
          <a:xfrm>
            <a:off x="10045149" y="3564835"/>
            <a:ext cx="344558" cy="2895599"/>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feld 23"/>
          <p:cNvSpPr txBox="1"/>
          <p:nvPr/>
        </p:nvSpPr>
        <p:spPr>
          <a:xfrm>
            <a:off x="10389707" y="4689468"/>
            <a:ext cx="1133061" cy="646331"/>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Correct-nesses</a:t>
            </a:r>
            <a:endParaRPr lang="en-US">
              <a:solidFill>
                <a:schemeClr val="bg1"/>
              </a:solidFill>
              <a:latin typeface="Arial" panose="020B0604020202020204" pitchFamily="34" charset="0"/>
              <a:cs typeface="Arial" panose="020B0604020202020204" pitchFamily="34" charset="0"/>
            </a:endParaRPr>
          </a:p>
        </p:txBody>
      </p:sp>
      <p:sp>
        <p:nvSpPr>
          <p:cNvPr id="25" name="Textfeld 24"/>
          <p:cNvSpPr txBox="1"/>
          <p:nvPr/>
        </p:nvSpPr>
        <p:spPr>
          <a:xfrm>
            <a:off x="9004852" y="3670133"/>
            <a:ext cx="834887"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TT</a:t>
            </a:r>
            <a:endParaRPr lang="en-US">
              <a:latin typeface="Arial" panose="020B0604020202020204" pitchFamily="34" charset="0"/>
              <a:cs typeface="Arial" panose="020B0604020202020204" pitchFamily="34" charset="0"/>
            </a:endParaRPr>
          </a:p>
        </p:txBody>
      </p:sp>
      <p:sp>
        <p:nvSpPr>
          <p:cNvPr id="26" name="Textfeld 25"/>
          <p:cNvSpPr txBox="1"/>
          <p:nvPr/>
        </p:nvSpPr>
        <p:spPr>
          <a:xfrm>
            <a:off x="9004852" y="4453594"/>
            <a:ext cx="834887"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FF</a:t>
            </a:r>
            <a:endParaRPr lang="en-US">
              <a:latin typeface="Arial" panose="020B0604020202020204" pitchFamily="34" charset="0"/>
              <a:cs typeface="Arial" panose="020B0604020202020204" pitchFamily="34" charset="0"/>
            </a:endParaRPr>
          </a:p>
        </p:txBody>
      </p:sp>
      <p:sp>
        <p:nvSpPr>
          <p:cNvPr id="27" name="Textfeld 26"/>
          <p:cNvSpPr txBox="1"/>
          <p:nvPr/>
        </p:nvSpPr>
        <p:spPr>
          <a:xfrm>
            <a:off x="9004852" y="5247141"/>
            <a:ext cx="834887"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FT</a:t>
            </a:r>
            <a:endParaRPr lang="en-US">
              <a:latin typeface="Arial" panose="020B0604020202020204" pitchFamily="34" charset="0"/>
              <a:cs typeface="Arial" panose="020B0604020202020204" pitchFamily="34" charset="0"/>
            </a:endParaRPr>
          </a:p>
        </p:txBody>
      </p:sp>
      <p:sp>
        <p:nvSpPr>
          <p:cNvPr id="28" name="Textfeld 27"/>
          <p:cNvSpPr txBox="1"/>
          <p:nvPr/>
        </p:nvSpPr>
        <p:spPr>
          <a:xfrm>
            <a:off x="9004852" y="5985804"/>
            <a:ext cx="834887"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TF</a:t>
            </a:r>
            <a:endParaRPr lang="en-US">
              <a:latin typeface="Arial" panose="020B0604020202020204" pitchFamily="34" charset="0"/>
              <a:cs typeface="Arial" panose="020B0604020202020204" pitchFamily="34" charset="0"/>
            </a:endParaRPr>
          </a:p>
        </p:txBody>
      </p:sp>
      <p:sp>
        <p:nvSpPr>
          <p:cNvPr id="29" name="Rechteck 28"/>
          <p:cNvSpPr/>
          <p:nvPr/>
        </p:nvSpPr>
        <p:spPr>
          <a:xfrm>
            <a:off x="2928724" y="878461"/>
            <a:ext cx="1278837" cy="78850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feld 29"/>
          <p:cNvSpPr txBox="1"/>
          <p:nvPr/>
        </p:nvSpPr>
        <p:spPr>
          <a:xfrm>
            <a:off x="3024801" y="811048"/>
            <a:ext cx="1086682" cy="923330"/>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Picture-Word RT</a:t>
            </a:r>
            <a:endParaRPr lang="en-US">
              <a:latin typeface="Arial" panose="020B0604020202020204" pitchFamily="34" charset="0"/>
              <a:cs typeface="Arial" panose="020B0604020202020204" pitchFamily="34" charset="0"/>
            </a:endParaRPr>
          </a:p>
        </p:txBody>
      </p:sp>
      <p:sp>
        <p:nvSpPr>
          <p:cNvPr id="31" name="Rechteck 30"/>
          <p:cNvSpPr/>
          <p:nvPr/>
        </p:nvSpPr>
        <p:spPr>
          <a:xfrm>
            <a:off x="2915475" y="2028375"/>
            <a:ext cx="1278837" cy="78850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feld 31"/>
          <p:cNvSpPr txBox="1"/>
          <p:nvPr/>
        </p:nvSpPr>
        <p:spPr>
          <a:xfrm>
            <a:off x="3011552" y="1960962"/>
            <a:ext cx="1086682" cy="923330"/>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Picture-Word Corr</a:t>
            </a:r>
            <a:endParaRPr lang="en-US">
              <a:latin typeface="Arial" panose="020B0604020202020204" pitchFamily="34" charset="0"/>
              <a:cs typeface="Arial" panose="020B0604020202020204" pitchFamily="34" charset="0"/>
            </a:endParaRPr>
          </a:p>
        </p:txBody>
      </p:sp>
      <p:sp>
        <p:nvSpPr>
          <p:cNvPr id="33" name="Rechteck 32"/>
          <p:cNvSpPr/>
          <p:nvPr/>
        </p:nvSpPr>
        <p:spPr>
          <a:xfrm>
            <a:off x="2928724" y="3115053"/>
            <a:ext cx="1278837" cy="78850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feld 33"/>
          <p:cNvSpPr txBox="1"/>
          <p:nvPr/>
        </p:nvSpPr>
        <p:spPr>
          <a:xfrm>
            <a:off x="3024801" y="3148184"/>
            <a:ext cx="1086682" cy="646331"/>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Anti-saccade</a:t>
            </a:r>
            <a:endParaRPr lang="en-US">
              <a:latin typeface="Arial" panose="020B0604020202020204" pitchFamily="34" charset="0"/>
              <a:cs typeface="Arial" panose="020B0604020202020204" pitchFamily="34" charset="0"/>
            </a:endParaRPr>
          </a:p>
        </p:txBody>
      </p:sp>
      <p:sp>
        <p:nvSpPr>
          <p:cNvPr id="35" name="Rechteck 34"/>
          <p:cNvSpPr/>
          <p:nvPr/>
        </p:nvSpPr>
        <p:spPr>
          <a:xfrm>
            <a:off x="2928724" y="4195970"/>
            <a:ext cx="1278837" cy="78850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feld 35"/>
          <p:cNvSpPr txBox="1"/>
          <p:nvPr/>
        </p:nvSpPr>
        <p:spPr>
          <a:xfrm>
            <a:off x="3024801" y="4405556"/>
            <a:ext cx="1086682"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Flanker</a:t>
            </a:r>
            <a:endParaRPr lang="en-US">
              <a:latin typeface="Arial" panose="020B0604020202020204" pitchFamily="34" charset="0"/>
              <a:cs typeface="Arial" panose="020B0604020202020204" pitchFamily="34" charset="0"/>
            </a:endParaRPr>
          </a:p>
        </p:txBody>
      </p:sp>
      <p:sp>
        <p:nvSpPr>
          <p:cNvPr id="37" name="Rechteck 36"/>
          <p:cNvSpPr/>
          <p:nvPr/>
        </p:nvSpPr>
        <p:spPr>
          <a:xfrm>
            <a:off x="2951914" y="5194060"/>
            <a:ext cx="1278837" cy="78850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feld 37"/>
          <p:cNvSpPr txBox="1"/>
          <p:nvPr/>
        </p:nvSpPr>
        <p:spPr>
          <a:xfrm>
            <a:off x="3047991" y="5403646"/>
            <a:ext cx="1086682"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Binding</a:t>
            </a:r>
            <a:endParaRPr lang="en-US">
              <a:latin typeface="Arial" panose="020B0604020202020204" pitchFamily="34" charset="0"/>
              <a:cs typeface="Arial" panose="020B0604020202020204" pitchFamily="34" charset="0"/>
            </a:endParaRPr>
          </a:p>
        </p:txBody>
      </p:sp>
      <p:sp>
        <p:nvSpPr>
          <p:cNvPr id="14" name="Textfeld 13"/>
          <p:cNvSpPr txBox="1"/>
          <p:nvPr/>
        </p:nvSpPr>
        <p:spPr>
          <a:xfrm>
            <a:off x="6624" y="20744"/>
            <a:ext cx="7686262" cy="369332"/>
          </a:xfrm>
          <a:prstGeom prst="rect">
            <a:avLst/>
          </a:prstGeom>
          <a:noFill/>
        </p:spPr>
        <p:txBody>
          <a:bodyPr wrap="square" rtlCol="0">
            <a:spAutoFit/>
          </a:bodyPr>
          <a:lstStyle/>
          <a:p>
            <a:r>
              <a:rPr lang="de-CH" b="1">
                <a:solidFill>
                  <a:schemeClr val="bg1"/>
                </a:solidFill>
                <a:latin typeface="Arial" panose="020B0604020202020204" pitchFamily="34" charset="0"/>
                <a:cs typeface="Arial" panose="020B0604020202020204" pitchFamily="34" charset="0"/>
              </a:rPr>
              <a:t>Bayesian bivariate multilevel log-normal/binomial regression model</a:t>
            </a:r>
            <a:endParaRPr lang="en-US" b="1">
              <a:solidFill>
                <a:schemeClr val="bg1"/>
              </a:solidFill>
              <a:latin typeface="Arial" panose="020B0604020202020204" pitchFamily="34" charset="0"/>
              <a:cs typeface="Arial" panose="020B0604020202020204" pitchFamily="34" charset="0"/>
            </a:endParaRPr>
          </a:p>
        </p:txBody>
      </p:sp>
      <p:cxnSp>
        <p:nvCxnSpPr>
          <p:cNvPr id="39" name="Gerade Verbindung mit Pfeil 38"/>
          <p:cNvCxnSpPr>
            <a:stCxn id="30" idx="3"/>
            <a:endCxn id="7" idx="1"/>
          </p:cNvCxnSpPr>
          <p:nvPr/>
        </p:nvCxnSpPr>
        <p:spPr>
          <a:xfrm>
            <a:off x="4111483" y="1272713"/>
            <a:ext cx="4827109" cy="9557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Textfeld 39"/>
          <p:cNvSpPr txBox="1"/>
          <p:nvPr/>
        </p:nvSpPr>
        <p:spPr>
          <a:xfrm>
            <a:off x="8156713" y="993193"/>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-.04</a:t>
            </a:r>
            <a:endParaRPr lang="en-US">
              <a:solidFill>
                <a:schemeClr val="bg1"/>
              </a:solidFill>
              <a:latin typeface="Arial" panose="020B0604020202020204" pitchFamily="34" charset="0"/>
              <a:cs typeface="Arial" panose="020B0604020202020204" pitchFamily="34" charset="0"/>
            </a:endParaRPr>
          </a:p>
        </p:txBody>
      </p:sp>
      <p:cxnSp>
        <p:nvCxnSpPr>
          <p:cNvPr id="43" name="Gerade Verbindung mit Pfeil 42"/>
          <p:cNvCxnSpPr>
            <a:endCxn id="4" idx="1"/>
          </p:cNvCxnSpPr>
          <p:nvPr/>
        </p:nvCxnSpPr>
        <p:spPr>
          <a:xfrm flipV="1">
            <a:off x="4220810" y="579784"/>
            <a:ext cx="4717782" cy="182217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Textfeld 43"/>
          <p:cNvSpPr txBox="1"/>
          <p:nvPr/>
        </p:nvSpPr>
        <p:spPr>
          <a:xfrm>
            <a:off x="8158367" y="733913"/>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-.06</a:t>
            </a:r>
            <a:endParaRPr lang="en-US">
              <a:solidFill>
                <a:schemeClr val="bg1"/>
              </a:solidFill>
              <a:latin typeface="Arial" panose="020B0604020202020204" pitchFamily="34" charset="0"/>
              <a:cs typeface="Arial" panose="020B0604020202020204" pitchFamily="34" charset="0"/>
            </a:endParaRPr>
          </a:p>
        </p:txBody>
      </p:sp>
      <p:sp>
        <p:nvSpPr>
          <p:cNvPr id="46" name="Textfeld 45"/>
          <p:cNvSpPr txBox="1"/>
          <p:nvPr/>
        </p:nvSpPr>
        <p:spPr>
          <a:xfrm>
            <a:off x="8156713" y="1848283"/>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-.04</a:t>
            </a:r>
            <a:endParaRPr lang="en-US">
              <a:solidFill>
                <a:schemeClr val="bg1"/>
              </a:solidFill>
              <a:latin typeface="Arial" panose="020B0604020202020204" pitchFamily="34" charset="0"/>
              <a:cs typeface="Arial" panose="020B0604020202020204" pitchFamily="34" charset="0"/>
            </a:endParaRPr>
          </a:p>
        </p:txBody>
      </p:sp>
      <p:cxnSp>
        <p:nvCxnSpPr>
          <p:cNvPr id="47" name="Gerade Verbindung mit Pfeil 46"/>
          <p:cNvCxnSpPr>
            <a:stCxn id="32" idx="3"/>
            <a:endCxn id="7" idx="1"/>
          </p:cNvCxnSpPr>
          <p:nvPr/>
        </p:nvCxnSpPr>
        <p:spPr>
          <a:xfrm flipV="1">
            <a:off x="4098234" y="1368288"/>
            <a:ext cx="4840358" cy="105433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p:cNvCxnSpPr>
            <a:stCxn id="31" idx="3"/>
            <a:endCxn id="8" idx="1"/>
          </p:cNvCxnSpPr>
          <p:nvPr/>
        </p:nvCxnSpPr>
        <p:spPr>
          <a:xfrm flipV="1">
            <a:off x="4194312" y="2156792"/>
            <a:ext cx="4744280" cy="26583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p:cNvCxnSpPr>
            <a:stCxn id="31" idx="3"/>
            <a:endCxn id="9" idx="1"/>
          </p:cNvCxnSpPr>
          <p:nvPr/>
        </p:nvCxnSpPr>
        <p:spPr>
          <a:xfrm>
            <a:off x="4194312" y="2422627"/>
            <a:ext cx="4744280" cy="48291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0" name="Textfeld 59"/>
          <p:cNvSpPr txBox="1"/>
          <p:nvPr/>
        </p:nvSpPr>
        <p:spPr>
          <a:xfrm>
            <a:off x="8156713" y="1431164"/>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-.04</a:t>
            </a:r>
            <a:endParaRPr lang="en-US">
              <a:solidFill>
                <a:schemeClr val="bg1"/>
              </a:solidFill>
              <a:latin typeface="Arial" panose="020B0604020202020204" pitchFamily="34" charset="0"/>
              <a:cs typeface="Arial" panose="020B0604020202020204" pitchFamily="34" charset="0"/>
            </a:endParaRPr>
          </a:p>
        </p:txBody>
      </p:sp>
      <p:sp>
        <p:nvSpPr>
          <p:cNvPr id="61" name="Textfeld 60"/>
          <p:cNvSpPr txBox="1"/>
          <p:nvPr/>
        </p:nvSpPr>
        <p:spPr>
          <a:xfrm>
            <a:off x="8156713" y="2513844"/>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-.04</a:t>
            </a:r>
            <a:endParaRPr lang="en-US">
              <a:solidFill>
                <a:schemeClr val="bg1"/>
              </a:solidFill>
              <a:latin typeface="Arial" panose="020B0604020202020204" pitchFamily="34" charset="0"/>
              <a:cs typeface="Arial" panose="020B0604020202020204" pitchFamily="34" charset="0"/>
            </a:endParaRPr>
          </a:p>
        </p:txBody>
      </p:sp>
      <p:cxnSp>
        <p:nvCxnSpPr>
          <p:cNvPr id="67" name="Gerade Verbindung mit Pfeil 66"/>
          <p:cNvCxnSpPr>
            <a:endCxn id="12" idx="1"/>
          </p:cNvCxnSpPr>
          <p:nvPr/>
        </p:nvCxnSpPr>
        <p:spPr>
          <a:xfrm>
            <a:off x="4220810" y="3509306"/>
            <a:ext cx="4717782" cy="1917459"/>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Textfeld 69"/>
          <p:cNvSpPr txBox="1"/>
          <p:nvPr/>
        </p:nvSpPr>
        <p:spPr>
          <a:xfrm>
            <a:off x="8292548" y="5244150"/>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.23</a:t>
            </a:r>
            <a:endParaRPr lang="en-US">
              <a:solidFill>
                <a:schemeClr val="bg1"/>
              </a:solidFill>
              <a:latin typeface="Arial" panose="020B0604020202020204" pitchFamily="34" charset="0"/>
              <a:cs typeface="Arial" panose="020B0604020202020204" pitchFamily="34" charset="0"/>
            </a:endParaRPr>
          </a:p>
        </p:txBody>
      </p:sp>
      <p:sp>
        <p:nvSpPr>
          <p:cNvPr id="71" name="Textfeld 70"/>
          <p:cNvSpPr txBox="1"/>
          <p:nvPr/>
        </p:nvSpPr>
        <p:spPr>
          <a:xfrm>
            <a:off x="8302488" y="5616473"/>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.18</a:t>
            </a:r>
            <a:endParaRPr lang="en-US">
              <a:solidFill>
                <a:schemeClr val="bg1"/>
              </a:solidFill>
              <a:latin typeface="Arial" panose="020B0604020202020204" pitchFamily="34" charset="0"/>
              <a:cs typeface="Arial" panose="020B0604020202020204" pitchFamily="34" charset="0"/>
            </a:endParaRPr>
          </a:p>
        </p:txBody>
      </p:sp>
      <p:cxnSp>
        <p:nvCxnSpPr>
          <p:cNvPr id="72" name="Gerade Verbindung mit Pfeil 71"/>
          <p:cNvCxnSpPr>
            <a:stCxn id="33" idx="3"/>
            <a:endCxn id="13" idx="1"/>
          </p:cNvCxnSpPr>
          <p:nvPr/>
        </p:nvCxnSpPr>
        <p:spPr>
          <a:xfrm>
            <a:off x="4207561" y="3509305"/>
            <a:ext cx="4731031" cy="270596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Gerade Verbindung mit Pfeil 74"/>
          <p:cNvCxnSpPr>
            <a:stCxn id="31" idx="3"/>
            <a:endCxn id="25" idx="1"/>
          </p:cNvCxnSpPr>
          <p:nvPr/>
        </p:nvCxnSpPr>
        <p:spPr>
          <a:xfrm>
            <a:off x="4194312" y="2422627"/>
            <a:ext cx="4810540" cy="1432172"/>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Gerade Verbindung mit Pfeil 77"/>
          <p:cNvCxnSpPr>
            <a:stCxn id="31" idx="3"/>
            <a:endCxn id="11" idx="1"/>
          </p:cNvCxnSpPr>
          <p:nvPr/>
        </p:nvCxnSpPr>
        <p:spPr>
          <a:xfrm>
            <a:off x="4194312" y="2422627"/>
            <a:ext cx="4744280" cy="221563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1" name="Textfeld 80"/>
          <p:cNvSpPr txBox="1"/>
          <p:nvPr/>
        </p:nvSpPr>
        <p:spPr>
          <a:xfrm>
            <a:off x="8235400" y="3335957"/>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.34</a:t>
            </a:r>
            <a:endParaRPr lang="en-US">
              <a:solidFill>
                <a:schemeClr val="bg1"/>
              </a:solidFill>
              <a:latin typeface="Arial" panose="020B0604020202020204" pitchFamily="34" charset="0"/>
              <a:cs typeface="Arial" panose="020B0604020202020204" pitchFamily="34" charset="0"/>
            </a:endParaRPr>
          </a:p>
        </p:txBody>
      </p:sp>
      <p:sp>
        <p:nvSpPr>
          <p:cNvPr id="82" name="Textfeld 81"/>
          <p:cNvSpPr txBox="1"/>
          <p:nvPr/>
        </p:nvSpPr>
        <p:spPr>
          <a:xfrm>
            <a:off x="8262732" y="4041516"/>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.19</a:t>
            </a:r>
            <a:endParaRPr lang="en-US">
              <a:solidFill>
                <a:schemeClr val="bg1"/>
              </a:solidFill>
              <a:latin typeface="Arial" panose="020B0604020202020204" pitchFamily="34" charset="0"/>
              <a:cs typeface="Arial" panose="020B0604020202020204" pitchFamily="34" charset="0"/>
            </a:endParaRPr>
          </a:p>
        </p:txBody>
      </p:sp>
      <p:cxnSp>
        <p:nvCxnSpPr>
          <p:cNvPr id="84" name="Gerade Verbindung mit Pfeil 83"/>
          <p:cNvCxnSpPr/>
          <p:nvPr/>
        </p:nvCxnSpPr>
        <p:spPr>
          <a:xfrm>
            <a:off x="4207560" y="2457414"/>
            <a:ext cx="4754222" cy="273664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7" name="Textfeld 86"/>
          <p:cNvSpPr txBox="1"/>
          <p:nvPr/>
        </p:nvSpPr>
        <p:spPr>
          <a:xfrm>
            <a:off x="8302766" y="4534764"/>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.27</a:t>
            </a:r>
            <a:endParaRPr lang="en-US">
              <a:solidFill>
                <a:schemeClr val="bg1"/>
              </a:solidFill>
              <a:latin typeface="Arial" panose="020B0604020202020204" pitchFamily="34" charset="0"/>
              <a:cs typeface="Arial" panose="020B0604020202020204" pitchFamily="34" charset="0"/>
            </a:endParaRPr>
          </a:p>
        </p:txBody>
      </p:sp>
      <p:sp>
        <p:nvSpPr>
          <p:cNvPr id="2" name="Foliennummernplatzhalter 1"/>
          <p:cNvSpPr>
            <a:spLocks noGrp="1"/>
          </p:cNvSpPr>
          <p:nvPr>
            <p:ph type="sldNum" sz="quarter" idx="8"/>
          </p:nvPr>
        </p:nvSpPr>
        <p:spPr/>
        <p:txBody>
          <a:bodyPr/>
          <a:lstStyle/>
          <a:p>
            <a:pPr lvl="0"/>
            <a:fld id="{D041F825-250A-4898-A103-622268B49F04}" type="slidenum">
              <a:rPr lang="en-US" smtClean="0"/>
              <a:t>52</a:t>
            </a:fld>
            <a:endParaRPr lang="en-US"/>
          </a:p>
        </p:txBody>
      </p:sp>
    </p:spTree>
    <p:extLst>
      <p:ext uri="{BB962C8B-B14F-4D97-AF65-F5344CB8AC3E}">
        <p14:creationId xmlns:p14="http://schemas.microsoft.com/office/powerpoint/2010/main" val="34449915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8938592" y="294862"/>
            <a:ext cx="967409" cy="569843"/>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p:cNvSpPr/>
          <p:nvPr/>
        </p:nvSpPr>
        <p:spPr>
          <a:xfrm>
            <a:off x="8938592" y="1083366"/>
            <a:ext cx="967409" cy="569843"/>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p:cNvSpPr/>
          <p:nvPr/>
        </p:nvSpPr>
        <p:spPr>
          <a:xfrm>
            <a:off x="8938592" y="1871870"/>
            <a:ext cx="967409" cy="569843"/>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p:cNvSpPr/>
          <p:nvPr/>
        </p:nvSpPr>
        <p:spPr>
          <a:xfrm>
            <a:off x="8938592" y="2620618"/>
            <a:ext cx="967409" cy="569843"/>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8938593" y="3564835"/>
            <a:ext cx="967409" cy="569843"/>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p:cNvSpPr/>
          <p:nvPr/>
        </p:nvSpPr>
        <p:spPr>
          <a:xfrm>
            <a:off x="8938592" y="4353339"/>
            <a:ext cx="967409" cy="569843"/>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p:cNvSpPr/>
          <p:nvPr/>
        </p:nvSpPr>
        <p:spPr>
          <a:xfrm>
            <a:off x="8938592" y="5141843"/>
            <a:ext cx="967409" cy="569843"/>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p:cNvSpPr/>
          <p:nvPr/>
        </p:nvSpPr>
        <p:spPr>
          <a:xfrm>
            <a:off x="8938592" y="5930347"/>
            <a:ext cx="967409" cy="569843"/>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eschweifte Klammer rechts 4"/>
          <p:cNvSpPr/>
          <p:nvPr/>
        </p:nvSpPr>
        <p:spPr>
          <a:xfrm>
            <a:off x="10045149" y="294862"/>
            <a:ext cx="344558" cy="2895599"/>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feld 5"/>
          <p:cNvSpPr txBox="1"/>
          <p:nvPr/>
        </p:nvSpPr>
        <p:spPr>
          <a:xfrm>
            <a:off x="10389707" y="1557995"/>
            <a:ext cx="834887"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RTs</a:t>
            </a:r>
            <a:endParaRPr lang="en-US">
              <a:solidFill>
                <a:schemeClr val="bg1"/>
              </a:solidFill>
              <a:latin typeface="Arial" panose="020B0604020202020204" pitchFamily="34" charset="0"/>
              <a:cs typeface="Arial" panose="020B0604020202020204" pitchFamily="34" charset="0"/>
            </a:endParaRPr>
          </a:p>
        </p:txBody>
      </p:sp>
      <p:sp>
        <p:nvSpPr>
          <p:cNvPr id="18" name="Textfeld 17"/>
          <p:cNvSpPr txBox="1"/>
          <p:nvPr/>
        </p:nvSpPr>
        <p:spPr>
          <a:xfrm>
            <a:off x="9004852" y="400160"/>
            <a:ext cx="834887"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TT</a:t>
            </a:r>
            <a:endParaRPr lang="en-US">
              <a:latin typeface="Arial" panose="020B0604020202020204" pitchFamily="34" charset="0"/>
              <a:cs typeface="Arial" panose="020B0604020202020204" pitchFamily="34" charset="0"/>
            </a:endParaRPr>
          </a:p>
        </p:txBody>
      </p:sp>
      <p:sp>
        <p:nvSpPr>
          <p:cNvPr id="19" name="Textfeld 18"/>
          <p:cNvSpPr txBox="1"/>
          <p:nvPr/>
        </p:nvSpPr>
        <p:spPr>
          <a:xfrm>
            <a:off x="9004852" y="1183621"/>
            <a:ext cx="834887"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FF</a:t>
            </a:r>
            <a:endParaRPr lang="en-US">
              <a:latin typeface="Arial" panose="020B0604020202020204" pitchFamily="34" charset="0"/>
              <a:cs typeface="Arial" panose="020B0604020202020204" pitchFamily="34" charset="0"/>
            </a:endParaRPr>
          </a:p>
        </p:txBody>
      </p:sp>
      <p:sp>
        <p:nvSpPr>
          <p:cNvPr id="20" name="Textfeld 19"/>
          <p:cNvSpPr txBox="1"/>
          <p:nvPr/>
        </p:nvSpPr>
        <p:spPr>
          <a:xfrm>
            <a:off x="9004852" y="1977168"/>
            <a:ext cx="834887"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FT</a:t>
            </a:r>
            <a:endParaRPr lang="en-US">
              <a:latin typeface="Arial" panose="020B0604020202020204" pitchFamily="34" charset="0"/>
              <a:cs typeface="Arial" panose="020B0604020202020204" pitchFamily="34" charset="0"/>
            </a:endParaRPr>
          </a:p>
        </p:txBody>
      </p:sp>
      <p:sp>
        <p:nvSpPr>
          <p:cNvPr id="21" name="Textfeld 20"/>
          <p:cNvSpPr txBox="1"/>
          <p:nvPr/>
        </p:nvSpPr>
        <p:spPr>
          <a:xfrm>
            <a:off x="9004852" y="2715831"/>
            <a:ext cx="834887"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TF</a:t>
            </a:r>
            <a:endParaRPr lang="en-US">
              <a:latin typeface="Arial" panose="020B0604020202020204" pitchFamily="34" charset="0"/>
              <a:cs typeface="Arial" panose="020B0604020202020204" pitchFamily="34" charset="0"/>
            </a:endParaRPr>
          </a:p>
        </p:txBody>
      </p:sp>
      <p:sp>
        <p:nvSpPr>
          <p:cNvPr id="23" name="Geschweifte Klammer rechts 22"/>
          <p:cNvSpPr/>
          <p:nvPr/>
        </p:nvSpPr>
        <p:spPr>
          <a:xfrm>
            <a:off x="10045149" y="3564835"/>
            <a:ext cx="344558" cy="2895599"/>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feld 23"/>
          <p:cNvSpPr txBox="1"/>
          <p:nvPr/>
        </p:nvSpPr>
        <p:spPr>
          <a:xfrm>
            <a:off x="10389707" y="4689468"/>
            <a:ext cx="1133061" cy="646331"/>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Correct-nesses</a:t>
            </a:r>
            <a:endParaRPr lang="en-US">
              <a:solidFill>
                <a:schemeClr val="bg1"/>
              </a:solidFill>
              <a:latin typeface="Arial" panose="020B0604020202020204" pitchFamily="34" charset="0"/>
              <a:cs typeface="Arial" panose="020B0604020202020204" pitchFamily="34" charset="0"/>
            </a:endParaRPr>
          </a:p>
        </p:txBody>
      </p:sp>
      <p:sp>
        <p:nvSpPr>
          <p:cNvPr id="25" name="Textfeld 24"/>
          <p:cNvSpPr txBox="1"/>
          <p:nvPr/>
        </p:nvSpPr>
        <p:spPr>
          <a:xfrm>
            <a:off x="9004852" y="3670133"/>
            <a:ext cx="834887"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TT</a:t>
            </a:r>
            <a:endParaRPr lang="en-US">
              <a:latin typeface="Arial" panose="020B0604020202020204" pitchFamily="34" charset="0"/>
              <a:cs typeface="Arial" panose="020B0604020202020204" pitchFamily="34" charset="0"/>
            </a:endParaRPr>
          </a:p>
        </p:txBody>
      </p:sp>
      <p:sp>
        <p:nvSpPr>
          <p:cNvPr id="26" name="Textfeld 25"/>
          <p:cNvSpPr txBox="1"/>
          <p:nvPr/>
        </p:nvSpPr>
        <p:spPr>
          <a:xfrm>
            <a:off x="9004852" y="4453594"/>
            <a:ext cx="834887"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FF</a:t>
            </a:r>
            <a:endParaRPr lang="en-US">
              <a:latin typeface="Arial" panose="020B0604020202020204" pitchFamily="34" charset="0"/>
              <a:cs typeface="Arial" panose="020B0604020202020204" pitchFamily="34" charset="0"/>
            </a:endParaRPr>
          </a:p>
        </p:txBody>
      </p:sp>
      <p:sp>
        <p:nvSpPr>
          <p:cNvPr id="27" name="Textfeld 26"/>
          <p:cNvSpPr txBox="1"/>
          <p:nvPr/>
        </p:nvSpPr>
        <p:spPr>
          <a:xfrm>
            <a:off x="9004852" y="5247141"/>
            <a:ext cx="834887"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FT</a:t>
            </a:r>
            <a:endParaRPr lang="en-US">
              <a:latin typeface="Arial" panose="020B0604020202020204" pitchFamily="34" charset="0"/>
              <a:cs typeface="Arial" panose="020B0604020202020204" pitchFamily="34" charset="0"/>
            </a:endParaRPr>
          </a:p>
        </p:txBody>
      </p:sp>
      <p:sp>
        <p:nvSpPr>
          <p:cNvPr id="28" name="Textfeld 27"/>
          <p:cNvSpPr txBox="1"/>
          <p:nvPr/>
        </p:nvSpPr>
        <p:spPr>
          <a:xfrm>
            <a:off x="9004852" y="5985804"/>
            <a:ext cx="834887"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TF</a:t>
            </a:r>
            <a:endParaRPr lang="en-US">
              <a:latin typeface="Arial" panose="020B0604020202020204" pitchFamily="34" charset="0"/>
              <a:cs typeface="Arial" panose="020B0604020202020204" pitchFamily="34" charset="0"/>
            </a:endParaRPr>
          </a:p>
        </p:txBody>
      </p:sp>
      <p:sp>
        <p:nvSpPr>
          <p:cNvPr id="29" name="Rechteck 28"/>
          <p:cNvSpPr/>
          <p:nvPr/>
        </p:nvSpPr>
        <p:spPr>
          <a:xfrm>
            <a:off x="2928724" y="878461"/>
            <a:ext cx="1278837" cy="78850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feld 29"/>
          <p:cNvSpPr txBox="1"/>
          <p:nvPr/>
        </p:nvSpPr>
        <p:spPr>
          <a:xfrm>
            <a:off x="3024801" y="811048"/>
            <a:ext cx="1086682" cy="923330"/>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Picture-Word RT</a:t>
            </a:r>
            <a:endParaRPr lang="en-US">
              <a:latin typeface="Arial" panose="020B0604020202020204" pitchFamily="34" charset="0"/>
              <a:cs typeface="Arial" panose="020B0604020202020204" pitchFamily="34" charset="0"/>
            </a:endParaRPr>
          </a:p>
        </p:txBody>
      </p:sp>
      <p:sp>
        <p:nvSpPr>
          <p:cNvPr id="31" name="Rechteck 30"/>
          <p:cNvSpPr/>
          <p:nvPr/>
        </p:nvSpPr>
        <p:spPr>
          <a:xfrm>
            <a:off x="2915475" y="2028375"/>
            <a:ext cx="1278837" cy="78850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feld 31"/>
          <p:cNvSpPr txBox="1"/>
          <p:nvPr/>
        </p:nvSpPr>
        <p:spPr>
          <a:xfrm>
            <a:off x="3011552" y="1960962"/>
            <a:ext cx="1086682" cy="923330"/>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Picture-Word Corr</a:t>
            </a:r>
            <a:endParaRPr lang="en-US">
              <a:latin typeface="Arial" panose="020B0604020202020204" pitchFamily="34" charset="0"/>
              <a:cs typeface="Arial" panose="020B0604020202020204" pitchFamily="34" charset="0"/>
            </a:endParaRPr>
          </a:p>
        </p:txBody>
      </p:sp>
      <p:sp>
        <p:nvSpPr>
          <p:cNvPr id="33" name="Rechteck 32"/>
          <p:cNvSpPr/>
          <p:nvPr/>
        </p:nvSpPr>
        <p:spPr>
          <a:xfrm>
            <a:off x="2928724" y="3115053"/>
            <a:ext cx="1278837" cy="78850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feld 33"/>
          <p:cNvSpPr txBox="1"/>
          <p:nvPr/>
        </p:nvSpPr>
        <p:spPr>
          <a:xfrm>
            <a:off x="3024801" y="3148184"/>
            <a:ext cx="1086682" cy="646331"/>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Anti-saccade</a:t>
            </a:r>
            <a:endParaRPr lang="en-US">
              <a:latin typeface="Arial" panose="020B0604020202020204" pitchFamily="34" charset="0"/>
              <a:cs typeface="Arial" panose="020B0604020202020204" pitchFamily="34" charset="0"/>
            </a:endParaRPr>
          </a:p>
        </p:txBody>
      </p:sp>
      <p:sp>
        <p:nvSpPr>
          <p:cNvPr id="35" name="Rechteck 34"/>
          <p:cNvSpPr/>
          <p:nvPr/>
        </p:nvSpPr>
        <p:spPr>
          <a:xfrm>
            <a:off x="2928724" y="4195970"/>
            <a:ext cx="1278837" cy="78850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feld 35"/>
          <p:cNvSpPr txBox="1"/>
          <p:nvPr/>
        </p:nvSpPr>
        <p:spPr>
          <a:xfrm>
            <a:off x="3024801" y="4405556"/>
            <a:ext cx="1086682"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Flanker</a:t>
            </a:r>
            <a:endParaRPr lang="en-US">
              <a:latin typeface="Arial" panose="020B0604020202020204" pitchFamily="34" charset="0"/>
              <a:cs typeface="Arial" panose="020B0604020202020204" pitchFamily="34" charset="0"/>
            </a:endParaRPr>
          </a:p>
        </p:txBody>
      </p:sp>
      <p:sp>
        <p:nvSpPr>
          <p:cNvPr id="37" name="Rechteck 36"/>
          <p:cNvSpPr/>
          <p:nvPr/>
        </p:nvSpPr>
        <p:spPr>
          <a:xfrm>
            <a:off x="2951914" y="5194060"/>
            <a:ext cx="1278837" cy="78850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feld 37"/>
          <p:cNvSpPr txBox="1"/>
          <p:nvPr/>
        </p:nvSpPr>
        <p:spPr>
          <a:xfrm>
            <a:off x="3047991" y="5403646"/>
            <a:ext cx="1086682"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Binding</a:t>
            </a:r>
            <a:endParaRPr lang="en-US">
              <a:latin typeface="Arial" panose="020B0604020202020204" pitchFamily="34" charset="0"/>
              <a:cs typeface="Arial" panose="020B0604020202020204" pitchFamily="34" charset="0"/>
            </a:endParaRPr>
          </a:p>
        </p:txBody>
      </p:sp>
      <p:sp>
        <p:nvSpPr>
          <p:cNvPr id="14" name="Textfeld 13"/>
          <p:cNvSpPr txBox="1"/>
          <p:nvPr/>
        </p:nvSpPr>
        <p:spPr>
          <a:xfrm>
            <a:off x="6624" y="20744"/>
            <a:ext cx="7686262" cy="369332"/>
          </a:xfrm>
          <a:prstGeom prst="rect">
            <a:avLst/>
          </a:prstGeom>
          <a:noFill/>
        </p:spPr>
        <p:txBody>
          <a:bodyPr wrap="square" rtlCol="0">
            <a:spAutoFit/>
          </a:bodyPr>
          <a:lstStyle/>
          <a:p>
            <a:r>
              <a:rPr lang="de-CH" b="1">
                <a:solidFill>
                  <a:schemeClr val="bg1"/>
                </a:solidFill>
                <a:latin typeface="Arial" panose="020B0604020202020204" pitchFamily="34" charset="0"/>
                <a:cs typeface="Arial" panose="020B0604020202020204" pitchFamily="34" charset="0"/>
              </a:rPr>
              <a:t>Bayesian bivariate multilevel log-normal/binomial regression model</a:t>
            </a:r>
            <a:endParaRPr lang="en-US" b="1">
              <a:solidFill>
                <a:schemeClr val="bg1"/>
              </a:solidFill>
              <a:latin typeface="Arial" panose="020B0604020202020204" pitchFamily="34" charset="0"/>
              <a:cs typeface="Arial" panose="020B0604020202020204" pitchFamily="34" charset="0"/>
            </a:endParaRPr>
          </a:p>
        </p:txBody>
      </p:sp>
      <p:sp>
        <p:nvSpPr>
          <p:cNvPr id="54" name="Textfeld 53"/>
          <p:cNvSpPr txBox="1"/>
          <p:nvPr/>
        </p:nvSpPr>
        <p:spPr>
          <a:xfrm>
            <a:off x="8207238" y="5688567"/>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.11</a:t>
            </a:r>
            <a:endParaRPr lang="en-US">
              <a:solidFill>
                <a:schemeClr val="bg1"/>
              </a:solidFill>
              <a:latin typeface="Arial" panose="020B0604020202020204" pitchFamily="34" charset="0"/>
              <a:cs typeface="Arial" panose="020B0604020202020204" pitchFamily="34" charset="0"/>
            </a:endParaRPr>
          </a:p>
        </p:txBody>
      </p:sp>
      <p:cxnSp>
        <p:nvCxnSpPr>
          <p:cNvPr id="55" name="Gerade Verbindung mit Pfeil 54"/>
          <p:cNvCxnSpPr>
            <a:stCxn id="37" idx="3"/>
            <a:endCxn id="13" idx="1"/>
          </p:cNvCxnSpPr>
          <p:nvPr/>
        </p:nvCxnSpPr>
        <p:spPr>
          <a:xfrm>
            <a:off x="4230751" y="5588312"/>
            <a:ext cx="4707841" cy="62695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Gerade Verbindung mit Pfeil 56"/>
          <p:cNvCxnSpPr>
            <a:stCxn id="37" idx="3"/>
            <a:endCxn id="12" idx="1"/>
          </p:cNvCxnSpPr>
          <p:nvPr/>
        </p:nvCxnSpPr>
        <p:spPr>
          <a:xfrm flipV="1">
            <a:off x="4230751" y="5426765"/>
            <a:ext cx="4707841" cy="16154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p:cNvCxnSpPr>
            <a:stCxn id="37" idx="3"/>
            <a:endCxn id="11" idx="1"/>
          </p:cNvCxnSpPr>
          <p:nvPr/>
        </p:nvCxnSpPr>
        <p:spPr>
          <a:xfrm flipV="1">
            <a:off x="4230751" y="4638261"/>
            <a:ext cx="4707841" cy="950051"/>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p:cNvCxnSpPr>
            <a:stCxn id="37" idx="3"/>
            <a:endCxn id="10" idx="1"/>
          </p:cNvCxnSpPr>
          <p:nvPr/>
        </p:nvCxnSpPr>
        <p:spPr>
          <a:xfrm flipV="1">
            <a:off x="4230751" y="3849757"/>
            <a:ext cx="4707842" cy="173855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6" name="Textfeld 65"/>
          <p:cNvSpPr txBox="1"/>
          <p:nvPr/>
        </p:nvSpPr>
        <p:spPr>
          <a:xfrm>
            <a:off x="8207238" y="5059713"/>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.04</a:t>
            </a:r>
            <a:endParaRPr lang="en-US">
              <a:solidFill>
                <a:schemeClr val="bg1"/>
              </a:solidFill>
              <a:latin typeface="Arial" panose="020B0604020202020204" pitchFamily="34" charset="0"/>
              <a:cs typeface="Arial" panose="020B0604020202020204" pitchFamily="34" charset="0"/>
            </a:endParaRPr>
          </a:p>
        </p:txBody>
      </p:sp>
      <p:sp>
        <p:nvSpPr>
          <p:cNvPr id="68" name="Textfeld 67"/>
          <p:cNvSpPr txBox="1"/>
          <p:nvPr/>
        </p:nvSpPr>
        <p:spPr>
          <a:xfrm>
            <a:off x="8192329" y="4348346"/>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.17</a:t>
            </a:r>
            <a:endParaRPr lang="en-US">
              <a:solidFill>
                <a:schemeClr val="bg1"/>
              </a:solidFill>
              <a:latin typeface="Arial" panose="020B0604020202020204" pitchFamily="34" charset="0"/>
              <a:cs typeface="Arial" panose="020B0604020202020204" pitchFamily="34" charset="0"/>
            </a:endParaRPr>
          </a:p>
        </p:txBody>
      </p:sp>
      <p:sp>
        <p:nvSpPr>
          <p:cNvPr id="69" name="Textfeld 68"/>
          <p:cNvSpPr txBox="1"/>
          <p:nvPr/>
        </p:nvSpPr>
        <p:spPr>
          <a:xfrm>
            <a:off x="8207791" y="3609849"/>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.09</a:t>
            </a:r>
            <a:endParaRPr lang="en-US">
              <a:solidFill>
                <a:schemeClr val="bg1"/>
              </a:solidFill>
              <a:latin typeface="Arial" panose="020B0604020202020204" pitchFamily="34" charset="0"/>
              <a:cs typeface="Arial" panose="020B0604020202020204" pitchFamily="34" charset="0"/>
            </a:endParaRPr>
          </a:p>
        </p:txBody>
      </p:sp>
      <p:cxnSp>
        <p:nvCxnSpPr>
          <p:cNvPr id="73" name="Gerade Verbindung mit Pfeil 72"/>
          <p:cNvCxnSpPr>
            <a:stCxn id="37" idx="3"/>
            <a:endCxn id="7" idx="1"/>
          </p:cNvCxnSpPr>
          <p:nvPr/>
        </p:nvCxnSpPr>
        <p:spPr>
          <a:xfrm flipV="1">
            <a:off x="4230751" y="1368288"/>
            <a:ext cx="4707841" cy="4220024"/>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p:cNvCxnSpPr>
            <a:stCxn id="37" idx="3"/>
            <a:endCxn id="4" idx="1"/>
          </p:cNvCxnSpPr>
          <p:nvPr/>
        </p:nvCxnSpPr>
        <p:spPr>
          <a:xfrm flipV="1">
            <a:off x="4230751" y="579784"/>
            <a:ext cx="4707841" cy="500852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Gerade Verbindung mit Pfeil 75"/>
          <p:cNvCxnSpPr>
            <a:stCxn id="37" idx="3"/>
            <a:endCxn id="8" idx="1"/>
          </p:cNvCxnSpPr>
          <p:nvPr/>
        </p:nvCxnSpPr>
        <p:spPr>
          <a:xfrm flipV="1">
            <a:off x="4230751" y="2156792"/>
            <a:ext cx="4707841" cy="343152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82"/>
          <p:cNvCxnSpPr>
            <a:stCxn id="37" idx="3"/>
            <a:endCxn id="21" idx="1"/>
          </p:cNvCxnSpPr>
          <p:nvPr/>
        </p:nvCxnSpPr>
        <p:spPr>
          <a:xfrm flipV="1">
            <a:off x="4230751" y="2900497"/>
            <a:ext cx="4774101" cy="2687815"/>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6" name="Textfeld 85"/>
          <p:cNvSpPr txBox="1"/>
          <p:nvPr/>
        </p:nvSpPr>
        <p:spPr>
          <a:xfrm>
            <a:off x="8207238" y="604704"/>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.02</a:t>
            </a:r>
            <a:endParaRPr lang="en-US">
              <a:solidFill>
                <a:schemeClr val="bg1"/>
              </a:solidFill>
              <a:latin typeface="Arial" panose="020B0604020202020204" pitchFamily="34" charset="0"/>
              <a:cs typeface="Arial" panose="020B0604020202020204" pitchFamily="34" charset="0"/>
            </a:endParaRPr>
          </a:p>
        </p:txBody>
      </p:sp>
      <p:sp>
        <p:nvSpPr>
          <p:cNvPr id="88" name="Textfeld 87"/>
          <p:cNvSpPr txBox="1"/>
          <p:nvPr/>
        </p:nvSpPr>
        <p:spPr>
          <a:xfrm>
            <a:off x="8222973" y="1297633"/>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.03</a:t>
            </a:r>
            <a:endParaRPr lang="en-US">
              <a:solidFill>
                <a:schemeClr val="bg1"/>
              </a:solidFill>
              <a:latin typeface="Arial" panose="020B0604020202020204" pitchFamily="34" charset="0"/>
              <a:cs typeface="Arial" panose="020B0604020202020204" pitchFamily="34" charset="0"/>
            </a:endParaRPr>
          </a:p>
        </p:txBody>
      </p:sp>
      <p:sp>
        <p:nvSpPr>
          <p:cNvPr id="89" name="Textfeld 88"/>
          <p:cNvSpPr txBox="1"/>
          <p:nvPr/>
        </p:nvSpPr>
        <p:spPr>
          <a:xfrm>
            <a:off x="8213593" y="2056537"/>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.03</a:t>
            </a:r>
            <a:endParaRPr lang="en-US">
              <a:solidFill>
                <a:schemeClr val="bg1"/>
              </a:solidFill>
              <a:latin typeface="Arial" panose="020B0604020202020204" pitchFamily="34" charset="0"/>
              <a:cs typeface="Arial" panose="020B0604020202020204" pitchFamily="34" charset="0"/>
            </a:endParaRPr>
          </a:p>
        </p:txBody>
      </p:sp>
      <p:sp>
        <p:nvSpPr>
          <p:cNvPr id="90" name="Textfeld 89"/>
          <p:cNvSpPr txBox="1"/>
          <p:nvPr/>
        </p:nvSpPr>
        <p:spPr>
          <a:xfrm>
            <a:off x="8207238" y="2792921"/>
            <a:ext cx="609600"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.03</a:t>
            </a:r>
            <a:endParaRPr lang="en-US">
              <a:solidFill>
                <a:schemeClr val="bg1"/>
              </a:solidFill>
              <a:latin typeface="Arial" panose="020B0604020202020204" pitchFamily="34" charset="0"/>
              <a:cs typeface="Arial" panose="020B0604020202020204" pitchFamily="34" charset="0"/>
            </a:endParaRPr>
          </a:p>
        </p:txBody>
      </p:sp>
      <p:sp>
        <p:nvSpPr>
          <p:cNvPr id="2" name="Foliennummernplatzhalter 1"/>
          <p:cNvSpPr>
            <a:spLocks noGrp="1"/>
          </p:cNvSpPr>
          <p:nvPr>
            <p:ph type="sldNum" sz="quarter" idx="8"/>
          </p:nvPr>
        </p:nvSpPr>
        <p:spPr/>
        <p:txBody>
          <a:bodyPr/>
          <a:lstStyle/>
          <a:p>
            <a:pPr lvl="0"/>
            <a:fld id="{D041F825-250A-4898-A103-622268B49F04}" type="slidenum">
              <a:rPr lang="en-US" smtClean="0"/>
              <a:t>53</a:t>
            </a:fld>
            <a:endParaRPr lang="en-US"/>
          </a:p>
        </p:txBody>
      </p:sp>
    </p:spTree>
    <p:extLst>
      <p:ext uri="{BB962C8B-B14F-4D97-AF65-F5344CB8AC3E}">
        <p14:creationId xmlns:p14="http://schemas.microsoft.com/office/powerpoint/2010/main" val="39101596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856133" y="1959159"/>
            <a:ext cx="1119837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ie </a:t>
            </a:r>
            <a:r>
              <a:rPr kumimoji="0" lang="de-CH"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reliabel</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sind die Einzelnen Tasks (Verhältnis Personenvarianz vs. </a:t>
            </a: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Itemvarianz</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im Mixed </a:t>
            </a: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model</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acht die </a:t>
            </a:r>
            <a:r>
              <a:rPr kumimoji="0" lang="de-CH"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Skalierung</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einen Unterschied (Mittelwerte vs. Mixed </a:t>
            </a: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model</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G</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ibt</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es </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Unterschiede</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in der </a:t>
            </a: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Reliabilität</a:t>
            </a:r>
            <a:r>
              <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und der </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Höhe</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von </a:t>
            </a: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Zusammenhängen</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zwischen</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Reaktionszeitemassen</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und </a:t>
            </a:r>
            <a:r>
              <a:rPr kumimoji="0" lang="en-US"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Korrektheitsmassen</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p>
        </p:txBody>
      </p:sp>
      <p:sp>
        <p:nvSpPr>
          <p:cNvPr id="2" name="Rechteck 1"/>
          <p:cNvSpPr/>
          <p:nvPr/>
        </p:nvSpPr>
        <p:spPr>
          <a:xfrm>
            <a:off x="1110525" y="437724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Shtulman-Task</a:t>
            </a: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Textfeld 4"/>
          <p:cNvSpPr txBox="1"/>
          <p:nvPr/>
        </p:nvSpPr>
        <p:spPr>
          <a:xfrm>
            <a:off x="1089422" y="1156551"/>
            <a:ext cx="107317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8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Schritt 1: S</a:t>
            </a:r>
            <a:r>
              <a:rPr kumimoji="0" lang="de-CH"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kalierungen Anhang Mixed Models</a:t>
            </a:r>
            <a:endPar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Rechteck 5">
            <a:extLst>
              <a:ext uri="{FF2B5EF4-FFF2-40B4-BE49-F238E27FC236}">
                <a16:creationId xmlns:a16="http://schemas.microsoft.com/office/drawing/2014/main" id="{0788AB8F-6E7E-886E-0E64-D59C94A2C87E}"/>
              </a:ext>
            </a:extLst>
          </p:cNvPr>
          <p:cNvSpPr/>
          <p:nvPr/>
        </p:nvSpPr>
        <p:spPr>
          <a:xfrm>
            <a:off x="3310565" y="437724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Bild-Wort</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hteck 5">
            <a:extLst>
              <a:ext uri="{FF2B5EF4-FFF2-40B4-BE49-F238E27FC236}">
                <a16:creationId xmlns:a16="http://schemas.microsoft.com/office/drawing/2014/main" id="{E320B69B-F7E8-156F-4E71-E0C01F787483}"/>
              </a:ext>
            </a:extLst>
          </p:cNvPr>
          <p:cNvSpPr/>
          <p:nvPr/>
        </p:nvSpPr>
        <p:spPr>
          <a:xfrm>
            <a:off x="5510605" y="4377242"/>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Anti-Sakkade</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Rechteck 5">
            <a:extLst>
              <a:ext uri="{FF2B5EF4-FFF2-40B4-BE49-F238E27FC236}">
                <a16:creationId xmlns:a16="http://schemas.microsoft.com/office/drawing/2014/main" id="{29944A1F-B680-FAAA-E3BF-533796D0E020}"/>
              </a:ext>
            </a:extLst>
          </p:cNvPr>
          <p:cNvSpPr/>
          <p:nvPr/>
        </p:nvSpPr>
        <p:spPr>
          <a:xfrm>
            <a:off x="7820762" y="4377241"/>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Flankier-reiz</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Rechteck 5">
            <a:extLst>
              <a:ext uri="{FF2B5EF4-FFF2-40B4-BE49-F238E27FC236}">
                <a16:creationId xmlns:a16="http://schemas.microsoft.com/office/drawing/2014/main" id="{6D12B009-C281-A495-46E2-ACCB780CDB11}"/>
              </a:ext>
            </a:extLst>
          </p:cNvPr>
          <p:cNvSpPr/>
          <p:nvPr/>
        </p:nvSpPr>
        <p:spPr>
          <a:xfrm>
            <a:off x="10020802" y="4377240"/>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Binding</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Foliennummernplatzhalter 5"/>
          <p:cNvSpPr>
            <a:spLocks noGrp="1"/>
          </p:cNvSpPr>
          <p:nvPr>
            <p:ph type="sldNum" sz="quarter" idx="12"/>
          </p:nvPr>
        </p:nvSpPr>
        <p:spPr/>
        <p:txBody>
          <a:bodyPr/>
          <a:lstStyle/>
          <a:p>
            <a:fld id="{8CD81D32-49D6-4432-ACD3-F60C5F690709}" type="slidenum">
              <a:rPr lang="de-CH" smtClean="0"/>
              <a:t>54</a:t>
            </a:fld>
            <a:endParaRPr lang="de-CH"/>
          </a:p>
        </p:txBody>
      </p:sp>
    </p:spTree>
    <p:extLst>
      <p:ext uri="{BB962C8B-B14F-4D97-AF65-F5344CB8AC3E}">
        <p14:creationId xmlns:p14="http://schemas.microsoft.com/office/powerpoint/2010/main" val="27865460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4" name="Textfeld 13"/>
          <p:cNvSpPr txBox="1"/>
          <p:nvPr/>
        </p:nvSpPr>
        <p:spPr>
          <a:xfrm>
            <a:off x="164655" y="76739"/>
            <a:ext cx="11086826" cy="369332"/>
          </a:xfrm>
          <a:prstGeom prst="rect">
            <a:avLst/>
          </a:prstGeom>
          <a:noFill/>
        </p:spPr>
        <p:txBody>
          <a:bodyPr wrap="square" rtlCol="0">
            <a:spAutoFit/>
          </a:bodyPr>
          <a:lstStyle/>
          <a:p>
            <a:r>
              <a:rPr lang="de-CH" b="1">
                <a:solidFill>
                  <a:schemeClr val="bg1"/>
                </a:solidFill>
                <a:latin typeface="Arial" panose="020B0604020202020204" pitchFamily="34" charset="0"/>
                <a:cs typeface="Arial" panose="020B0604020202020204" pitchFamily="34" charset="0"/>
              </a:rPr>
              <a:t>Model-estimated relation between inhibition abilities and incongruency-effect on reaction times</a:t>
            </a:r>
            <a:endParaRPr lang="en-US" b="1">
              <a:solidFill>
                <a:schemeClr val="bg1"/>
              </a:solidFill>
              <a:latin typeface="Arial" panose="020B0604020202020204" pitchFamily="34" charset="0"/>
              <a:cs typeface="Arial" panose="020B0604020202020204" pitchFamily="34" charset="0"/>
            </a:endParaRPr>
          </a:p>
        </p:txBody>
      </p:sp>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8559" y="1614051"/>
            <a:ext cx="5486411" cy="3657607"/>
          </a:xfrm>
          <a:prstGeom prst="rect">
            <a:avLst/>
          </a:prstGeom>
        </p:spPr>
      </p:pic>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121" y="1614051"/>
            <a:ext cx="5486411" cy="3657607"/>
          </a:xfrm>
          <a:prstGeom prst="rect">
            <a:avLst/>
          </a:prstGeom>
        </p:spPr>
      </p:pic>
      <p:sp>
        <p:nvSpPr>
          <p:cNvPr id="2" name="Foliennummernplatzhalter 1"/>
          <p:cNvSpPr>
            <a:spLocks noGrp="1"/>
          </p:cNvSpPr>
          <p:nvPr>
            <p:ph type="sldNum" sz="quarter" idx="8"/>
          </p:nvPr>
        </p:nvSpPr>
        <p:spPr/>
        <p:txBody>
          <a:bodyPr/>
          <a:lstStyle/>
          <a:p>
            <a:pPr lvl="0"/>
            <a:fld id="{D041F825-250A-4898-A103-622268B49F04}" type="slidenum">
              <a:rPr lang="en-US" smtClean="0"/>
              <a:t>55</a:t>
            </a:fld>
            <a:endParaRPr lang="en-US"/>
          </a:p>
        </p:txBody>
      </p:sp>
    </p:spTree>
    <p:extLst>
      <p:ext uri="{BB962C8B-B14F-4D97-AF65-F5344CB8AC3E}">
        <p14:creationId xmlns:p14="http://schemas.microsoft.com/office/powerpoint/2010/main" val="680081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09" y="1910774"/>
            <a:ext cx="3939890" cy="2626593"/>
          </a:xfrm>
          <a:prstGeom prst="rect">
            <a:avLst/>
          </a:prstGeo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1102" y="1905001"/>
            <a:ext cx="3948549" cy="2632366"/>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1729" y="1905005"/>
            <a:ext cx="3948543" cy="2632362"/>
          </a:xfrm>
          <a:prstGeom prst="rect">
            <a:avLst/>
          </a:prstGeom>
        </p:spPr>
      </p:pic>
      <p:sp>
        <p:nvSpPr>
          <p:cNvPr id="10" name="Textfeld 9"/>
          <p:cNvSpPr txBox="1"/>
          <p:nvPr/>
        </p:nvSpPr>
        <p:spPr>
          <a:xfrm>
            <a:off x="164655" y="76739"/>
            <a:ext cx="11086826" cy="369332"/>
          </a:xfrm>
          <a:prstGeom prst="rect">
            <a:avLst/>
          </a:prstGeom>
          <a:noFill/>
        </p:spPr>
        <p:txBody>
          <a:bodyPr wrap="square" rtlCol="0">
            <a:spAutoFit/>
          </a:bodyPr>
          <a:lstStyle/>
          <a:p>
            <a:r>
              <a:rPr lang="de-CH" b="1">
                <a:solidFill>
                  <a:schemeClr val="bg1"/>
                </a:solidFill>
                <a:latin typeface="Arial" panose="020B0604020202020204" pitchFamily="34" charset="0"/>
                <a:cs typeface="Arial" panose="020B0604020202020204" pitchFamily="34" charset="0"/>
              </a:rPr>
              <a:t>Model-estimated relation between inhibition abilities and incongruency-effect on reaction times</a:t>
            </a:r>
            <a:endParaRPr lang="en-US" b="1">
              <a:solidFill>
                <a:schemeClr val="bg1"/>
              </a:solidFill>
              <a:latin typeface="Arial" panose="020B0604020202020204" pitchFamily="34" charset="0"/>
              <a:cs typeface="Arial" panose="020B0604020202020204" pitchFamily="34" charset="0"/>
            </a:endParaRPr>
          </a:p>
        </p:txBody>
      </p:sp>
      <p:sp>
        <p:nvSpPr>
          <p:cNvPr id="2" name="Foliennummernplatzhalter 1"/>
          <p:cNvSpPr>
            <a:spLocks noGrp="1"/>
          </p:cNvSpPr>
          <p:nvPr>
            <p:ph type="sldNum" sz="quarter" idx="8"/>
          </p:nvPr>
        </p:nvSpPr>
        <p:spPr/>
        <p:txBody>
          <a:bodyPr/>
          <a:lstStyle/>
          <a:p>
            <a:pPr lvl="0"/>
            <a:fld id="{D041F825-250A-4898-A103-622268B49F04}" type="slidenum">
              <a:rPr lang="en-US" smtClean="0"/>
              <a:t>56</a:t>
            </a:fld>
            <a:endParaRPr lang="en-US"/>
          </a:p>
        </p:txBody>
      </p:sp>
    </p:spTree>
    <p:extLst>
      <p:ext uri="{BB962C8B-B14F-4D97-AF65-F5344CB8AC3E}">
        <p14:creationId xmlns:p14="http://schemas.microsoft.com/office/powerpoint/2010/main" val="41056888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4" name="Textfeld 13"/>
          <p:cNvSpPr txBox="1"/>
          <p:nvPr/>
        </p:nvSpPr>
        <p:spPr>
          <a:xfrm>
            <a:off x="105338" y="97521"/>
            <a:ext cx="11086826" cy="369332"/>
          </a:xfrm>
          <a:prstGeom prst="rect">
            <a:avLst/>
          </a:prstGeom>
          <a:noFill/>
        </p:spPr>
        <p:txBody>
          <a:bodyPr wrap="square" rtlCol="0">
            <a:spAutoFit/>
          </a:bodyPr>
          <a:lstStyle/>
          <a:p>
            <a:r>
              <a:rPr lang="de-CH" b="1">
                <a:solidFill>
                  <a:schemeClr val="bg1"/>
                </a:solidFill>
                <a:latin typeface="Arial" panose="020B0604020202020204" pitchFamily="34" charset="0"/>
                <a:cs typeface="Arial" panose="020B0604020202020204" pitchFamily="34" charset="0"/>
              </a:rPr>
              <a:t>Model-estimated relation between inhibition abilities and incongruency-effect on accuracies</a:t>
            </a:r>
            <a:endParaRPr lang="en-US" b="1">
              <a:solidFill>
                <a:schemeClr val="bg1"/>
              </a:solidFill>
              <a:latin typeface="Arial" panose="020B0604020202020204" pitchFamily="34" charset="0"/>
              <a:cs typeface="Arial" panose="020B0604020202020204" pitchFamily="34" charset="0"/>
            </a:endParaRPr>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934" y="1649238"/>
            <a:ext cx="5486411" cy="3657607"/>
          </a:xfrm>
          <a:prstGeom prst="rect">
            <a:avLst/>
          </a:prstGeom>
        </p:spPr>
      </p:pic>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8848" y="1649238"/>
            <a:ext cx="5486411" cy="3657607"/>
          </a:xfrm>
          <a:prstGeom prst="rect">
            <a:avLst/>
          </a:prstGeom>
        </p:spPr>
      </p:pic>
      <p:sp>
        <p:nvSpPr>
          <p:cNvPr id="2" name="Foliennummernplatzhalter 1"/>
          <p:cNvSpPr>
            <a:spLocks noGrp="1"/>
          </p:cNvSpPr>
          <p:nvPr>
            <p:ph type="sldNum" sz="quarter" idx="8"/>
          </p:nvPr>
        </p:nvSpPr>
        <p:spPr/>
        <p:txBody>
          <a:bodyPr/>
          <a:lstStyle/>
          <a:p>
            <a:pPr lvl="0"/>
            <a:fld id="{D041F825-250A-4898-A103-622268B49F04}" type="slidenum">
              <a:rPr lang="en-US" smtClean="0"/>
              <a:t>57</a:t>
            </a:fld>
            <a:endParaRPr lang="en-US"/>
          </a:p>
        </p:txBody>
      </p:sp>
    </p:spTree>
    <p:extLst>
      <p:ext uri="{BB962C8B-B14F-4D97-AF65-F5344CB8AC3E}">
        <p14:creationId xmlns:p14="http://schemas.microsoft.com/office/powerpoint/2010/main" val="19787841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3122" y="1638394"/>
            <a:ext cx="5486411" cy="3657607"/>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861" y="1638394"/>
            <a:ext cx="5486411" cy="3657607"/>
          </a:xfrm>
          <a:prstGeom prst="rect">
            <a:avLst/>
          </a:prstGeom>
        </p:spPr>
      </p:pic>
      <p:sp>
        <p:nvSpPr>
          <p:cNvPr id="2" name="Textfeld 1"/>
          <p:cNvSpPr txBox="1"/>
          <p:nvPr/>
        </p:nvSpPr>
        <p:spPr>
          <a:xfrm>
            <a:off x="387927" y="5430982"/>
            <a:ext cx="9511145" cy="646331"/>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For individuals showing a strong incongruency</a:t>
            </a:r>
            <a:r>
              <a:rPr lang="de-CH">
                <a:solidFill>
                  <a:schemeClr val="bg1"/>
                </a:solidFill>
                <a:latin typeface="Arial" panose="020B0604020202020204" pitchFamily="34" charset="0"/>
                <a:cs typeface="Arial" panose="020B0604020202020204" pitchFamily="34" charset="0"/>
              </a:rPr>
              <a:t>-effect on the anti-saccade task, the incongruency-effect on accuracies in the Shtulman-task doubles.</a:t>
            </a:r>
            <a:endParaRPr lang="en-US">
              <a:solidFill>
                <a:schemeClr val="bg1"/>
              </a:solidFill>
              <a:latin typeface="Arial" panose="020B0604020202020204" pitchFamily="34" charset="0"/>
              <a:cs typeface="Arial" panose="020B0604020202020204" pitchFamily="34" charset="0"/>
            </a:endParaRPr>
          </a:p>
        </p:txBody>
      </p:sp>
      <p:sp>
        <p:nvSpPr>
          <p:cNvPr id="6" name="Textfeld 5"/>
          <p:cNvSpPr txBox="1"/>
          <p:nvPr/>
        </p:nvSpPr>
        <p:spPr>
          <a:xfrm>
            <a:off x="105338" y="97521"/>
            <a:ext cx="11086826" cy="369332"/>
          </a:xfrm>
          <a:prstGeom prst="rect">
            <a:avLst/>
          </a:prstGeom>
          <a:noFill/>
        </p:spPr>
        <p:txBody>
          <a:bodyPr wrap="square" rtlCol="0">
            <a:spAutoFit/>
          </a:bodyPr>
          <a:lstStyle/>
          <a:p>
            <a:r>
              <a:rPr lang="de-CH" b="1">
                <a:solidFill>
                  <a:schemeClr val="bg1"/>
                </a:solidFill>
                <a:latin typeface="Arial" panose="020B0604020202020204" pitchFamily="34" charset="0"/>
                <a:cs typeface="Arial" panose="020B0604020202020204" pitchFamily="34" charset="0"/>
              </a:rPr>
              <a:t>Model-estimated relation between inhibition abilities and incongruency-effect on accuracies</a:t>
            </a:r>
            <a:endParaRPr lang="en-US" b="1">
              <a:solidFill>
                <a:schemeClr val="bg1"/>
              </a:solidFill>
              <a:latin typeface="Arial" panose="020B0604020202020204" pitchFamily="34" charset="0"/>
              <a:cs typeface="Arial" panose="020B0604020202020204" pitchFamily="34" charset="0"/>
            </a:endParaRPr>
          </a:p>
        </p:txBody>
      </p:sp>
      <p:sp>
        <p:nvSpPr>
          <p:cNvPr id="3" name="Foliennummernplatzhalter 2"/>
          <p:cNvSpPr>
            <a:spLocks noGrp="1"/>
          </p:cNvSpPr>
          <p:nvPr>
            <p:ph type="sldNum" sz="quarter" idx="8"/>
          </p:nvPr>
        </p:nvSpPr>
        <p:spPr/>
        <p:txBody>
          <a:bodyPr/>
          <a:lstStyle/>
          <a:p>
            <a:pPr lvl="0"/>
            <a:fld id="{D041F825-250A-4898-A103-622268B49F04}" type="slidenum">
              <a:rPr lang="en-US" smtClean="0"/>
              <a:t>58</a:t>
            </a:fld>
            <a:endParaRPr lang="en-US"/>
          </a:p>
        </p:txBody>
      </p:sp>
    </p:spTree>
    <p:extLst>
      <p:ext uri="{BB962C8B-B14F-4D97-AF65-F5344CB8AC3E}">
        <p14:creationId xmlns:p14="http://schemas.microsoft.com/office/powerpoint/2010/main" val="40687008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3" name="Grafi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3511" y="1679122"/>
            <a:ext cx="5486411" cy="3657607"/>
          </a:xfrm>
          <a:prstGeom prst="rect">
            <a:avLst/>
          </a:prstGeom>
        </p:spPr>
      </p:pic>
      <p:sp>
        <p:nvSpPr>
          <p:cNvPr id="4" name="Textfeld 3"/>
          <p:cNvSpPr txBox="1"/>
          <p:nvPr/>
        </p:nvSpPr>
        <p:spPr>
          <a:xfrm>
            <a:off x="105338" y="97521"/>
            <a:ext cx="11086826" cy="369332"/>
          </a:xfrm>
          <a:prstGeom prst="rect">
            <a:avLst/>
          </a:prstGeom>
          <a:noFill/>
        </p:spPr>
        <p:txBody>
          <a:bodyPr wrap="square" rtlCol="0">
            <a:spAutoFit/>
          </a:bodyPr>
          <a:lstStyle/>
          <a:p>
            <a:r>
              <a:rPr lang="de-CH" b="1">
                <a:solidFill>
                  <a:schemeClr val="bg1"/>
                </a:solidFill>
                <a:latin typeface="Arial" panose="020B0604020202020204" pitchFamily="34" charset="0"/>
                <a:cs typeface="Arial" panose="020B0604020202020204" pitchFamily="34" charset="0"/>
              </a:rPr>
              <a:t>Model-estimated relation between inhibition abilities and incongruency-effect on accuracies</a:t>
            </a:r>
            <a:endParaRPr lang="en-US" b="1">
              <a:solidFill>
                <a:schemeClr val="bg1"/>
              </a:solidFill>
              <a:latin typeface="Arial" panose="020B0604020202020204" pitchFamily="34" charset="0"/>
              <a:cs typeface="Arial" panose="020B0604020202020204" pitchFamily="34" charset="0"/>
            </a:endParaRPr>
          </a:p>
        </p:txBody>
      </p:sp>
      <p:sp>
        <p:nvSpPr>
          <p:cNvPr id="2" name="Foliennummernplatzhalter 1"/>
          <p:cNvSpPr>
            <a:spLocks noGrp="1"/>
          </p:cNvSpPr>
          <p:nvPr>
            <p:ph type="sldNum" sz="quarter" idx="8"/>
          </p:nvPr>
        </p:nvSpPr>
        <p:spPr/>
        <p:txBody>
          <a:bodyPr/>
          <a:lstStyle/>
          <a:p>
            <a:pPr lvl="0"/>
            <a:fld id="{D041F825-250A-4898-A103-622268B49F04}" type="slidenum">
              <a:rPr lang="en-US" smtClean="0"/>
              <a:t>59</a:t>
            </a:fld>
            <a:endParaRPr lang="en-US"/>
          </a:p>
        </p:txBody>
      </p:sp>
    </p:spTree>
    <p:extLst>
      <p:ext uri="{BB962C8B-B14F-4D97-AF65-F5344CB8AC3E}">
        <p14:creationId xmlns:p14="http://schemas.microsoft.com/office/powerpoint/2010/main" val="39507933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hteck 1"/>
          <p:cNvSpPr/>
          <p:nvPr/>
        </p:nvSpPr>
        <p:spPr>
          <a:xfrm>
            <a:off x="452483" y="1495874"/>
            <a:ext cx="11500701"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Vosnadiou et al. analysierten nur inkongruente Stroop-Trials (z.B. </a:t>
            </a:r>
            <a:r>
              <a:rPr kumimoji="0" lang="en-US" sz="2800" b="0" i="0" u="none" strike="noStrike" kern="120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ROT</a:t>
            </a: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anstatt Unterschiede zwischen kongruenten und inkongruenten </a:t>
            </a:r>
            <a:r>
              <a:rPr kumimoji="0" lang="en-US" sz="12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(Draheim, 2019).</a:t>
            </a:r>
            <a:endPar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Rechteck 2"/>
          <p:cNvSpPr/>
          <p:nvPr/>
        </p:nvSpPr>
        <p:spPr>
          <a:xfrm>
            <a:off x="7158331" y="2745526"/>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Babai et al., 2014: Moderater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digit cancellation test</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hteck 7"/>
          <p:cNvSpPr/>
          <p:nvPr/>
        </p:nvSpPr>
        <p:spPr>
          <a:xfrm>
            <a:off x="389861" y="2745526"/>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Vosniadou et al., 2018: Moderater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Stroop</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hteck 8"/>
          <p:cNvSpPr/>
          <p:nvPr/>
        </p:nvSpPr>
        <p:spPr>
          <a:xfrm>
            <a:off x="389861" y="4677108"/>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Stricker et al., 2021: Kein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Picture-Word</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hteck 9"/>
          <p:cNvSpPr/>
          <p:nvPr/>
        </p:nvSpPr>
        <p:spPr>
          <a:xfrm>
            <a:off x="7158331" y="4677108"/>
            <a:ext cx="4607442" cy="830997"/>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Edelsbrunner, 2023: Ich glaub das alles nicht</a:t>
            </a:r>
          </a:p>
        </p:txBody>
      </p:sp>
      <p:cxnSp>
        <p:nvCxnSpPr>
          <p:cNvPr id="6" name="Gerader Verbinder 5"/>
          <p:cNvCxnSpPr/>
          <p:nvPr/>
        </p:nvCxnSpPr>
        <p:spPr>
          <a:xfrm flipV="1">
            <a:off x="188536" y="2745527"/>
            <a:ext cx="4939645" cy="1317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a:xfrm>
            <a:off x="188536" y="2745526"/>
            <a:ext cx="4939645" cy="13174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p:nvPicPr>
        <p:blipFill>
          <a:blip r:embed="rId3"/>
          <a:stretch>
            <a:fillRect/>
          </a:stretch>
        </p:blipFill>
        <p:spPr>
          <a:xfrm>
            <a:off x="1490038" y="3885599"/>
            <a:ext cx="2166865" cy="614155"/>
          </a:xfrm>
          <a:prstGeom prst="rect">
            <a:avLst/>
          </a:prstGeom>
        </p:spPr>
      </p:pic>
      <p:pic>
        <p:nvPicPr>
          <p:cNvPr id="11" name="Grafik 10"/>
          <p:cNvPicPr>
            <a:picLocks noChangeAspect="1"/>
          </p:cNvPicPr>
          <p:nvPr/>
        </p:nvPicPr>
        <p:blipFill>
          <a:blip r:embed="rId4"/>
          <a:stretch>
            <a:fillRect/>
          </a:stretch>
        </p:blipFill>
        <p:spPr>
          <a:xfrm>
            <a:off x="7158331" y="3918284"/>
            <a:ext cx="2085013" cy="646232"/>
          </a:xfrm>
          <a:prstGeom prst="rect">
            <a:avLst/>
          </a:prstGeom>
        </p:spPr>
      </p:pic>
      <p:pic>
        <p:nvPicPr>
          <p:cNvPr id="12" name="Grafik 11"/>
          <p:cNvPicPr>
            <a:picLocks noChangeAspect="1"/>
          </p:cNvPicPr>
          <p:nvPr/>
        </p:nvPicPr>
        <p:blipFill>
          <a:blip r:embed="rId5"/>
          <a:stretch>
            <a:fillRect/>
          </a:stretch>
        </p:blipFill>
        <p:spPr>
          <a:xfrm>
            <a:off x="1490038" y="5978785"/>
            <a:ext cx="2573953" cy="777867"/>
          </a:xfrm>
          <a:prstGeom prst="rect">
            <a:avLst/>
          </a:prstGeom>
        </p:spPr>
      </p:pic>
      <p:sp>
        <p:nvSpPr>
          <p:cNvPr id="5" name="Foliennummernplatzhalter 4"/>
          <p:cNvSpPr>
            <a:spLocks noGrp="1"/>
          </p:cNvSpPr>
          <p:nvPr>
            <p:ph type="sldNum" sz="quarter" idx="12"/>
          </p:nvPr>
        </p:nvSpPr>
        <p:spPr/>
        <p:txBody>
          <a:bodyPr/>
          <a:lstStyle/>
          <a:p>
            <a:fld id="{8CD81D32-49D6-4432-ACD3-F60C5F690709}" type="slidenum">
              <a:rPr lang="de-CH" smtClean="0"/>
              <a:t>6</a:t>
            </a:fld>
            <a:endParaRPr lang="de-CH"/>
          </a:p>
        </p:txBody>
      </p:sp>
    </p:spTree>
    <p:extLst>
      <p:ext uri="{BB962C8B-B14F-4D97-AF65-F5344CB8AC3E}">
        <p14:creationId xmlns:p14="http://schemas.microsoft.com/office/powerpoint/2010/main" val="314401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4" name="Textfeld 13"/>
          <p:cNvSpPr txBox="1"/>
          <p:nvPr/>
        </p:nvSpPr>
        <p:spPr>
          <a:xfrm>
            <a:off x="806723" y="884345"/>
            <a:ext cx="10966175" cy="3970318"/>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Handling interference between intuitive and scientific conceptions in the statement-verification paradigm relates to the </a:t>
            </a:r>
            <a:r>
              <a:rPr lang="de-CH" b="1">
                <a:solidFill>
                  <a:schemeClr val="bg1"/>
                </a:solidFill>
                <a:latin typeface="Arial" panose="020B0604020202020204" pitchFamily="34" charset="0"/>
                <a:cs typeface="Arial" panose="020B0604020202020204" pitchFamily="34" charset="0"/>
              </a:rPr>
              <a:t>anti-saccade effect</a:t>
            </a:r>
            <a:r>
              <a:rPr lang="de-CH">
                <a:solidFill>
                  <a:schemeClr val="bg1"/>
                </a:solidFill>
                <a:latin typeface="Arial" panose="020B0604020202020204" pitchFamily="34" charset="0"/>
                <a:cs typeface="Arial" panose="020B0604020202020204" pitchFamily="34" charset="0"/>
              </a:rPr>
              <a:t>.</a:t>
            </a:r>
          </a:p>
          <a:p>
            <a:endParaRPr lang="de-CH">
              <a:solidFill>
                <a:schemeClr val="bg1"/>
              </a:solidFill>
              <a:latin typeface="Arial" panose="020B0604020202020204" pitchFamily="34" charset="0"/>
              <a:cs typeface="Arial" panose="020B0604020202020204" pitchFamily="34" charset="0"/>
            </a:endParaRPr>
          </a:p>
          <a:p>
            <a:r>
              <a:rPr lang="de-CH">
                <a:solidFill>
                  <a:schemeClr val="bg1"/>
                </a:solidFill>
                <a:latin typeface="Arial" panose="020B0604020202020204" pitchFamily="34" charset="0"/>
                <a:cs typeface="Arial" panose="020B0604020202020204" pitchFamily="34" charset="0"/>
              </a:rPr>
              <a:t>Anti-saccade requires suppressing the automatic response of going in the direction of the stimulus</a:t>
            </a:r>
          </a:p>
          <a:p>
            <a:endParaRPr lang="de-CH">
              <a:solidFill>
                <a:schemeClr val="bg1"/>
              </a:solidFill>
              <a:latin typeface="Arial" panose="020B0604020202020204" pitchFamily="34" charset="0"/>
              <a:cs typeface="Arial" panose="020B0604020202020204" pitchFamily="34" charset="0"/>
            </a:endParaRPr>
          </a:p>
          <a:p>
            <a:r>
              <a:rPr lang="de-CH">
                <a:solidFill>
                  <a:schemeClr val="bg1"/>
                </a:solidFill>
                <a:latin typeface="Arial" panose="020B0604020202020204" pitchFamily="34" charset="0"/>
                <a:cs typeface="Arial" panose="020B0604020202020204" pitchFamily="34" charset="0"/>
              </a:rPr>
              <a:t>Indication that resolving interference is a </a:t>
            </a:r>
            <a:r>
              <a:rPr lang="de-CH" b="1">
                <a:solidFill>
                  <a:schemeClr val="bg1"/>
                </a:solidFill>
                <a:latin typeface="Arial" panose="020B0604020202020204" pitchFamily="34" charset="0"/>
                <a:cs typeface="Arial" panose="020B0604020202020204" pitchFamily="34" charset="0"/>
              </a:rPr>
              <a:t>categorical</a:t>
            </a:r>
            <a:r>
              <a:rPr lang="de-CH">
                <a:solidFill>
                  <a:schemeClr val="bg1"/>
                </a:solidFill>
                <a:latin typeface="Arial" panose="020B0604020202020204" pitchFamily="34" charset="0"/>
                <a:cs typeface="Arial" panose="020B0604020202020204" pitchFamily="34" charset="0"/>
              </a:rPr>
              <a:t> rather than a continuous </a:t>
            </a:r>
            <a:r>
              <a:rPr lang="de-CH" b="1">
                <a:solidFill>
                  <a:schemeClr val="bg1"/>
                </a:solidFill>
                <a:latin typeface="Arial" panose="020B0604020202020204" pitchFamily="34" charset="0"/>
                <a:cs typeface="Arial" panose="020B0604020202020204" pitchFamily="34" charset="0"/>
              </a:rPr>
              <a:t>process</a:t>
            </a:r>
            <a:r>
              <a:rPr lang="de-CH">
                <a:solidFill>
                  <a:schemeClr val="bg1"/>
                </a:solidFill>
                <a:latin typeface="Arial" panose="020B0604020202020204" pitchFamily="34" charset="0"/>
                <a:cs typeface="Arial" panose="020B0604020202020204" pitchFamily="34" charset="0"/>
              </a:rPr>
              <a:t>:</a:t>
            </a:r>
          </a:p>
          <a:p>
            <a:r>
              <a:rPr lang="de-CH">
                <a:solidFill>
                  <a:schemeClr val="bg1"/>
                </a:solidFill>
                <a:latin typeface="Arial" panose="020B0604020202020204" pitchFamily="34" charset="0"/>
                <a:cs typeface="Arial" panose="020B0604020202020204" pitchFamily="34" charset="0"/>
              </a:rPr>
              <a:t>I need to </a:t>
            </a:r>
            <a:r>
              <a:rPr lang="de-CH" b="1">
                <a:solidFill>
                  <a:schemeClr val="bg1"/>
                </a:solidFill>
                <a:latin typeface="Arial" panose="020B0604020202020204" pitchFamily="34" charset="0"/>
                <a:cs typeface="Arial" panose="020B0604020202020204" pitchFamily="34" charset="0"/>
              </a:rPr>
              <a:t>shut down </a:t>
            </a:r>
            <a:r>
              <a:rPr lang="de-CH">
                <a:solidFill>
                  <a:schemeClr val="bg1"/>
                </a:solidFill>
                <a:latin typeface="Arial" panose="020B0604020202020204" pitchFamily="34" charset="0"/>
                <a:cs typeface="Arial" panose="020B0604020202020204" pitchFamily="34" charset="0"/>
              </a:rPr>
              <a:t>the activation of the intuitive answer</a:t>
            </a:r>
          </a:p>
          <a:p>
            <a:endParaRPr lang="de-CH">
              <a:solidFill>
                <a:schemeClr val="bg1"/>
              </a:solidFill>
              <a:latin typeface="Arial" panose="020B0604020202020204" pitchFamily="34" charset="0"/>
              <a:cs typeface="Arial" panose="020B0604020202020204" pitchFamily="34" charset="0"/>
            </a:endParaRPr>
          </a:p>
          <a:p>
            <a:r>
              <a:rPr lang="de-CH">
                <a:solidFill>
                  <a:schemeClr val="bg1"/>
                </a:solidFill>
                <a:latin typeface="Arial" panose="020B0604020202020204" pitchFamily="34" charset="0"/>
                <a:cs typeface="Arial" panose="020B0604020202020204" pitchFamily="34" charset="0"/>
              </a:rPr>
              <a:t>It's less a process of suppressing the activation of a concept that has been co-activated through semantic relatedness</a:t>
            </a:r>
          </a:p>
          <a:p>
            <a:endParaRPr lang="de-CH">
              <a:solidFill>
                <a:schemeClr val="bg1"/>
              </a:solidFill>
              <a:latin typeface="Arial" panose="020B0604020202020204" pitchFamily="34" charset="0"/>
              <a:cs typeface="Arial" panose="020B0604020202020204" pitchFamily="34" charset="0"/>
            </a:endParaRPr>
          </a:p>
          <a:p>
            <a:r>
              <a:rPr lang="de-CH">
                <a:solidFill>
                  <a:schemeClr val="bg1"/>
                </a:solidFill>
                <a:latin typeface="Arial" panose="020B0604020202020204" pitchFamily="34" charset="0"/>
                <a:cs typeface="Arial" panose="020B0604020202020204" pitchFamily="34" charset="0"/>
              </a:rPr>
              <a:t>It's less a process of decreasing attention on co-activated information</a:t>
            </a:r>
          </a:p>
          <a:p>
            <a:endParaRPr lang="de-CH">
              <a:solidFill>
                <a:schemeClr val="bg1"/>
              </a:solidFill>
              <a:latin typeface="Arial" panose="020B0604020202020204" pitchFamily="34" charset="0"/>
              <a:cs typeface="Arial" panose="020B0604020202020204" pitchFamily="34" charset="0"/>
            </a:endParaRPr>
          </a:p>
          <a:p>
            <a:r>
              <a:rPr lang="de-CH">
                <a:solidFill>
                  <a:schemeClr val="bg1"/>
                </a:solidFill>
                <a:latin typeface="Arial" panose="020B0604020202020204" pitchFamily="34" charset="0"/>
                <a:cs typeface="Arial" panose="020B0604020202020204" pitchFamily="34" charset="0"/>
              </a:rPr>
              <a:t>It's less a process that relies strongly on attention control and working memory capacity</a:t>
            </a:r>
            <a:endParaRPr lang="en-US">
              <a:solidFill>
                <a:schemeClr val="bg1"/>
              </a:solidFill>
              <a:latin typeface="Arial" panose="020B0604020202020204" pitchFamily="34" charset="0"/>
              <a:cs typeface="Arial" panose="020B0604020202020204" pitchFamily="34" charset="0"/>
            </a:endParaRPr>
          </a:p>
        </p:txBody>
      </p:sp>
      <p:sp>
        <p:nvSpPr>
          <p:cNvPr id="2" name="Foliennummernplatzhalter 1"/>
          <p:cNvSpPr>
            <a:spLocks noGrp="1"/>
          </p:cNvSpPr>
          <p:nvPr>
            <p:ph type="sldNum" sz="quarter" idx="8"/>
          </p:nvPr>
        </p:nvSpPr>
        <p:spPr/>
        <p:txBody>
          <a:bodyPr/>
          <a:lstStyle/>
          <a:p>
            <a:pPr lvl="0"/>
            <a:fld id="{D041F825-250A-4898-A103-622268B49F04}" type="slidenum">
              <a:rPr lang="en-US" smtClean="0"/>
              <a:t>60</a:t>
            </a:fld>
            <a:endParaRPr lang="en-US"/>
          </a:p>
        </p:txBody>
      </p:sp>
    </p:spTree>
    <p:extLst>
      <p:ext uri="{BB962C8B-B14F-4D97-AF65-F5344CB8AC3E}">
        <p14:creationId xmlns:p14="http://schemas.microsoft.com/office/powerpoint/2010/main" val="38295033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512064" y="454794"/>
            <a:ext cx="107899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Meine Idee:</a:t>
            </a:r>
          </a:p>
        </p:txBody>
      </p:sp>
      <p:sp>
        <p:nvSpPr>
          <p:cNvPr id="2" name="Rechteck 1"/>
          <p:cNvSpPr/>
          <p:nvPr/>
        </p:nvSpPr>
        <p:spPr>
          <a:xfrm>
            <a:off x="476451" y="1755074"/>
            <a:ext cx="11333748"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Besteht</a:t>
            </a:r>
            <a:r>
              <a:rPr kumimoji="0" lang="en-US" sz="1800" b="0" i="0"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 wirklich ein Zusammenhang zu </a:t>
            </a:r>
            <a:r>
              <a:rPr lang="en-US" i="1">
                <a:solidFill>
                  <a:prstClr val="black"/>
                </a:solidFill>
                <a:latin typeface="Arial" panose="020B0604020202020204" pitchFamily="34" charset="0"/>
                <a:cs typeface="Arial" panose="020B0604020202020204" pitchFamily="34" charset="0"/>
              </a:rPr>
              <a:t>In</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hibition</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Verg</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ügbare</a:t>
            </a:r>
            <a:r>
              <a:rPr kumimoji="0" lang="de-CH" sz="1800" b="0" i="0"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 Evidenz</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Babai, Younis, &amp; Stavy, 2014: </a:t>
            </a:r>
            <a:r>
              <a:rPr lang="en-US">
                <a:solidFill>
                  <a:prstClr val="black"/>
                </a:solidFill>
                <a:latin typeface="Arial" panose="020B0604020202020204" pitchFamily="34" charset="0"/>
                <a:cs typeface="Arial" panose="020B0604020202020204" pitchFamily="34" charset="0"/>
              </a:rPr>
              <a:t>Zusammenhang mit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digit cancellation test</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lang="en-US">
                <a:solidFill>
                  <a:prstClr val="black"/>
                </a:solidFill>
                <a:latin typeface="Arial" panose="020B0604020202020204" pitchFamily="34" charset="0"/>
                <a:cs typeface="Arial" panose="020B0604020202020204" pitchFamily="34" charset="0"/>
              </a:rPr>
              <a:t>fanden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einige Korrelationen</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Stricker et al., 2021: Interferenz in Mathematik, Korrelation mit Inhibition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Aufgabe</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keine nach</a:t>
            </a:r>
            <a:r>
              <a:rPr kumimoji="0" lang="en-US" sz="1800" b="1" i="0"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 Kontrolle für Mathe-Achievement</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Vosniadou et al., 2018: </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Korrelation with Inhibition &amp; Dhifting (verbal, numerisch, &amp; figural Stroop; Analyse: Korrekthei</a:t>
            </a:r>
            <a:r>
              <a:rPr lang="de-CH">
                <a:solidFill>
                  <a:prstClr val="black"/>
                </a:solidFill>
                <a:latin typeface="Arial" panose="020B0604020202020204" pitchFamily="34" charset="0"/>
                <a:cs typeface="Arial" panose="020B0604020202020204" pitchFamily="34" charset="0"/>
              </a:rPr>
              <a:t>t und Reaktionszeiten</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nur </a:t>
            </a: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 inkongruenten Trials</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fanden einige Korrelationen nach </a:t>
            </a: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Kontrolle für Raven</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 name="Rechteck 4"/>
          <p:cNvSpPr/>
          <p:nvPr/>
        </p:nvSpPr>
        <p:spPr>
          <a:xfrm>
            <a:off x="512064" y="4614490"/>
            <a:ext cx="11333748"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Ich wollte mir den Zusammenhang mit Inhibition genauer ansehen, denn: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 Vosniadou et al. fanden die stärksten Zusammenhänge, aber nur mit inkongruenten Stroop-</a:t>
            </a:r>
            <a:r>
              <a:rPr kumimoji="0" lang="en-US" sz="1800" b="0" i="0"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 und Shifting-Durchgängen.</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Die berechtigte Nor ist, Unterschiede zwischen kongruenten und inkongruenten Durchgängenanzusehen,</a:t>
            </a:r>
            <a:r>
              <a:rPr kumimoji="0" lang="en-US" sz="1800" b="0" i="0"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 um besser für unbeobachtete Heterogenität zu kontrolleren.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Babai et al. verwendeten</a:t>
            </a:r>
            <a:r>
              <a:rPr kumimoji="0" lang="en-US" sz="1800" b="0" i="0"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 einen Aufmerksamkeitstest.</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61</a:t>
            </a:fld>
            <a:endParaRPr lang="de-CH"/>
          </a:p>
        </p:txBody>
      </p:sp>
    </p:spTree>
    <p:extLst>
      <p:ext uri="{BB962C8B-B14F-4D97-AF65-F5344CB8AC3E}">
        <p14:creationId xmlns:p14="http://schemas.microsoft.com/office/powerpoint/2010/main" val="13020882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512064" y="454794"/>
            <a:ext cx="107899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Meine Idee:</a:t>
            </a:r>
          </a:p>
        </p:txBody>
      </p:sp>
      <p:sp>
        <p:nvSpPr>
          <p:cNvPr id="2" name="Rechteck 1"/>
          <p:cNvSpPr/>
          <p:nvPr/>
        </p:nvSpPr>
        <p:spPr>
          <a:xfrm>
            <a:off x="476451" y="1755074"/>
            <a:ext cx="11333748" cy="2585323"/>
          </a:xfrm>
          <a:prstGeom prst="rect">
            <a:avLst/>
          </a:prstGeom>
        </p:spPr>
        <p:txBody>
          <a:bodyPr wrap="square">
            <a:spAutoFit/>
          </a:bodyPr>
          <a:lstStyle/>
          <a:p>
            <a:pPr lvl="0">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lang="en-US">
                <a:solidFill>
                  <a:prstClr val="black"/>
                </a:solidFill>
                <a:latin typeface="Arial" panose="020B0604020202020204" pitchFamily="34" charset="0"/>
                <a:cs typeface="Arial" panose="020B0604020202020204" pitchFamily="34" charset="0"/>
              </a:rPr>
              <a:t>Besteht wirklich ein Zusammenhang zu </a:t>
            </a:r>
            <a:r>
              <a:rPr lang="en-US" i="1">
                <a:solidFill>
                  <a:prstClr val="black"/>
                </a:solidFill>
                <a:latin typeface="Arial" panose="020B0604020202020204" pitchFamily="34" charset="0"/>
                <a:cs typeface="Arial" panose="020B0604020202020204" pitchFamily="34" charset="0"/>
              </a:rPr>
              <a:t>Inhibition</a:t>
            </a:r>
            <a:r>
              <a:rPr lang="en-US">
                <a:solidFill>
                  <a:prstClr val="black"/>
                </a:solidFill>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lvl="0">
              <a:defRPr/>
            </a:pPr>
            <a:r>
              <a:rPr lang="en-US">
                <a:solidFill>
                  <a:prstClr val="black"/>
                </a:solidFill>
                <a:latin typeface="Arial" panose="020B0604020202020204" pitchFamily="34" charset="0"/>
                <a:cs typeface="Arial" panose="020B0604020202020204" pitchFamily="34" charset="0"/>
              </a:rPr>
              <a:t>Verg</a:t>
            </a:r>
            <a:r>
              <a:rPr lang="de-CH">
                <a:solidFill>
                  <a:prstClr val="black"/>
                </a:solidFill>
                <a:latin typeface="Arial" panose="020B0604020202020204" pitchFamily="34" charset="0"/>
                <a:cs typeface="Arial" panose="020B0604020202020204" pitchFamily="34" charset="0"/>
              </a:rPr>
              <a:t>ügbare Evidenz</a:t>
            </a:r>
            <a:r>
              <a:rPr lang="en-US">
                <a:solidFill>
                  <a:prstClr val="black"/>
                </a:solidFill>
                <a:latin typeface="Arial" panose="020B0604020202020204" pitchFamily="34" charset="0"/>
                <a:cs typeface="Arial" panose="020B0604020202020204" pitchFamily="34" charset="0"/>
              </a:rPr>
              <a:t>:</a:t>
            </a:r>
          </a:p>
          <a:p>
            <a:pPr lvl="0">
              <a:defRPr/>
            </a:pPr>
            <a:r>
              <a:rPr lang="en-US">
                <a:solidFill>
                  <a:prstClr val="black"/>
                </a:solidFill>
                <a:latin typeface="Arial" panose="020B0604020202020204" pitchFamily="34" charset="0"/>
                <a:cs typeface="Arial" panose="020B0604020202020204" pitchFamily="34" charset="0"/>
              </a:rPr>
              <a:t>Babai, Younis, &amp; Stavy, 2014: Zusammenhang mit </a:t>
            </a:r>
            <a:r>
              <a:rPr lang="en-US" b="1">
                <a:solidFill>
                  <a:prstClr val="black"/>
                </a:solidFill>
                <a:latin typeface="Arial" panose="020B0604020202020204" pitchFamily="34" charset="0"/>
                <a:cs typeface="Arial" panose="020B0604020202020204" pitchFamily="34" charset="0"/>
              </a:rPr>
              <a:t>digit cancellation test</a:t>
            </a:r>
            <a:r>
              <a:rPr lang="en-US">
                <a:solidFill>
                  <a:prstClr val="black"/>
                </a:solidFill>
                <a:latin typeface="Arial" panose="020B0604020202020204" pitchFamily="34" charset="0"/>
                <a:cs typeface="Arial" panose="020B0604020202020204" pitchFamily="34" charset="0"/>
              </a:rPr>
              <a:t>; fanden </a:t>
            </a:r>
            <a:r>
              <a:rPr lang="en-US" b="1">
                <a:solidFill>
                  <a:prstClr val="black"/>
                </a:solidFill>
                <a:latin typeface="Arial" panose="020B0604020202020204" pitchFamily="34" charset="0"/>
                <a:cs typeface="Arial" panose="020B0604020202020204" pitchFamily="34" charset="0"/>
              </a:rPr>
              <a:t>einige Korrelationen</a:t>
            </a:r>
            <a:endParaRPr lang="en-US">
              <a:solidFill>
                <a:prstClr val="black"/>
              </a:solidFill>
              <a:latin typeface="Arial" panose="020B0604020202020204" pitchFamily="34" charset="0"/>
              <a:cs typeface="Arial" panose="020B0604020202020204" pitchFamily="34" charset="0"/>
            </a:endParaRPr>
          </a:p>
          <a:p>
            <a:pPr lvl="0">
              <a:defRPr/>
            </a:pPr>
            <a:r>
              <a:rPr lang="en-US">
                <a:solidFill>
                  <a:prstClr val="black"/>
                </a:solidFill>
                <a:latin typeface="Arial" panose="020B0604020202020204" pitchFamily="34" charset="0"/>
                <a:cs typeface="Arial" panose="020B0604020202020204" pitchFamily="34" charset="0"/>
              </a:rPr>
              <a:t>Stricker et al., 2021: Interferenz in Mathematik, Korrelation mit Inhibition (</a:t>
            </a:r>
            <a:r>
              <a:rPr lang="en-US" b="1">
                <a:solidFill>
                  <a:prstClr val="black"/>
                </a:solidFill>
                <a:latin typeface="Arial" panose="020B0604020202020204" pitchFamily="34" charset="0"/>
                <a:cs typeface="Arial" panose="020B0604020202020204" pitchFamily="34" charset="0"/>
              </a:rPr>
              <a:t>Picture-Word Aufgabe</a:t>
            </a:r>
            <a:r>
              <a:rPr lang="en-US">
                <a:solidFill>
                  <a:prstClr val="black"/>
                </a:solidFill>
                <a:latin typeface="Arial" panose="020B0604020202020204" pitchFamily="34" charset="0"/>
                <a:cs typeface="Arial" panose="020B0604020202020204" pitchFamily="34" charset="0"/>
              </a:rPr>
              <a:t>; </a:t>
            </a:r>
            <a:r>
              <a:rPr lang="en-US" b="1">
                <a:solidFill>
                  <a:prstClr val="black"/>
                </a:solidFill>
                <a:latin typeface="Arial" panose="020B0604020202020204" pitchFamily="34" charset="0"/>
                <a:cs typeface="Arial" panose="020B0604020202020204" pitchFamily="34" charset="0"/>
              </a:rPr>
              <a:t>keine nach Kontrolle für Mathe-Achievement</a:t>
            </a:r>
            <a:r>
              <a:rPr lang="en-US">
                <a:solidFill>
                  <a:prstClr val="black"/>
                </a:solidFill>
                <a:latin typeface="Arial" panose="020B0604020202020204" pitchFamily="34" charset="0"/>
                <a:cs typeface="Arial" panose="020B0604020202020204" pitchFamily="34" charset="0"/>
              </a:rPr>
              <a:t>)</a:t>
            </a:r>
          </a:p>
          <a:p>
            <a:pPr lvl="0">
              <a:defRPr/>
            </a:pPr>
            <a:r>
              <a:rPr lang="en-US">
                <a:solidFill>
                  <a:prstClr val="black"/>
                </a:solidFill>
                <a:latin typeface="Arial" panose="020B0604020202020204" pitchFamily="34" charset="0"/>
                <a:cs typeface="Arial" panose="020B0604020202020204" pitchFamily="34" charset="0"/>
              </a:rPr>
              <a:t>Vosniadou et al., 2018: </a:t>
            </a:r>
            <a:r>
              <a:rPr lang="de-CH">
                <a:solidFill>
                  <a:prstClr val="black"/>
                </a:solidFill>
                <a:latin typeface="Arial" panose="020B0604020202020204" pitchFamily="34" charset="0"/>
                <a:cs typeface="Arial" panose="020B0604020202020204" pitchFamily="34" charset="0"/>
              </a:rPr>
              <a:t>Korrelation with Inhibition &amp; Dhifting (verbal, numerisch, &amp; figural Stroop; Analyse: Korrektheit und Reaktionszeiten nur </a:t>
            </a:r>
            <a:r>
              <a:rPr lang="de-CH" b="1">
                <a:solidFill>
                  <a:prstClr val="black"/>
                </a:solidFill>
                <a:latin typeface="Arial" panose="020B0604020202020204" pitchFamily="34" charset="0"/>
                <a:cs typeface="Arial" panose="020B0604020202020204" pitchFamily="34" charset="0"/>
              </a:rPr>
              <a:t>in inkongruenten Trials</a:t>
            </a:r>
            <a:r>
              <a:rPr lang="de-CH">
                <a:solidFill>
                  <a:prstClr val="black"/>
                </a:solidFill>
                <a:latin typeface="Arial" panose="020B0604020202020204" pitchFamily="34" charset="0"/>
                <a:cs typeface="Arial" panose="020B0604020202020204" pitchFamily="34" charset="0"/>
              </a:rPr>
              <a:t>; fanden einige Korrelationen nach </a:t>
            </a:r>
            <a:r>
              <a:rPr lang="de-CH" b="1">
                <a:solidFill>
                  <a:prstClr val="black"/>
                </a:solidFill>
                <a:latin typeface="Arial" panose="020B0604020202020204" pitchFamily="34" charset="0"/>
                <a:cs typeface="Arial" panose="020B0604020202020204" pitchFamily="34" charset="0"/>
              </a:rPr>
              <a:t>Kontrolle für Raven</a:t>
            </a:r>
            <a:r>
              <a:rPr lang="en-US">
                <a:solidFill>
                  <a:prstClr val="black"/>
                </a:solidFill>
                <a:latin typeface="Arial" panose="020B0604020202020204" pitchFamily="34" charset="0"/>
                <a:cs typeface="Arial" panose="020B0604020202020204" pitchFamily="34" charset="0"/>
              </a:rPr>
              <a:t>)</a:t>
            </a:r>
          </a:p>
        </p:txBody>
      </p:sp>
      <p:sp>
        <p:nvSpPr>
          <p:cNvPr id="5" name="Rechteck 4"/>
          <p:cNvSpPr/>
          <p:nvPr/>
        </p:nvSpPr>
        <p:spPr>
          <a:xfrm>
            <a:off x="510356" y="4614490"/>
            <a:ext cx="11759609" cy="2031325"/>
          </a:xfrm>
          <a:prstGeom prst="rect">
            <a:avLst/>
          </a:prstGeom>
        </p:spPr>
        <p:txBody>
          <a:bodyPr wrap="square">
            <a:spAutoFit/>
          </a:bodyPr>
          <a:lstStyle/>
          <a:p>
            <a:pPr lvl="0">
              <a:defRPr/>
            </a:pPr>
            <a:r>
              <a:rPr lang="en-US">
                <a:solidFill>
                  <a:prstClr val="black"/>
                </a:solidFill>
                <a:latin typeface="Arial" panose="020B0604020202020204" pitchFamily="34" charset="0"/>
                <a:cs typeface="Arial" panose="020B0604020202020204" pitchFamily="34" charset="0"/>
              </a:rPr>
              <a:t>Ich wollte mir den Zusammenhang mit Inhibition genauer ansehen, denn: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 Inhibition ist ein breites und komplexes Konstrukt. Welche Aufgaben sollen verwendet werden?</a:t>
            </a:r>
            <a:r>
              <a:rPr kumimoji="0" lang="en-US" sz="1800" b="0" i="0"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Muss Interferenz</a:t>
            </a:r>
            <a:r>
              <a:rPr kumimoji="0" lang="en-US" sz="1800" b="0" i="0"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 wirklich </a:t>
            </a:r>
            <a:r>
              <a:rPr kumimoji="0" lang="de-CH" sz="1800" b="0" i="0"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über Inhibition/Aufmerksamkeitskontrolle gelöst werden?</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Literatur aus den letzten</a:t>
            </a:r>
            <a:r>
              <a:rPr kumimoji="0" lang="de-CH" sz="1800" b="0" i="0"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 Jahren legt die Abwesenheit eines generellen Inhibitionsfaktors dar</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(Rey-Mermet, Gade, &amp; Oberauer, 2018; Von Bastian et al., 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Mason &amp; Zaccoletti (2021): Die meisten Inhibitions-Studien</a:t>
            </a:r>
            <a:r>
              <a:rPr kumimoji="0" lang="de-CH" sz="1800" b="0" i="0"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 im pädagogischen Kontext verwenden einfach Stroop.</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6" name="Picture 5"/>
          <p:cNvPicPr>
            <a:picLocks noChangeAspect="1"/>
          </p:cNvPicPr>
          <p:nvPr/>
        </p:nvPicPr>
        <p:blipFill>
          <a:blip r:embed="rId2"/>
          <a:stretch>
            <a:fillRect/>
          </a:stretch>
        </p:blipFill>
        <p:spPr>
          <a:xfrm>
            <a:off x="756708" y="155900"/>
            <a:ext cx="3194403" cy="1591264"/>
          </a:xfrm>
          <a:prstGeom prst="rect">
            <a:avLst/>
          </a:prstGeom>
        </p:spPr>
      </p:pic>
      <p:pic>
        <p:nvPicPr>
          <p:cNvPr id="7" name="Picture 2"/>
          <p:cNvPicPr>
            <a:picLocks noChangeAspect="1"/>
          </p:cNvPicPr>
          <p:nvPr/>
        </p:nvPicPr>
        <p:blipFill>
          <a:blip r:embed="rId3"/>
          <a:stretch>
            <a:fillRect/>
          </a:stretch>
        </p:blipFill>
        <p:spPr>
          <a:xfrm>
            <a:off x="6417789" y="1248848"/>
            <a:ext cx="5392410" cy="1104644"/>
          </a:xfrm>
          <a:prstGeom prst="rect">
            <a:avLst/>
          </a:prstGeom>
        </p:spPr>
      </p:pic>
      <p:sp>
        <p:nvSpPr>
          <p:cNvPr id="3" name="Foliennummernplatzhalter 2"/>
          <p:cNvSpPr>
            <a:spLocks noGrp="1"/>
          </p:cNvSpPr>
          <p:nvPr>
            <p:ph type="sldNum" sz="quarter" idx="12"/>
          </p:nvPr>
        </p:nvSpPr>
        <p:spPr/>
        <p:txBody>
          <a:bodyPr/>
          <a:lstStyle/>
          <a:p>
            <a:fld id="{8CD81D32-49D6-4432-ACD3-F60C5F690709}" type="slidenum">
              <a:rPr lang="de-CH" smtClean="0"/>
              <a:t>62</a:t>
            </a:fld>
            <a:endParaRPr lang="de-CH"/>
          </a:p>
        </p:txBody>
      </p:sp>
    </p:spTree>
    <p:extLst>
      <p:ext uri="{BB962C8B-B14F-4D97-AF65-F5344CB8AC3E}">
        <p14:creationId xmlns:p14="http://schemas.microsoft.com/office/powerpoint/2010/main" val="17923228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512064" y="454794"/>
            <a:ext cx="107899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Meine Idee:</a:t>
            </a:r>
          </a:p>
        </p:txBody>
      </p:sp>
      <p:sp>
        <p:nvSpPr>
          <p:cNvPr id="2" name="Rechteck 1"/>
          <p:cNvSpPr/>
          <p:nvPr/>
        </p:nvSpPr>
        <p:spPr>
          <a:xfrm>
            <a:off x="476451" y="1755074"/>
            <a:ext cx="11333748" cy="2585323"/>
          </a:xfrm>
          <a:prstGeom prst="rect">
            <a:avLst/>
          </a:prstGeom>
        </p:spPr>
        <p:txBody>
          <a:bodyPr wrap="square">
            <a:spAutoFit/>
          </a:bodyPr>
          <a:lstStyle/>
          <a:p>
            <a:pPr lvl="0">
              <a:defRPr/>
            </a:pPr>
            <a:r>
              <a:rPr lang="en-US">
                <a:solidFill>
                  <a:prstClr val="black"/>
                </a:solidFill>
                <a:latin typeface="Arial" panose="020B0604020202020204" pitchFamily="34" charset="0"/>
                <a:cs typeface="Arial" panose="020B0604020202020204" pitchFamily="34" charset="0"/>
              </a:rPr>
              <a:t>- Besteht wirklich ein Zusammenhang zu </a:t>
            </a:r>
            <a:r>
              <a:rPr lang="en-US" i="1">
                <a:solidFill>
                  <a:prstClr val="black"/>
                </a:solidFill>
                <a:latin typeface="Arial" panose="020B0604020202020204" pitchFamily="34" charset="0"/>
                <a:cs typeface="Arial" panose="020B0604020202020204" pitchFamily="34" charset="0"/>
              </a:rPr>
              <a:t>Inhibition</a:t>
            </a:r>
            <a:r>
              <a:rPr lang="en-US">
                <a:solidFill>
                  <a:prstClr val="black"/>
                </a:solidFill>
                <a:latin typeface="Arial" panose="020B0604020202020204" pitchFamily="34" charset="0"/>
                <a:cs typeface="Arial" panose="020B0604020202020204" pitchFamily="34" charset="0"/>
              </a:rPr>
              <a:t>?</a:t>
            </a:r>
          </a:p>
          <a:p>
            <a:pPr lvl="0">
              <a:defRPr/>
            </a:pPr>
            <a:endParaRPr lang="en-US">
              <a:solidFill>
                <a:prstClr val="black"/>
              </a:solidFill>
              <a:latin typeface="Arial" panose="020B0604020202020204" pitchFamily="34" charset="0"/>
              <a:cs typeface="Arial" panose="020B0604020202020204" pitchFamily="34" charset="0"/>
            </a:endParaRPr>
          </a:p>
          <a:p>
            <a:pPr lvl="0">
              <a:defRPr/>
            </a:pPr>
            <a:r>
              <a:rPr lang="en-US">
                <a:solidFill>
                  <a:prstClr val="black"/>
                </a:solidFill>
                <a:latin typeface="Arial" panose="020B0604020202020204" pitchFamily="34" charset="0"/>
                <a:cs typeface="Arial" panose="020B0604020202020204" pitchFamily="34" charset="0"/>
              </a:rPr>
              <a:t>Verg</a:t>
            </a:r>
            <a:r>
              <a:rPr lang="de-CH">
                <a:solidFill>
                  <a:prstClr val="black"/>
                </a:solidFill>
                <a:latin typeface="Arial" panose="020B0604020202020204" pitchFamily="34" charset="0"/>
                <a:cs typeface="Arial" panose="020B0604020202020204" pitchFamily="34" charset="0"/>
              </a:rPr>
              <a:t>ügbare Evidenz</a:t>
            </a:r>
            <a:r>
              <a:rPr lang="en-US">
                <a:solidFill>
                  <a:prstClr val="black"/>
                </a:solidFill>
                <a:latin typeface="Arial" panose="020B0604020202020204" pitchFamily="34" charset="0"/>
                <a:cs typeface="Arial" panose="020B0604020202020204" pitchFamily="34" charset="0"/>
              </a:rPr>
              <a:t>:</a:t>
            </a:r>
          </a:p>
          <a:p>
            <a:pPr lvl="0">
              <a:defRPr/>
            </a:pPr>
            <a:r>
              <a:rPr lang="en-US">
                <a:solidFill>
                  <a:prstClr val="black"/>
                </a:solidFill>
                <a:latin typeface="Arial" panose="020B0604020202020204" pitchFamily="34" charset="0"/>
                <a:cs typeface="Arial" panose="020B0604020202020204" pitchFamily="34" charset="0"/>
              </a:rPr>
              <a:t>Babai, Younis, &amp; Stavy, 2014: Zusammenhang mit </a:t>
            </a:r>
            <a:r>
              <a:rPr lang="en-US" b="1">
                <a:solidFill>
                  <a:prstClr val="black"/>
                </a:solidFill>
                <a:latin typeface="Arial" panose="020B0604020202020204" pitchFamily="34" charset="0"/>
                <a:cs typeface="Arial" panose="020B0604020202020204" pitchFamily="34" charset="0"/>
              </a:rPr>
              <a:t>digit cancellation test</a:t>
            </a:r>
            <a:r>
              <a:rPr lang="en-US">
                <a:solidFill>
                  <a:prstClr val="black"/>
                </a:solidFill>
                <a:latin typeface="Arial" panose="020B0604020202020204" pitchFamily="34" charset="0"/>
                <a:cs typeface="Arial" panose="020B0604020202020204" pitchFamily="34" charset="0"/>
              </a:rPr>
              <a:t>; fanden </a:t>
            </a:r>
            <a:r>
              <a:rPr lang="en-US" b="1">
                <a:solidFill>
                  <a:prstClr val="black"/>
                </a:solidFill>
                <a:latin typeface="Arial" panose="020B0604020202020204" pitchFamily="34" charset="0"/>
                <a:cs typeface="Arial" panose="020B0604020202020204" pitchFamily="34" charset="0"/>
              </a:rPr>
              <a:t>einige Korrelationen</a:t>
            </a:r>
            <a:endParaRPr lang="en-US">
              <a:solidFill>
                <a:prstClr val="black"/>
              </a:solidFill>
              <a:latin typeface="Arial" panose="020B0604020202020204" pitchFamily="34" charset="0"/>
              <a:cs typeface="Arial" panose="020B0604020202020204" pitchFamily="34" charset="0"/>
            </a:endParaRPr>
          </a:p>
          <a:p>
            <a:pPr lvl="0">
              <a:defRPr/>
            </a:pPr>
            <a:r>
              <a:rPr lang="en-US">
                <a:solidFill>
                  <a:prstClr val="black"/>
                </a:solidFill>
                <a:latin typeface="Arial" panose="020B0604020202020204" pitchFamily="34" charset="0"/>
                <a:cs typeface="Arial" panose="020B0604020202020204" pitchFamily="34" charset="0"/>
              </a:rPr>
              <a:t>Stricker et al., 2021: Interferenz in Mathematik, Korrelation mit Inhibition (</a:t>
            </a:r>
            <a:r>
              <a:rPr lang="en-US" b="1">
                <a:solidFill>
                  <a:prstClr val="black"/>
                </a:solidFill>
                <a:latin typeface="Arial" panose="020B0604020202020204" pitchFamily="34" charset="0"/>
                <a:cs typeface="Arial" panose="020B0604020202020204" pitchFamily="34" charset="0"/>
              </a:rPr>
              <a:t>Picture-Word Aufgabe</a:t>
            </a:r>
            <a:r>
              <a:rPr lang="en-US">
                <a:solidFill>
                  <a:prstClr val="black"/>
                </a:solidFill>
                <a:latin typeface="Arial" panose="020B0604020202020204" pitchFamily="34" charset="0"/>
                <a:cs typeface="Arial" panose="020B0604020202020204" pitchFamily="34" charset="0"/>
              </a:rPr>
              <a:t>; </a:t>
            </a:r>
            <a:r>
              <a:rPr lang="en-US" b="1">
                <a:solidFill>
                  <a:prstClr val="black"/>
                </a:solidFill>
                <a:latin typeface="Arial" panose="020B0604020202020204" pitchFamily="34" charset="0"/>
                <a:cs typeface="Arial" panose="020B0604020202020204" pitchFamily="34" charset="0"/>
              </a:rPr>
              <a:t>keine nach Kontrolle für Mathe-Achievement</a:t>
            </a:r>
            <a:r>
              <a:rPr lang="en-US">
                <a:solidFill>
                  <a:prstClr val="black"/>
                </a:solidFill>
                <a:latin typeface="Arial" panose="020B0604020202020204" pitchFamily="34" charset="0"/>
                <a:cs typeface="Arial" panose="020B0604020202020204" pitchFamily="34" charset="0"/>
              </a:rPr>
              <a:t>)</a:t>
            </a:r>
          </a:p>
          <a:p>
            <a:pPr lvl="0">
              <a:defRPr/>
            </a:pPr>
            <a:r>
              <a:rPr lang="en-US">
                <a:solidFill>
                  <a:prstClr val="black"/>
                </a:solidFill>
                <a:latin typeface="Arial" panose="020B0604020202020204" pitchFamily="34" charset="0"/>
                <a:cs typeface="Arial" panose="020B0604020202020204" pitchFamily="34" charset="0"/>
              </a:rPr>
              <a:t>Vosniadou et al., 2018: </a:t>
            </a:r>
            <a:r>
              <a:rPr lang="de-CH">
                <a:solidFill>
                  <a:prstClr val="black"/>
                </a:solidFill>
                <a:latin typeface="Arial" panose="020B0604020202020204" pitchFamily="34" charset="0"/>
                <a:cs typeface="Arial" panose="020B0604020202020204" pitchFamily="34" charset="0"/>
              </a:rPr>
              <a:t>Korrelation with Inhibition &amp; Dhifting (verbal, numerisch, &amp; figural Stroop; Analyse: Korrektheit und Reaktionszeiten nur </a:t>
            </a:r>
            <a:r>
              <a:rPr lang="de-CH" b="1">
                <a:solidFill>
                  <a:prstClr val="black"/>
                </a:solidFill>
                <a:latin typeface="Arial" panose="020B0604020202020204" pitchFamily="34" charset="0"/>
                <a:cs typeface="Arial" panose="020B0604020202020204" pitchFamily="34" charset="0"/>
              </a:rPr>
              <a:t>in inkongruenten Trials</a:t>
            </a:r>
            <a:r>
              <a:rPr lang="de-CH">
                <a:solidFill>
                  <a:prstClr val="black"/>
                </a:solidFill>
                <a:latin typeface="Arial" panose="020B0604020202020204" pitchFamily="34" charset="0"/>
                <a:cs typeface="Arial" panose="020B0604020202020204" pitchFamily="34" charset="0"/>
              </a:rPr>
              <a:t>; fanden einige Korrelationen nach </a:t>
            </a:r>
            <a:r>
              <a:rPr lang="de-CH" b="1">
                <a:solidFill>
                  <a:prstClr val="black"/>
                </a:solidFill>
                <a:latin typeface="Arial" panose="020B0604020202020204" pitchFamily="34" charset="0"/>
                <a:cs typeface="Arial" panose="020B0604020202020204" pitchFamily="34" charset="0"/>
              </a:rPr>
              <a:t>Kontrolle für Raven</a:t>
            </a:r>
            <a:r>
              <a:rPr lang="en-US">
                <a:solidFill>
                  <a:prstClr val="black"/>
                </a:solidFill>
                <a:latin typeface="Arial" panose="020B0604020202020204" pitchFamily="34" charset="0"/>
                <a:cs typeface="Arial" panose="020B0604020202020204" pitchFamily="34" charset="0"/>
              </a:rPr>
              <a:t>)</a:t>
            </a:r>
          </a:p>
        </p:txBody>
      </p:sp>
      <p:sp>
        <p:nvSpPr>
          <p:cNvPr id="5" name="Rechteck 4"/>
          <p:cNvSpPr/>
          <p:nvPr/>
        </p:nvSpPr>
        <p:spPr>
          <a:xfrm>
            <a:off x="512064" y="4614490"/>
            <a:ext cx="11333748" cy="1477328"/>
          </a:xfrm>
          <a:prstGeom prst="rect">
            <a:avLst/>
          </a:prstGeom>
        </p:spPr>
        <p:txBody>
          <a:bodyPr wrap="square">
            <a:spAutoFit/>
          </a:bodyPr>
          <a:lstStyle/>
          <a:p>
            <a:pPr lvl="0">
              <a:defRPr/>
            </a:pPr>
            <a:r>
              <a:rPr lang="en-US">
                <a:solidFill>
                  <a:prstClr val="black"/>
                </a:solidFill>
                <a:latin typeface="Arial" panose="020B0604020202020204" pitchFamily="34" charset="0"/>
                <a:cs typeface="Arial" panose="020B0604020202020204" pitchFamily="34" charset="0"/>
              </a:rPr>
              <a:t>Ich wollte mir den Zusammenhang mit Inhibition genauer ansehen, denn: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3) Das ist wirklich schwierig zu modellieren. Frühere Ansätze vermischen intra- und interindividuelle Varianz durch die Berechnung von</a:t>
            </a:r>
            <a:r>
              <a:rPr kumimoji="0" lang="en-US" sz="1800" b="0" i="0"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 Mittelwertsunterschieden innerhalb von Personen,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was womöglich</a:t>
            </a:r>
            <a:r>
              <a:rPr kumimoji="0" lang="en-US" sz="1800" b="0" i="0" u="none" strike="noStrike" kern="1200" cap="none" spc="0" normalizeH="0" noProof="0">
                <a:ln>
                  <a:noFill/>
                </a:ln>
                <a:solidFill>
                  <a:prstClr val="black"/>
                </a:solidFill>
                <a:effectLst/>
                <a:uLnTx/>
                <a:uFillTx/>
                <a:latin typeface="Arial" panose="020B0604020202020204" pitchFamily="34" charset="0"/>
                <a:ea typeface="+mn-ea"/>
                <a:cs typeface="Arial" panose="020B0604020202020204" pitchFamily="34" charset="0"/>
              </a:rPr>
              <a:t> zu verzerrten und unreliablen Schätzungen führt</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(Rouder &amp; Haaf, 2018).</a:t>
            </a:r>
          </a:p>
        </p:txBody>
      </p:sp>
      <p:pic>
        <p:nvPicPr>
          <p:cNvPr id="6" name="Picture 5"/>
          <p:cNvPicPr>
            <a:picLocks noChangeAspect="1"/>
          </p:cNvPicPr>
          <p:nvPr/>
        </p:nvPicPr>
        <p:blipFill>
          <a:blip r:embed="rId2"/>
          <a:stretch>
            <a:fillRect/>
          </a:stretch>
        </p:blipFill>
        <p:spPr>
          <a:xfrm>
            <a:off x="756708" y="155900"/>
            <a:ext cx="3194403" cy="1591264"/>
          </a:xfrm>
          <a:prstGeom prst="rect">
            <a:avLst/>
          </a:prstGeom>
        </p:spPr>
      </p:pic>
      <p:pic>
        <p:nvPicPr>
          <p:cNvPr id="7" name="Picture 2"/>
          <p:cNvPicPr>
            <a:picLocks noChangeAspect="1"/>
          </p:cNvPicPr>
          <p:nvPr/>
        </p:nvPicPr>
        <p:blipFill>
          <a:blip r:embed="rId3"/>
          <a:stretch>
            <a:fillRect/>
          </a:stretch>
        </p:blipFill>
        <p:spPr>
          <a:xfrm>
            <a:off x="6417789" y="1248848"/>
            <a:ext cx="5392410" cy="1104644"/>
          </a:xfrm>
          <a:prstGeom prst="rect">
            <a:avLst/>
          </a:prstGeom>
        </p:spPr>
      </p:pic>
      <p:sp>
        <p:nvSpPr>
          <p:cNvPr id="3" name="Foliennummernplatzhalter 2"/>
          <p:cNvSpPr>
            <a:spLocks noGrp="1"/>
          </p:cNvSpPr>
          <p:nvPr>
            <p:ph type="sldNum" sz="quarter" idx="12"/>
          </p:nvPr>
        </p:nvSpPr>
        <p:spPr/>
        <p:txBody>
          <a:bodyPr/>
          <a:lstStyle/>
          <a:p>
            <a:fld id="{8CD81D32-49D6-4432-ACD3-F60C5F690709}" type="slidenum">
              <a:rPr lang="de-CH" smtClean="0"/>
              <a:t>63</a:t>
            </a:fld>
            <a:endParaRPr lang="de-CH"/>
          </a:p>
        </p:txBody>
      </p:sp>
    </p:spTree>
    <p:extLst>
      <p:ext uri="{BB962C8B-B14F-4D97-AF65-F5344CB8AC3E}">
        <p14:creationId xmlns:p14="http://schemas.microsoft.com/office/powerpoint/2010/main" val="41468832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4" name="Textfeld 13"/>
          <p:cNvSpPr txBox="1"/>
          <p:nvPr/>
        </p:nvSpPr>
        <p:spPr>
          <a:xfrm>
            <a:off x="806723" y="884345"/>
            <a:ext cx="10966175" cy="5632311"/>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OR</a:t>
            </a:r>
          </a:p>
          <a:p>
            <a:endParaRPr lang="de-CH">
              <a:solidFill>
                <a:schemeClr val="bg1"/>
              </a:solidFill>
              <a:latin typeface="Arial" panose="020B0604020202020204" pitchFamily="34" charset="0"/>
              <a:cs typeface="Arial" panose="020B0604020202020204" pitchFamily="34" charset="0"/>
            </a:endParaRPr>
          </a:p>
          <a:p>
            <a:r>
              <a:rPr lang="de-CH">
                <a:solidFill>
                  <a:schemeClr val="bg1"/>
                </a:solidFill>
                <a:latin typeface="Arial" panose="020B0604020202020204" pitchFamily="34" charset="0"/>
                <a:cs typeface="Arial" panose="020B0604020202020204" pitchFamily="34" charset="0"/>
              </a:rPr>
              <a:t>nothing has to do with the Shtulman-task</a:t>
            </a:r>
          </a:p>
          <a:p>
            <a:endParaRPr lang="de-CH">
              <a:solidFill>
                <a:schemeClr val="bg1"/>
              </a:solidFill>
              <a:latin typeface="Arial" panose="020B0604020202020204" pitchFamily="34" charset="0"/>
              <a:cs typeface="Arial" panose="020B0604020202020204" pitchFamily="34" charset="0"/>
            </a:endParaRPr>
          </a:p>
          <a:p>
            <a:r>
              <a:rPr lang="de-CH">
                <a:solidFill>
                  <a:schemeClr val="bg1"/>
                </a:solidFill>
                <a:latin typeface="Arial" panose="020B0604020202020204" pitchFamily="34" charset="0"/>
                <a:cs typeface="Arial" panose="020B0604020202020204" pitchFamily="34" charset="0"/>
              </a:rPr>
              <a:t>-&gt; There are absolutely no correlations with reaction time-differences!</a:t>
            </a:r>
          </a:p>
          <a:p>
            <a:endParaRPr lang="de-CH">
              <a:solidFill>
                <a:schemeClr val="bg1"/>
              </a:solidFill>
              <a:latin typeface="Arial" panose="020B0604020202020204" pitchFamily="34" charset="0"/>
              <a:cs typeface="Arial" panose="020B0604020202020204" pitchFamily="34" charset="0"/>
            </a:endParaRPr>
          </a:p>
          <a:p>
            <a:r>
              <a:rPr lang="de-CH">
                <a:solidFill>
                  <a:schemeClr val="bg1"/>
                </a:solidFill>
                <a:latin typeface="Arial" panose="020B0604020202020204" pitchFamily="34" charset="0"/>
                <a:cs typeface="Arial" panose="020B0604020202020204" pitchFamily="34" charset="0"/>
              </a:rPr>
              <a:t>Does resolving interference </a:t>
            </a:r>
            <a:r>
              <a:rPr lang="de-CH" b="1">
                <a:solidFill>
                  <a:schemeClr val="bg1"/>
                </a:solidFill>
                <a:latin typeface="Arial" panose="020B0604020202020204" pitchFamily="34" charset="0"/>
                <a:cs typeface="Arial" panose="020B0604020202020204" pitchFamily="34" charset="0"/>
              </a:rPr>
              <a:t>require additional time</a:t>
            </a:r>
            <a:r>
              <a:rPr lang="de-CH">
                <a:solidFill>
                  <a:schemeClr val="bg1"/>
                </a:solidFill>
                <a:latin typeface="Arial" panose="020B0604020202020204" pitchFamily="34" charset="0"/>
                <a:cs typeface="Arial" panose="020B0604020202020204" pitchFamily="34" charset="0"/>
              </a:rPr>
              <a:t>, or does it </a:t>
            </a:r>
            <a:r>
              <a:rPr lang="de-CH" b="1">
                <a:solidFill>
                  <a:schemeClr val="bg1"/>
                </a:solidFill>
                <a:latin typeface="Arial" panose="020B0604020202020204" pitchFamily="34" charset="0"/>
                <a:cs typeface="Arial" panose="020B0604020202020204" pitchFamily="34" charset="0"/>
              </a:rPr>
              <a:t>go quicker</a:t>
            </a:r>
            <a:r>
              <a:rPr lang="de-CH">
                <a:solidFill>
                  <a:schemeClr val="bg1"/>
                </a:solidFill>
                <a:latin typeface="Arial" panose="020B0604020202020204" pitchFamily="34" charset="0"/>
                <a:cs typeface="Arial" panose="020B0604020202020204" pitchFamily="34" charset="0"/>
              </a:rPr>
              <a:t> if I can do it well?</a:t>
            </a:r>
          </a:p>
          <a:p>
            <a:endParaRPr lang="de-CH">
              <a:solidFill>
                <a:schemeClr val="bg1"/>
              </a:solidFill>
              <a:latin typeface="Arial" panose="020B0604020202020204" pitchFamily="34" charset="0"/>
              <a:cs typeface="Arial" panose="020B0604020202020204" pitchFamily="34" charset="0"/>
            </a:endParaRPr>
          </a:p>
          <a:p>
            <a:r>
              <a:rPr lang="de-CH">
                <a:solidFill>
                  <a:schemeClr val="bg1"/>
                </a:solidFill>
                <a:latin typeface="Arial" panose="020B0604020202020204" pitchFamily="34" charset="0"/>
                <a:cs typeface="Arial" panose="020B0604020202020204" pitchFamily="34" charset="0"/>
              </a:rPr>
              <a:t>Heterogeneity in relation between reaction times and accuracy on incongruent statements?</a:t>
            </a:r>
          </a:p>
          <a:p>
            <a:endParaRPr lang="de-CH">
              <a:solidFill>
                <a:schemeClr val="bg1"/>
              </a:solidFill>
              <a:latin typeface="Arial" panose="020B0604020202020204" pitchFamily="34" charset="0"/>
              <a:cs typeface="Arial" panose="020B0604020202020204" pitchFamily="34" charset="0"/>
            </a:endParaRPr>
          </a:p>
          <a:p>
            <a:r>
              <a:rPr lang="de-CH">
                <a:solidFill>
                  <a:schemeClr val="bg1"/>
                </a:solidFill>
                <a:latin typeface="Arial" panose="020B0604020202020204" pitchFamily="34" charset="0"/>
                <a:cs typeface="Arial" panose="020B0604020202020204" pitchFamily="34" charset="0"/>
              </a:rPr>
              <a:t>Do differenes in accuracies have a clear interpretation at all?</a:t>
            </a:r>
          </a:p>
          <a:p>
            <a:endParaRPr lang="de-CH">
              <a:solidFill>
                <a:schemeClr val="bg1"/>
              </a:solidFill>
              <a:latin typeface="Arial" panose="020B0604020202020204" pitchFamily="34" charset="0"/>
              <a:cs typeface="Arial" panose="020B0604020202020204" pitchFamily="34" charset="0"/>
            </a:endParaRPr>
          </a:p>
          <a:p>
            <a:r>
              <a:rPr lang="de-CH">
                <a:solidFill>
                  <a:schemeClr val="bg1"/>
                </a:solidFill>
                <a:latin typeface="Arial" panose="020B0604020202020204" pitchFamily="34" charset="0"/>
                <a:cs typeface="Arial" panose="020B0604020202020204" pitchFamily="34" charset="0"/>
              </a:rPr>
              <a:t>Incongruent statements clearly require </a:t>
            </a:r>
            <a:r>
              <a:rPr lang="de-CH" b="1">
                <a:solidFill>
                  <a:schemeClr val="bg1"/>
                </a:solidFill>
                <a:latin typeface="Arial" panose="020B0604020202020204" pitchFamily="34" charset="0"/>
                <a:cs typeface="Arial" panose="020B0604020202020204" pitchFamily="34" charset="0"/>
              </a:rPr>
              <a:t>more complex knowledge</a:t>
            </a:r>
          </a:p>
          <a:p>
            <a:endParaRPr lang="de-CH" b="1">
              <a:solidFill>
                <a:schemeClr val="bg1"/>
              </a:solidFill>
              <a:latin typeface="Arial" panose="020B0604020202020204" pitchFamily="34" charset="0"/>
              <a:cs typeface="Arial" panose="020B0604020202020204" pitchFamily="34" charset="0"/>
            </a:endParaRPr>
          </a:p>
          <a:p>
            <a:r>
              <a:rPr lang="de-CH" b="1">
                <a:solidFill>
                  <a:schemeClr val="bg1"/>
                </a:solidFill>
                <a:latin typeface="Arial" panose="020B0604020202020204" pitchFamily="34" charset="0"/>
                <a:cs typeface="Arial" panose="020B0604020202020204" pitchFamily="34" charset="0"/>
              </a:rPr>
              <a:t>We need a theory of the cognitive process taking place in the statement-verification task:</a:t>
            </a:r>
          </a:p>
          <a:p>
            <a:endParaRPr lang="de-CH" b="1">
              <a:solidFill>
                <a:schemeClr val="bg1"/>
              </a:solidFill>
              <a:latin typeface="Arial" panose="020B0604020202020204" pitchFamily="34" charset="0"/>
              <a:cs typeface="Arial" panose="020B0604020202020204" pitchFamily="34" charset="0"/>
            </a:endParaRPr>
          </a:p>
          <a:p>
            <a:r>
              <a:rPr lang="de-CH" b="1">
                <a:solidFill>
                  <a:schemeClr val="bg1"/>
                </a:solidFill>
                <a:latin typeface="Arial" panose="020B0604020202020204" pitchFamily="34" charset="0"/>
                <a:cs typeface="Arial" panose="020B0604020202020204" pitchFamily="34" charset="0"/>
              </a:rPr>
              <a:t>What other processes are involved (a little bit of binding, domain-specific knowledge?), what kinds of inhibition do play a role and which not, and why don't we see anything on reaction times?</a:t>
            </a:r>
          </a:p>
          <a:p>
            <a:endParaRPr lang="de-CH" b="1">
              <a:solidFill>
                <a:schemeClr val="bg1"/>
              </a:solidFill>
              <a:latin typeface="Arial" panose="020B0604020202020204" pitchFamily="34" charset="0"/>
              <a:cs typeface="Arial" panose="020B0604020202020204" pitchFamily="34" charset="0"/>
            </a:endParaRPr>
          </a:p>
          <a:p>
            <a:r>
              <a:rPr lang="de-CH" b="1">
                <a:solidFill>
                  <a:schemeClr val="bg1"/>
                </a:solidFill>
                <a:latin typeface="Arial" panose="020B0604020202020204" pitchFamily="34" charset="0"/>
                <a:cs typeface="Arial" panose="020B0604020202020204" pitchFamily="34" charset="0"/>
              </a:rPr>
              <a:t>We need to consider our statistical models (measurement error in individual differences)</a:t>
            </a:r>
            <a:endParaRPr lang="en-US" b="1">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6380488" y="216684"/>
            <a:ext cx="5392410" cy="1104644"/>
          </a:xfrm>
          <a:prstGeom prst="rect">
            <a:avLst/>
          </a:prstGeom>
        </p:spPr>
      </p:pic>
      <p:cxnSp>
        <p:nvCxnSpPr>
          <p:cNvPr id="4" name="Gerader Verbinder 3"/>
          <p:cNvCxnSpPr/>
          <p:nvPr/>
        </p:nvCxnSpPr>
        <p:spPr>
          <a:xfrm flipH="1">
            <a:off x="10425546" y="216684"/>
            <a:ext cx="568036" cy="157389"/>
          </a:xfrm>
          <a:prstGeom prst="line">
            <a:avLst/>
          </a:prstGeom>
        </p:spPr>
        <p:style>
          <a:lnRef idx="1">
            <a:schemeClr val="dk1"/>
          </a:lnRef>
          <a:fillRef idx="0">
            <a:schemeClr val="dk1"/>
          </a:fillRef>
          <a:effectRef idx="0">
            <a:schemeClr val="dk1"/>
          </a:effectRef>
          <a:fontRef idx="minor">
            <a:schemeClr val="tx1"/>
          </a:fontRef>
        </p:style>
      </p:cxnSp>
      <p:cxnSp>
        <p:nvCxnSpPr>
          <p:cNvPr id="7" name="Gerader Verbinder 6"/>
          <p:cNvCxnSpPr/>
          <p:nvPr/>
        </p:nvCxnSpPr>
        <p:spPr>
          <a:xfrm flipH="1">
            <a:off x="9677400" y="585917"/>
            <a:ext cx="568036" cy="157389"/>
          </a:xfrm>
          <a:prstGeom prst="line">
            <a:avLst/>
          </a:prstGeom>
        </p:spPr>
        <p:style>
          <a:lnRef idx="1">
            <a:schemeClr val="dk1"/>
          </a:lnRef>
          <a:fillRef idx="0">
            <a:schemeClr val="dk1"/>
          </a:fillRef>
          <a:effectRef idx="0">
            <a:schemeClr val="dk1"/>
          </a:effectRef>
          <a:fontRef idx="minor">
            <a:schemeClr val="tx1"/>
          </a:fontRef>
        </p:style>
      </p:cxnSp>
      <p:cxnSp>
        <p:nvCxnSpPr>
          <p:cNvPr id="8" name="Gerader Verbinder 7"/>
          <p:cNvCxnSpPr/>
          <p:nvPr/>
        </p:nvCxnSpPr>
        <p:spPr>
          <a:xfrm flipH="1">
            <a:off x="9469582" y="969770"/>
            <a:ext cx="568036" cy="157389"/>
          </a:xfrm>
          <a:prstGeom prst="line">
            <a:avLst/>
          </a:prstGeom>
        </p:spPr>
        <p:style>
          <a:lnRef idx="1">
            <a:schemeClr val="dk1"/>
          </a:lnRef>
          <a:fillRef idx="0">
            <a:schemeClr val="dk1"/>
          </a:fillRef>
          <a:effectRef idx="0">
            <a:schemeClr val="dk1"/>
          </a:effectRef>
          <a:fontRef idx="minor">
            <a:schemeClr val="tx1"/>
          </a:fontRef>
        </p:style>
      </p:cxnSp>
      <p:sp>
        <p:nvSpPr>
          <p:cNvPr id="6" name="Textfeld 5"/>
          <p:cNvSpPr txBox="1"/>
          <p:nvPr/>
        </p:nvSpPr>
        <p:spPr>
          <a:xfrm>
            <a:off x="9892145" y="1425488"/>
            <a:ext cx="1634837" cy="369332"/>
          </a:xfrm>
          <a:prstGeom prst="rect">
            <a:avLst/>
          </a:prstGeom>
          <a:noFill/>
        </p:spPr>
        <p:txBody>
          <a:bodyPr wrap="square" rtlCol="0">
            <a:spAutoFit/>
          </a:bodyPr>
          <a:lstStyle/>
          <a:p>
            <a:r>
              <a:rPr lang="de-CH">
                <a:solidFill>
                  <a:schemeClr val="bg1"/>
                </a:solidFill>
                <a:latin typeface="Arial" panose="020B0604020202020204" pitchFamily="34" charset="0"/>
                <a:cs typeface="Arial" panose="020B0604020202020204" pitchFamily="34" charset="0"/>
              </a:rPr>
              <a:t>what exactly?</a:t>
            </a:r>
            <a:endParaRPr lang="en-US">
              <a:solidFill>
                <a:schemeClr val="bg1"/>
              </a:solidFill>
              <a:latin typeface="Arial" panose="020B0604020202020204" pitchFamily="34" charset="0"/>
              <a:cs typeface="Arial" panose="020B0604020202020204" pitchFamily="34" charset="0"/>
            </a:endParaRPr>
          </a:p>
        </p:txBody>
      </p:sp>
      <p:cxnSp>
        <p:nvCxnSpPr>
          <p:cNvPr id="10" name="Gerade Verbindung mit Pfeil 9"/>
          <p:cNvCxnSpPr>
            <a:stCxn id="6" idx="0"/>
          </p:cNvCxnSpPr>
          <p:nvPr/>
        </p:nvCxnSpPr>
        <p:spPr>
          <a:xfrm flipH="1" flipV="1">
            <a:off x="9961418" y="1112539"/>
            <a:ext cx="748146" cy="3129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Gerade Verbindung mit Pfeil 11"/>
          <p:cNvCxnSpPr>
            <a:stCxn id="6" idx="0"/>
          </p:cNvCxnSpPr>
          <p:nvPr/>
        </p:nvCxnSpPr>
        <p:spPr>
          <a:xfrm flipH="1" flipV="1">
            <a:off x="10176164" y="700929"/>
            <a:ext cx="533400" cy="7245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Gerade Verbindung mit Pfeil 14"/>
          <p:cNvCxnSpPr>
            <a:stCxn id="6" idx="0"/>
          </p:cNvCxnSpPr>
          <p:nvPr/>
        </p:nvCxnSpPr>
        <p:spPr>
          <a:xfrm flipV="1">
            <a:off x="10709564" y="358059"/>
            <a:ext cx="69274" cy="10674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 name="Foliennummernplatzhalter 1"/>
          <p:cNvSpPr>
            <a:spLocks noGrp="1"/>
          </p:cNvSpPr>
          <p:nvPr>
            <p:ph type="sldNum" sz="quarter" idx="8"/>
          </p:nvPr>
        </p:nvSpPr>
        <p:spPr/>
        <p:txBody>
          <a:bodyPr/>
          <a:lstStyle/>
          <a:p>
            <a:pPr lvl="0"/>
            <a:fld id="{D041F825-250A-4898-A103-622268B49F04}" type="slidenum">
              <a:rPr lang="en-US" smtClean="0"/>
              <a:t>64</a:t>
            </a:fld>
            <a:endParaRPr lang="en-US"/>
          </a:p>
        </p:txBody>
      </p:sp>
    </p:spTree>
    <p:extLst>
      <p:ext uri="{BB962C8B-B14F-4D97-AF65-F5344CB8AC3E}">
        <p14:creationId xmlns:p14="http://schemas.microsoft.com/office/powerpoint/2010/main" val="23890304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p:cNvSpPr/>
          <p:nvPr/>
        </p:nvSpPr>
        <p:spPr>
          <a:xfrm>
            <a:off x="101600" y="1543319"/>
            <a:ext cx="12090400"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Relational reasoning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Dumas &amp; Alexander (2016). Three of four aspects: Analogies, anomalistic und antagonistic reasoning.</a:t>
            </a:r>
          </a:p>
        </p:txBody>
      </p:sp>
      <p:sp>
        <p:nvSpPr>
          <p:cNvPr id="5" name="Rechteck 4"/>
          <p:cNvSpPr/>
          <p:nvPr/>
        </p:nvSpPr>
        <p:spPr>
          <a:xfrm>
            <a:off x="386936" y="5886813"/>
            <a:ext cx="11333748"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Relational reasonins has become a major construct in bridging cognitive and educational psychology in recent years (Dumas, 2017; Goldwater &amp; Schalk, 2016). Scientific concepts are relational, which makes them so hard to learn.</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Grafik 6"/>
          <p:cNvPicPr>
            <a:picLocks noChangeAspect="1"/>
          </p:cNvPicPr>
          <p:nvPr/>
        </p:nvPicPr>
        <p:blipFill>
          <a:blip r:embed="rId2"/>
          <a:stretch>
            <a:fillRect/>
          </a:stretch>
        </p:blipFill>
        <p:spPr>
          <a:xfrm>
            <a:off x="211016" y="2669160"/>
            <a:ext cx="3550105" cy="2791025"/>
          </a:xfrm>
          <a:prstGeom prst="rect">
            <a:avLst/>
          </a:prstGeom>
        </p:spPr>
      </p:pic>
      <p:pic>
        <p:nvPicPr>
          <p:cNvPr id="8" name="Grafik 7"/>
          <p:cNvPicPr>
            <a:picLocks noChangeAspect="1"/>
          </p:cNvPicPr>
          <p:nvPr/>
        </p:nvPicPr>
        <p:blipFill>
          <a:blip r:embed="rId3"/>
          <a:stretch>
            <a:fillRect/>
          </a:stretch>
        </p:blipFill>
        <p:spPr>
          <a:xfrm>
            <a:off x="3842882" y="2669159"/>
            <a:ext cx="3363217" cy="2791025"/>
          </a:xfrm>
          <a:prstGeom prst="rect">
            <a:avLst/>
          </a:prstGeom>
        </p:spPr>
      </p:pic>
      <p:pic>
        <p:nvPicPr>
          <p:cNvPr id="9" name="Grafik 8"/>
          <p:cNvPicPr>
            <a:picLocks noChangeAspect="1"/>
          </p:cNvPicPr>
          <p:nvPr/>
        </p:nvPicPr>
        <p:blipFill>
          <a:blip r:embed="rId4"/>
          <a:stretch>
            <a:fillRect/>
          </a:stretch>
        </p:blipFill>
        <p:spPr>
          <a:xfrm>
            <a:off x="7512807" y="2669159"/>
            <a:ext cx="4152144" cy="2790839"/>
          </a:xfrm>
          <a:prstGeom prst="rect">
            <a:avLst/>
          </a:prstGeom>
        </p:spPr>
      </p:pic>
      <p:sp>
        <p:nvSpPr>
          <p:cNvPr id="11" name="TextBox 3"/>
          <p:cNvSpPr txBox="1"/>
          <p:nvPr/>
        </p:nvSpPr>
        <p:spPr>
          <a:xfrm>
            <a:off x="512064" y="454794"/>
            <a:ext cx="1078992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My idea became more comprehensive: Further cognitive abilities?</a:t>
            </a:r>
          </a:p>
        </p:txBody>
      </p:sp>
      <p:sp>
        <p:nvSpPr>
          <p:cNvPr id="3" name="Foliennummernplatzhalter 2"/>
          <p:cNvSpPr>
            <a:spLocks noGrp="1"/>
          </p:cNvSpPr>
          <p:nvPr>
            <p:ph type="sldNum" sz="quarter" idx="12"/>
          </p:nvPr>
        </p:nvSpPr>
        <p:spPr/>
        <p:txBody>
          <a:bodyPr/>
          <a:lstStyle/>
          <a:p>
            <a:fld id="{8CD81D32-49D6-4432-ACD3-F60C5F690709}" type="slidenum">
              <a:rPr lang="de-CH" smtClean="0"/>
              <a:t>65</a:t>
            </a:fld>
            <a:endParaRPr lang="de-CH"/>
          </a:p>
        </p:txBody>
      </p:sp>
    </p:spTree>
    <p:extLst>
      <p:ext uri="{BB962C8B-B14F-4D97-AF65-F5344CB8AC3E}">
        <p14:creationId xmlns:p14="http://schemas.microsoft.com/office/powerpoint/2010/main" val="1390376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p:cNvSpPr/>
          <p:nvPr/>
        </p:nvSpPr>
        <p:spPr>
          <a:xfrm>
            <a:off x="271110" y="1697867"/>
            <a:ext cx="11558338"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Disentangling of different cognitive processes/abilities in the statement-verification task. Since it is difficult to manipulate cognitive abilities: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 repeated measures-design - A state-trait decomposition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Ellipse 1"/>
          <p:cNvSpPr/>
          <p:nvPr/>
        </p:nvSpPr>
        <p:spPr>
          <a:xfrm>
            <a:off x="1863451" y="4660700"/>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6" name="Ellipse 5"/>
          <p:cNvSpPr/>
          <p:nvPr/>
        </p:nvSpPr>
        <p:spPr>
          <a:xfrm>
            <a:off x="4968466" y="4660700"/>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7" name="Ellipse 6"/>
          <p:cNvSpPr/>
          <p:nvPr/>
        </p:nvSpPr>
        <p:spPr>
          <a:xfrm>
            <a:off x="8137519" y="4660700"/>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22" name="Textfeld 21"/>
          <p:cNvSpPr txBox="1"/>
          <p:nvPr/>
        </p:nvSpPr>
        <p:spPr>
          <a:xfrm>
            <a:off x="2570908" y="5685790"/>
            <a:ext cx="105081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T1	      4 weeks 	       T2	             4 weeks 	              T3</a:t>
            </a:r>
          </a:p>
        </p:txBody>
      </p:sp>
      <p:sp>
        <p:nvSpPr>
          <p:cNvPr id="27" name="TextBox 3"/>
          <p:cNvSpPr txBox="1"/>
          <p:nvPr/>
        </p:nvSpPr>
        <p:spPr>
          <a:xfrm>
            <a:off x="512064" y="454794"/>
            <a:ext cx="1078992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My idea: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 State-Trait Decomposition</a:t>
            </a:r>
          </a:p>
        </p:txBody>
      </p:sp>
      <p:pic>
        <p:nvPicPr>
          <p:cNvPr id="3" name="Grafik 2"/>
          <p:cNvPicPr>
            <a:picLocks noChangeAspect="1"/>
          </p:cNvPicPr>
          <p:nvPr/>
        </p:nvPicPr>
        <p:blipFill>
          <a:blip r:embed="rId3"/>
          <a:stretch>
            <a:fillRect/>
          </a:stretch>
        </p:blipFill>
        <p:spPr>
          <a:xfrm>
            <a:off x="1443905" y="3838167"/>
            <a:ext cx="2898897" cy="719390"/>
          </a:xfrm>
          <a:prstGeom prst="rect">
            <a:avLst/>
          </a:prstGeom>
        </p:spPr>
      </p:pic>
      <p:pic>
        <p:nvPicPr>
          <p:cNvPr id="12" name="Grafik 11"/>
          <p:cNvPicPr>
            <a:picLocks noChangeAspect="1"/>
          </p:cNvPicPr>
          <p:nvPr/>
        </p:nvPicPr>
        <p:blipFill>
          <a:blip r:embed="rId3"/>
          <a:stretch>
            <a:fillRect/>
          </a:stretch>
        </p:blipFill>
        <p:spPr>
          <a:xfrm>
            <a:off x="4548920" y="3838167"/>
            <a:ext cx="2898897" cy="719390"/>
          </a:xfrm>
          <a:prstGeom prst="rect">
            <a:avLst/>
          </a:prstGeom>
        </p:spPr>
      </p:pic>
      <p:pic>
        <p:nvPicPr>
          <p:cNvPr id="13" name="Grafik 12"/>
          <p:cNvPicPr>
            <a:picLocks noChangeAspect="1"/>
          </p:cNvPicPr>
          <p:nvPr/>
        </p:nvPicPr>
        <p:blipFill>
          <a:blip r:embed="rId3"/>
          <a:stretch>
            <a:fillRect/>
          </a:stretch>
        </p:blipFill>
        <p:spPr>
          <a:xfrm>
            <a:off x="7717973" y="3838167"/>
            <a:ext cx="2898897" cy="719390"/>
          </a:xfrm>
          <a:prstGeom prst="rect">
            <a:avLst/>
          </a:prstGeom>
        </p:spPr>
      </p:pic>
      <p:cxnSp>
        <p:nvCxnSpPr>
          <p:cNvPr id="8" name="Gerade Verbindung mit Pfeil 7"/>
          <p:cNvCxnSpPr/>
          <p:nvPr/>
        </p:nvCxnSpPr>
        <p:spPr>
          <a:xfrm flipV="1">
            <a:off x="1863451" y="6159500"/>
            <a:ext cx="8258449" cy="38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Foliennummernplatzhalter 4"/>
          <p:cNvSpPr>
            <a:spLocks noGrp="1"/>
          </p:cNvSpPr>
          <p:nvPr>
            <p:ph type="sldNum" sz="quarter" idx="12"/>
          </p:nvPr>
        </p:nvSpPr>
        <p:spPr/>
        <p:txBody>
          <a:bodyPr/>
          <a:lstStyle/>
          <a:p>
            <a:fld id="{8CD81D32-49D6-4432-ACD3-F60C5F690709}" type="slidenum">
              <a:rPr lang="de-CH" smtClean="0"/>
              <a:t>66</a:t>
            </a:fld>
            <a:endParaRPr lang="de-CH"/>
          </a:p>
        </p:txBody>
      </p:sp>
    </p:spTree>
    <p:extLst>
      <p:ext uri="{BB962C8B-B14F-4D97-AF65-F5344CB8AC3E}">
        <p14:creationId xmlns:p14="http://schemas.microsoft.com/office/powerpoint/2010/main" val="3440963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llipse 1"/>
          <p:cNvSpPr/>
          <p:nvPr/>
        </p:nvSpPr>
        <p:spPr>
          <a:xfrm>
            <a:off x="2500388" y="341696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T1</a:t>
            </a:r>
          </a:p>
        </p:txBody>
      </p:sp>
      <p:sp>
        <p:nvSpPr>
          <p:cNvPr id="6" name="Ellipse 5"/>
          <p:cNvSpPr/>
          <p:nvPr/>
        </p:nvSpPr>
        <p:spPr>
          <a:xfrm>
            <a:off x="5535553" y="341696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T2</a:t>
            </a:r>
          </a:p>
        </p:txBody>
      </p:sp>
      <p:sp>
        <p:nvSpPr>
          <p:cNvPr id="7" name="Ellipse 6"/>
          <p:cNvSpPr/>
          <p:nvPr/>
        </p:nvSpPr>
        <p:spPr>
          <a:xfrm>
            <a:off x="8774456" y="341696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T3</a:t>
            </a:r>
          </a:p>
        </p:txBody>
      </p:sp>
      <p:sp>
        <p:nvSpPr>
          <p:cNvPr id="23" name="Ellipse 22"/>
          <p:cNvSpPr/>
          <p:nvPr/>
        </p:nvSpPr>
        <p:spPr>
          <a:xfrm>
            <a:off x="2849077" y="2135205"/>
            <a:ext cx="1578543"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state T1</a:t>
            </a:r>
          </a:p>
        </p:txBody>
      </p:sp>
      <p:sp>
        <p:nvSpPr>
          <p:cNvPr id="24" name="Ellipse 23"/>
          <p:cNvSpPr/>
          <p:nvPr/>
        </p:nvSpPr>
        <p:spPr>
          <a:xfrm>
            <a:off x="5934199" y="2135205"/>
            <a:ext cx="1453190"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state T2</a:t>
            </a:r>
          </a:p>
        </p:txBody>
      </p:sp>
      <p:sp>
        <p:nvSpPr>
          <p:cNvPr id="25" name="Ellipse 24"/>
          <p:cNvSpPr/>
          <p:nvPr/>
        </p:nvSpPr>
        <p:spPr>
          <a:xfrm>
            <a:off x="9060921" y="2135205"/>
            <a:ext cx="1486877" cy="612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 T3</a:t>
            </a:r>
          </a:p>
        </p:txBody>
      </p:sp>
      <p:sp>
        <p:nvSpPr>
          <p:cNvPr id="26" name="Ellipse 25"/>
          <p:cNvSpPr/>
          <p:nvPr/>
        </p:nvSpPr>
        <p:spPr>
          <a:xfrm>
            <a:off x="217596" y="3458678"/>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Trait</a:t>
            </a:r>
          </a:p>
        </p:txBody>
      </p:sp>
      <p:cxnSp>
        <p:nvCxnSpPr>
          <p:cNvPr id="9" name="Gewinkelter Verbinder 8"/>
          <p:cNvCxnSpPr>
            <a:stCxn id="26" idx="4"/>
            <a:endCxn id="2" idx="4"/>
          </p:cNvCxnSpPr>
          <p:nvPr/>
        </p:nvCxnSpPr>
        <p:spPr>
          <a:xfrm rot="5400000" flipH="1" flipV="1">
            <a:off x="2368041" y="3321518"/>
            <a:ext cx="41709" cy="2282792"/>
          </a:xfrm>
          <a:prstGeom prst="bentConnector3">
            <a:avLst>
              <a:gd name="adj1" fmla="val -548083"/>
            </a:avLst>
          </a:prstGeom>
          <a:ln>
            <a:tailEnd type="triangle"/>
          </a:ln>
        </p:spPr>
        <p:style>
          <a:lnRef idx="1">
            <a:schemeClr val="dk1"/>
          </a:lnRef>
          <a:fillRef idx="0">
            <a:schemeClr val="dk1"/>
          </a:fillRef>
          <a:effectRef idx="0">
            <a:schemeClr val="dk1"/>
          </a:effectRef>
          <a:fontRef idx="minor">
            <a:schemeClr val="tx1"/>
          </a:fontRef>
        </p:style>
      </p:cxnSp>
      <p:cxnSp>
        <p:nvCxnSpPr>
          <p:cNvPr id="27" name="Gewinkelter Verbinder 26"/>
          <p:cNvCxnSpPr>
            <a:stCxn id="26" idx="4"/>
            <a:endCxn id="6" idx="4"/>
          </p:cNvCxnSpPr>
          <p:nvPr/>
        </p:nvCxnSpPr>
        <p:spPr>
          <a:xfrm rot="5400000" flipH="1" flipV="1">
            <a:off x="3885623" y="1803935"/>
            <a:ext cx="41709" cy="5317957"/>
          </a:xfrm>
          <a:prstGeom prst="bentConnector3">
            <a:avLst>
              <a:gd name="adj1" fmla="val -548083"/>
            </a:avLst>
          </a:prstGeom>
          <a:ln>
            <a:tailEnd type="triangle"/>
          </a:ln>
        </p:spPr>
        <p:style>
          <a:lnRef idx="1">
            <a:schemeClr val="dk1"/>
          </a:lnRef>
          <a:fillRef idx="0">
            <a:schemeClr val="dk1"/>
          </a:fillRef>
          <a:effectRef idx="0">
            <a:schemeClr val="dk1"/>
          </a:effectRef>
          <a:fontRef idx="minor">
            <a:schemeClr val="tx1"/>
          </a:fontRef>
        </p:style>
      </p:cxnSp>
      <p:cxnSp>
        <p:nvCxnSpPr>
          <p:cNvPr id="28" name="Gewinkelter Verbinder 27"/>
          <p:cNvCxnSpPr>
            <a:stCxn id="26" idx="4"/>
            <a:endCxn id="7" idx="4"/>
          </p:cNvCxnSpPr>
          <p:nvPr/>
        </p:nvCxnSpPr>
        <p:spPr>
          <a:xfrm rot="5400000" flipH="1" flipV="1">
            <a:off x="5505075" y="184484"/>
            <a:ext cx="41709" cy="8556860"/>
          </a:xfrm>
          <a:prstGeom prst="bentConnector3">
            <a:avLst>
              <a:gd name="adj1" fmla="val -548083"/>
            </a:avLst>
          </a:prstGeom>
          <a:ln>
            <a:tailEnd type="triangle"/>
          </a:ln>
        </p:spPr>
        <p:style>
          <a:lnRef idx="1">
            <a:schemeClr val="dk1"/>
          </a:lnRef>
          <a:fillRef idx="0">
            <a:schemeClr val="dk1"/>
          </a:fillRef>
          <a:effectRef idx="0">
            <a:schemeClr val="dk1"/>
          </a:effectRef>
          <a:fontRef idx="minor">
            <a:schemeClr val="tx1"/>
          </a:fontRef>
        </p:style>
      </p:cxnSp>
      <p:cxnSp>
        <p:nvCxnSpPr>
          <p:cNvPr id="31" name="Gerade Verbindung mit Pfeil 30"/>
          <p:cNvCxnSpPr/>
          <p:nvPr/>
        </p:nvCxnSpPr>
        <p:spPr>
          <a:xfrm flipV="1">
            <a:off x="616017" y="4538312"/>
            <a:ext cx="389823" cy="9865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Ellipse 31"/>
          <p:cNvSpPr/>
          <p:nvPr/>
        </p:nvSpPr>
        <p:spPr>
          <a:xfrm>
            <a:off x="83588" y="1949295"/>
            <a:ext cx="2327821" cy="9701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incongruency effect: Trait</a:t>
            </a:r>
          </a:p>
        </p:txBody>
      </p:sp>
      <p:cxnSp>
        <p:nvCxnSpPr>
          <p:cNvPr id="33" name="Gerade Verbindung mit Pfeil 32"/>
          <p:cNvCxnSpPr/>
          <p:nvPr/>
        </p:nvCxnSpPr>
        <p:spPr>
          <a:xfrm>
            <a:off x="809830" y="1044341"/>
            <a:ext cx="253762" cy="850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feld 36"/>
          <p:cNvSpPr txBox="1"/>
          <p:nvPr/>
        </p:nvSpPr>
        <p:spPr>
          <a:xfrm>
            <a:off x="217596" y="652731"/>
            <a:ext cx="68718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Average picture-word incongruency-effect across assessments</a:t>
            </a:r>
          </a:p>
        </p:txBody>
      </p:sp>
      <p:cxnSp>
        <p:nvCxnSpPr>
          <p:cNvPr id="38" name="Gewinkelter Verbinder 37"/>
          <p:cNvCxnSpPr>
            <a:stCxn id="32" idx="0"/>
            <a:endCxn id="23" idx="0"/>
          </p:cNvCxnSpPr>
          <p:nvPr/>
        </p:nvCxnSpPr>
        <p:spPr>
          <a:xfrm rot="16200000" flipH="1">
            <a:off x="2349969" y="846825"/>
            <a:ext cx="185910" cy="2390850"/>
          </a:xfrm>
          <a:prstGeom prst="bentConnector3">
            <a:avLst>
              <a:gd name="adj1" fmla="val -122963"/>
            </a:avLst>
          </a:prstGeom>
          <a:ln>
            <a:tailEnd type="triangle"/>
          </a:ln>
        </p:spPr>
        <p:style>
          <a:lnRef idx="1">
            <a:schemeClr val="dk1"/>
          </a:lnRef>
          <a:fillRef idx="0">
            <a:schemeClr val="dk1"/>
          </a:fillRef>
          <a:effectRef idx="0">
            <a:schemeClr val="dk1"/>
          </a:effectRef>
          <a:fontRef idx="minor">
            <a:schemeClr val="tx1"/>
          </a:fontRef>
        </p:style>
      </p:cxnSp>
      <p:cxnSp>
        <p:nvCxnSpPr>
          <p:cNvPr id="41" name="Gewinkelter Verbinder 40"/>
          <p:cNvCxnSpPr>
            <a:stCxn id="32" idx="0"/>
            <a:endCxn id="24" idx="0"/>
          </p:cNvCxnSpPr>
          <p:nvPr/>
        </p:nvCxnSpPr>
        <p:spPr>
          <a:xfrm rot="16200000" flipH="1">
            <a:off x="3861191" y="-664397"/>
            <a:ext cx="185910" cy="5413295"/>
          </a:xfrm>
          <a:prstGeom prst="bentConnector3">
            <a:avLst>
              <a:gd name="adj1" fmla="val -122963"/>
            </a:avLst>
          </a:prstGeom>
          <a:ln>
            <a:tailEnd type="triangle"/>
          </a:ln>
        </p:spPr>
        <p:style>
          <a:lnRef idx="1">
            <a:schemeClr val="dk1"/>
          </a:lnRef>
          <a:fillRef idx="0">
            <a:schemeClr val="dk1"/>
          </a:fillRef>
          <a:effectRef idx="0">
            <a:schemeClr val="dk1"/>
          </a:effectRef>
          <a:fontRef idx="minor">
            <a:schemeClr val="tx1"/>
          </a:fontRef>
        </p:style>
      </p:cxnSp>
      <p:cxnSp>
        <p:nvCxnSpPr>
          <p:cNvPr id="44" name="Gewinkelter Verbinder 43"/>
          <p:cNvCxnSpPr>
            <a:stCxn id="32" idx="0"/>
            <a:endCxn id="25" idx="0"/>
          </p:cNvCxnSpPr>
          <p:nvPr/>
        </p:nvCxnSpPr>
        <p:spPr>
          <a:xfrm rot="16200000" flipH="1">
            <a:off x="5432974" y="-2236180"/>
            <a:ext cx="185910" cy="8556861"/>
          </a:xfrm>
          <a:prstGeom prst="bentConnector3">
            <a:avLst>
              <a:gd name="adj1" fmla="val -122963"/>
            </a:avLst>
          </a:prstGeom>
          <a:ln>
            <a:tailEnd type="triangle"/>
          </a:ln>
        </p:spPr>
        <p:style>
          <a:lnRef idx="1">
            <a:schemeClr val="dk1"/>
          </a:lnRef>
          <a:fillRef idx="0">
            <a:schemeClr val="dk1"/>
          </a:fillRef>
          <a:effectRef idx="0">
            <a:schemeClr val="dk1"/>
          </a:effectRef>
          <a:fontRef idx="minor">
            <a:schemeClr val="tx1"/>
          </a:fontRef>
        </p:style>
      </p:cxnSp>
      <p:cxnSp>
        <p:nvCxnSpPr>
          <p:cNvPr id="56" name="Gerade Verbindung mit Pfeil 55"/>
          <p:cNvCxnSpPr>
            <a:stCxn id="32" idx="4"/>
            <a:endCxn id="26" idx="0"/>
          </p:cNvCxnSpPr>
          <p:nvPr/>
        </p:nvCxnSpPr>
        <p:spPr>
          <a:xfrm>
            <a:off x="1247499" y="2919481"/>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8" name="Textfeld 57"/>
          <p:cNvSpPr txBox="1"/>
          <p:nvPr/>
        </p:nvSpPr>
        <p:spPr>
          <a:xfrm>
            <a:off x="1318661" y="2890771"/>
            <a:ext cx="55284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Between-person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t>
            </a:r>
          </a:p>
        </p:txBody>
      </p:sp>
      <p:cxnSp>
        <p:nvCxnSpPr>
          <p:cNvPr id="59" name="Gerade Verbindung mit Pfeil 58"/>
          <p:cNvCxnSpPr/>
          <p:nvPr/>
        </p:nvCxnSpPr>
        <p:spPr>
          <a:xfrm>
            <a:off x="3606488" y="2836063"/>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0" name="Gerade Verbindung mit Pfeil 59"/>
          <p:cNvCxnSpPr/>
          <p:nvPr/>
        </p:nvCxnSpPr>
        <p:spPr>
          <a:xfrm>
            <a:off x="6660794" y="2864665"/>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1" name="Gerade Verbindung mit Pfeil 60"/>
          <p:cNvCxnSpPr/>
          <p:nvPr/>
        </p:nvCxnSpPr>
        <p:spPr>
          <a:xfrm>
            <a:off x="9804359" y="2848988"/>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2" name="Textfeld 61"/>
          <p:cNvSpPr txBox="1"/>
          <p:nvPr/>
        </p:nvSpPr>
        <p:spPr>
          <a:xfrm>
            <a:off x="4417596" y="2778494"/>
            <a:ext cx="55284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Within-Person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relations</a:t>
            </a:r>
          </a:p>
        </p:txBody>
      </p:sp>
      <p:sp>
        <p:nvSpPr>
          <p:cNvPr id="30" name="Textfeld 36"/>
          <p:cNvSpPr txBox="1"/>
          <p:nvPr/>
        </p:nvSpPr>
        <p:spPr>
          <a:xfrm>
            <a:off x="202435" y="5681931"/>
            <a:ext cx="68718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Average Shtulman incongruency-effect across assessments</a:t>
            </a:r>
          </a:p>
        </p:txBody>
      </p:sp>
      <p:sp>
        <p:nvSpPr>
          <p:cNvPr id="3" name="Foliennummernplatzhalter 2"/>
          <p:cNvSpPr>
            <a:spLocks noGrp="1"/>
          </p:cNvSpPr>
          <p:nvPr>
            <p:ph type="sldNum" sz="quarter" idx="12"/>
          </p:nvPr>
        </p:nvSpPr>
        <p:spPr/>
        <p:txBody>
          <a:bodyPr/>
          <a:lstStyle/>
          <a:p>
            <a:fld id="{8CD81D32-49D6-4432-ACD3-F60C5F690709}" type="slidenum">
              <a:rPr lang="de-CH" smtClean="0"/>
              <a:t>67</a:t>
            </a:fld>
            <a:endParaRPr lang="de-CH"/>
          </a:p>
        </p:txBody>
      </p:sp>
    </p:spTree>
    <p:extLst>
      <p:ext uri="{BB962C8B-B14F-4D97-AF65-F5344CB8AC3E}">
        <p14:creationId xmlns:p14="http://schemas.microsoft.com/office/powerpoint/2010/main" val="42302043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548" y="485422"/>
            <a:ext cx="10620963" cy="6372578"/>
          </a:xfrm>
          <a:prstGeom prst="rect">
            <a:avLst/>
          </a:prstGeom>
        </p:spPr>
      </p:pic>
      <p:sp>
        <p:nvSpPr>
          <p:cNvPr id="5" name="Textfeld 4"/>
          <p:cNvSpPr txBox="1"/>
          <p:nvPr/>
        </p:nvSpPr>
        <p:spPr>
          <a:xfrm>
            <a:off x="179495" y="227281"/>
            <a:ext cx="111017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The main question: What predicts the Shtulman-task?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Rechteck 2"/>
          <p:cNvSpPr/>
          <p:nvPr/>
        </p:nvSpPr>
        <p:spPr>
          <a:xfrm>
            <a:off x="3676650" y="698500"/>
            <a:ext cx="6877050" cy="4826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hteck 14"/>
          <p:cNvSpPr/>
          <p:nvPr/>
        </p:nvSpPr>
        <p:spPr>
          <a:xfrm>
            <a:off x="330200" y="2698750"/>
            <a:ext cx="812800" cy="403225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feld 3"/>
          <p:cNvSpPr txBox="1"/>
          <p:nvPr/>
        </p:nvSpPr>
        <p:spPr>
          <a:xfrm>
            <a:off x="10595408" y="353988"/>
            <a:ext cx="159659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srgbClr val="C00000"/>
                </a:solidFill>
                <a:effectLst/>
                <a:uLnTx/>
                <a:uFillTx/>
                <a:latin typeface="Calibri" panose="020F0502020204030204"/>
                <a:ea typeface="+mn-ea"/>
                <a:cs typeface="+mn-cs"/>
              </a:rPr>
              <a:t>RT-Unterschiede: nichts!</a:t>
            </a:r>
            <a:endPar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16" name="Textfeld 15"/>
          <p:cNvSpPr txBox="1"/>
          <p:nvPr/>
        </p:nvSpPr>
        <p:spPr>
          <a:xfrm>
            <a:off x="10625245" y="1104444"/>
            <a:ext cx="157934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rPr>
              <a:t>Korrektheits- Unterschiede: einiges!</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7" name="Rechteck 16"/>
          <p:cNvSpPr/>
          <p:nvPr/>
        </p:nvSpPr>
        <p:spPr>
          <a:xfrm>
            <a:off x="3670300" y="1200150"/>
            <a:ext cx="6877050" cy="482600"/>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hteck 17"/>
          <p:cNvSpPr/>
          <p:nvPr/>
        </p:nvSpPr>
        <p:spPr>
          <a:xfrm>
            <a:off x="1155700" y="2710880"/>
            <a:ext cx="825500" cy="4020120"/>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oliennummernplatzhalter 5"/>
          <p:cNvSpPr>
            <a:spLocks noGrp="1"/>
          </p:cNvSpPr>
          <p:nvPr>
            <p:ph type="sldNum" sz="quarter" idx="8"/>
          </p:nvPr>
        </p:nvSpPr>
        <p:spPr/>
        <p:txBody>
          <a:bodyPr/>
          <a:lstStyle/>
          <a:p>
            <a:pPr lvl="0"/>
            <a:fld id="{D041F825-250A-4898-A103-622268B49F04}" type="slidenum">
              <a:rPr lang="en-US" smtClean="0"/>
              <a:t>68</a:t>
            </a:fld>
            <a:endParaRPr lang="en-US"/>
          </a:p>
        </p:txBody>
      </p:sp>
    </p:spTree>
    <p:extLst>
      <p:ext uri="{BB962C8B-B14F-4D97-AF65-F5344CB8AC3E}">
        <p14:creationId xmlns:p14="http://schemas.microsoft.com/office/powerpoint/2010/main" val="2936781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230295" y="309831"/>
            <a:ext cx="11101713" cy="42473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Interne Konsistenzen (Alphas/Omegas):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 (über 21 Themen):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RT Unterschiede: .45 (some negative loadings; also .45 for correct answer only); congruent statements: .91; incongruent statements: .90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Corr differences: .51 (some negative loadings); congruent statements: .60; incongruent statements: .65</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AntiSaccade: .74 (three blocks - P, B, and 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Binding: .65 (blocks with 3, 4, and 5 set sizes)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Flanker: .35 (r = .18 of left- and right incongruent trials)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69</a:t>
            </a:fld>
            <a:endParaRPr lang="de-CH"/>
          </a:p>
        </p:txBody>
      </p:sp>
    </p:spTree>
    <p:extLst>
      <p:ext uri="{BB962C8B-B14F-4D97-AF65-F5344CB8AC3E}">
        <p14:creationId xmlns:p14="http://schemas.microsoft.com/office/powerpoint/2010/main" val="22839384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hteck 1"/>
          <p:cNvSpPr/>
          <p:nvPr/>
        </p:nvSpPr>
        <p:spPr>
          <a:xfrm>
            <a:off x="452483" y="1495874"/>
            <a:ext cx="11500701"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Babai et al. verwendeten einen digit cancellation Test; also ein </a:t>
            </a:r>
            <a:r>
              <a:rPr kumimoji="0" lang="en-US" sz="28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Aufmerksamkeitsmass</a:t>
            </a: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Rechteck 2"/>
          <p:cNvSpPr/>
          <p:nvPr/>
        </p:nvSpPr>
        <p:spPr>
          <a:xfrm>
            <a:off x="7158331" y="2745526"/>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Babai et al., 2014: Moderater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digit cancellation test</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hteck 7"/>
          <p:cNvSpPr/>
          <p:nvPr/>
        </p:nvSpPr>
        <p:spPr>
          <a:xfrm>
            <a:off x="389861" y="2745526"/>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Vosniadou et al., 2018: Moderater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Stroop</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hteck 8"/>
          <p:cNvSpPr/>
          <p:nvPr/>
        </p:nvSpPr>
        <p:spPr>
          <a:xfrm>
            <a:off x="389861" y="4677108"/>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Stricker et al., 2021: Kein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Picture-Word</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hteck 9"/>
          <p:cNvSpPr/>
          <p:nvPr/>
        </p:nvSpPr>
        <p:spPr>
          <a:xfrm>
            <a:off x="7158331" y="4677108"/>
            <a:ext cx="4607442" cy="830997"/>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Edelsbrunner, 2023: Ich glaub das alles nicht</a:t>
            </a:r>
          </a:p>
        </p:txBody>
      </p:sp>
      <p:cxnSp>
        <p:nvCxnSpPr>
          <p:cNvPr id="6" name="Gerader Verbinder 5"/>
          <p:cNvCxnSpPr/>
          <p:nvPr/>
        </p:nvCxnSpPr>
        <p:spPr>
          <a:xfrm flipV="1">
            <a:off x="188536" y="2745527"/>
            <a:ext cx="4939645" cy="1317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a:xfrm>
            <a:off x="188536" y="2745526"/>
            <a:ext cx="4939645" cy="13174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flipV="1">
            <a:off x="7013539" y="2677851"/>
            <a:ext cx="4939645" cy="1317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7013539" y="2677850"/>
            <a:ext cx="4939645" cy="13174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Grafik 12"/>
          <p:cNvPicPr>
            <a:picLocks noChangeAspect="1"/>
          </p:cNvPicPr>
          <p:nvPr/>
        </p:nvPicPr>
        <p:blipFill>
          <a:blip r:embed="rId3"/>
          <a:stretch>
            <a:fillRect/>
          </a:stretch>
        </p:blipFill>
        <p:spPr>
          <a:xfrm>
            <a:off x="1490038" y="3885599"/>
            <a:ext cx="2166865" cy="614155"/>
          </a:xfrm>
          <a:prstGeom prst="rect">
            <a:avLst/>
          </a:prstGeom>
        </p:spPr>
      </p:pic>
      <p:pic>
        <p:nvPicPr>
          <p:cNvPr id="14" name="Grafik 13"/>
          <p:cNvPicPr>
            <a:picLocks noChangeAspect="1"/>
          </p:cNvPicPr>
          <p:nvPr/>
        </p:nvPicPr>
        <p:blipFill>
          <a:blip r:embed="rId4"/>
          <a:stretch>
            <a:fillRect/>
          </a:stretch>
        </p:blipFill>
        <p:spPr>
          <a:xfrm>
            <a:off x="7158331" y="3918284"/>
            <a:ext cx="2085013" cy="646232"/>
          </a:xfrm>
          <a:prstGeom prst="rect">
            <a:avLst/>
          </a:prstGeom>
        </p:spPr>
      </p:pic>
      <p:pic>
        <p:nvPicPr>
          <p:cNvPr id="15" name="Grafik 14"/>
          <p:cNvPicPr>
            <a:picLocks noChangeAspect="1"/>
          </p:cNvPicPr>
          <p:nvPr/>
        </p:nvPicPr>
        <p:blipFill>
          <a:blip r:embed="rId5"/>
          <a:stretch>
            <a:fillRect/>
          </a:stretch>
        </p:blipFill>
        <p:spPr>
          <a:xfrm>
            <a:off x="1490038" y="5978785"/>
            <a:ext cx="2573953" cy="777867"/>
          </a:xfrm>
          <a:prstGeom prst="rect">
            <a:avLst/>
          </a:prstGeom>
        </p:spPr>
      </p:pic>
      <p:sp>
        <p:nvSpPr>
          <p:cNvPr id="5" name="Foliennummernplatzhalter 4"/>
          <p:cNvSpPr>
            <a:spLocks noGrp="1"/>
          </p:cNvSpPr>
          <p:nvPr>
            <p:ph type="sldNum" sz="quarter" idx="12"/>
          </p:nvPr>
        </p:nvSpPr>
        <p:spPr/>
        <p:txBody>
          <a:bodyPr/>
          <a:lstStyle/>
          <a:p>
            <a:fld id="{8CD81D32-49D6-4432-ACD3-F60C5F690709}" type="slidenum">
              <a:rPr lang="de-CH" smtClean="0"/>
              <a:t>7</a:t>
            </a:fld>
            <a:endParaRPr lang="de-CH"/>
          </a:p>
        </p:txBody>
      </p:sp>
    </p:spTree>
    <p:extLst>
      <p:ext uri="{BB962C8B-B14F-4D97-AF65-F5344CB8AC3E}">
        <p14:creationId xmlns:p14="http://schemas.microsoft.com/office/powerpoint/2010/main" val="7833832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1709530" y="2822713"/>
            <a:ext cx="946205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Replacement</a:t>
            </a:r>
            <a:r>
              <a:rPr kumimoji="0" lang="en-US" sz="2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of intuitive concepts </a:t>
            </a: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by</a:t>
            </a:r>
            <a:r>
              <a:rPr kumimoji="0" lang="en-US" sz="2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scientific ones</a:t>
            </a:r>
          </a:p>
        </p:txBody>
      </p:sp>
      <p:sp>
        <p:nvSpPr>
          <p:cNvPr id="2" name="Textfeld 1"/>
          <p:cNvSpPr txBox="1"/>
          <p:nvPr/>
        </p:nvSpPr>
        <p:spPr>
          <a:xfrm>
            <a:off x="2219739" y="811192"/>
            <a:ext cx="775252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Posner (1982, p. 212):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The students' current concepts are inadequate to allow him to grasp some new phenomenon successfully. Then the student must replace or reorganize his central concepts.</a:t>
            </a:r>
            <a:endParaRPr kumimoji="0" lang="en-US"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Rechteck 2"/>
          <p:cNvSpPr/>
          <p:nvPr/>
        </p:nvSpPr>
        <p:spPr>
          <a:xfrm>
            <a:off x="1822173" y="5614648"/>
            <a:ext cx="485267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a:t>
            </a: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gestalt-type restructuring </a:t>
            </a: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(Vosniadou, 2012)</a:t>
            </a:r>
          </a:p>
        </p:txBody>
      </p:sp>
      <p:sp>
        <p:nvSpPr>
          <p:cNvPr id="5" name="Rechteck 4"/>
          <p:cNvSpPr/>
          <p:nvPr/>
        </p:nvSpPr>
        <p:spPr>
          <a:xfrm>
            <a:off x="2889405" y="4371296"/>
            <a:ext cx="87511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substantial reorganisation of existing conceptual structures </a:t>
            </a: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(Vosniadou, 2012, 2014)</a:t>
            </a:r>
          </a:p>
        </p:txBody>
      </p:sp>
      <p:sp>
        <p:nvSpPr>
          <p:cNvPr id="6" name="Foliennummernplatzhalter 5"/>
          <p:cNvSpPr>
            <a:spLocks noGrp="1"/>
          </p:cNvSpPr>
          <p:nvPr>
            <p:ph type="sldNum" sz="quarter" idx="12"/>
          </p:nvPr>
        </p:nvSpPr>
        <p:spPr/>
        <p:txBody>
          <a:bodyPr/>
          <a:lstStyle/>
          <a:p>
            <a:fld id="{8CD81D32-49D6-4432-ACD3-F60C5F690709}" type="slidenum">
              <a:rPr lang="de-CH" smtClean="0"/>
              <a:t>70</a:t>
            </a:fld>
            <a:endParaRPr lang="de-CH"/>
          </a:p>
        </p:txBody>
      </p:sp>
    </p:spTree>
    <p:extLst>
      <p:ext uri="{BB962C8B-B14F-4D97-AF65-F5344CB8AC3E}">
        <p14:creationId xmlns:p14="http://schemas.microsoft.com/office/powerpoint/2010/main" val="8633520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P spid="3" grpId="0"/>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1961321" y="2822713"/>
            <a:ext cx="946205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Intuitive and scientific concepts continue to </a:t>
            </a: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co-exist</a:t>
            </a:r>
          </a:p>
        </p:txBody>
      </p:sp>
      <p:sp>
        <p:nvSpPr>
          <p:cNvPr id="2" name="Foliennummernplatzhalter 1"/>
          <p:cNvSpPr>
            <a:spLocks noGrp="1"/>
          </p:cNvSpPr>
          <p:nvPr>
            <p:ph type="sldNum" sz="quarter" idx="12"/>
          </p:nvPr>
        </p:nvSpPr>
        <p:spPr/>
        <p:txBody>
          <a:bodyPr/>
          <a:lstStyle/>
          <a:p>
            <a:fld id="{8CD81D32-49D6-4432-ACD3-F60C5F690709}" type="slidenum">
              <a:rPr lang="de-CH" smtClean="0"/>
              <a:t>71</a:t>
            </a:fld>
            <a:endParaRPr lang="de-CH"/>
          </a:p>
        </p:txBody>
      </p:sp>
    </p:spTree>
    <p:extLst>
      <p:ext uri="{BB962C8B-B14F-4D97-AF65-F5344CB8AC3E}">
        <p14:creationId xmlns:p14="http://schemas.microsoft.com/office/powerpoint/2010/main" val="183892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3"/>
          <p:cNvSpPr txBox="1"/>
          <p:nvPr/>
        </p:nvSpPr>
        <p:spPr>
          <a:xfrm>
            <a:off x="2708769" y="1517775"/>
            <a:ext cx="73231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"The moon revolves around the earth"</a:t>
            </a:r>
          </a:p>
        </p:txBody>
      </p:sp>
      <p:sp>
        <p:nvSpPr>
          <p:cNvPr id="7" name="TextBox 3"/>
          <p:cNvSpPr txBox="1"/>
          <p:nvPr/>
        </p:nvSpPr>
        <p:spPr>
          <a:xfrm>
            <a:off x="2557326" y="2988673"/>
            <a:ext cx="73231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"The earth revolves around the sun"</a:t>
            </a:r>
          </a:p>
        </p:txBody>
      </p:sp>
      <p:sp>
        <p:nvSpPr>
          <p:cNvPr id="3" name="Textfeld 2"/>
          <p:cNvSpPr txBox="1"/>
          <p:nvPr/>
        </p:nvSpPr>
        <p:spPr>
          <a:xfrm>
            <a:off x="2913223" y="905940"/>
            <a:ext cx="69142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Consistent/congruent between intuitive and scientific conception: Both say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true</a:t>
            </a:r>
          </a:p>
        </p:txBody>
      </p:sp>
      <p:sp>
        <p:nvSpPr>
          <p:cNvPr id="8" name="Textfeld 7"/>
          <p:cNvSpPr txBox="1"/>
          <p:nvPr/>
        </p:nvSpPr>
        <p:spPr>
          <a:xfrm>
            <a:off x="2913223" y="2426915"/>
            <a:ext cx="73497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Inconsistent/incongruent between intuitive and scientific conception: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Intuition says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false</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Science says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true</a:t>
            </a:r>
          </a:p>
        </p:txBody>
      </p:sp>
      <p:sp>
        <p:nvSpPr>
          <p:cNvPr id="9" name="Textfeld 8"/>
          <p:cNvSpPr txBox="1"/>
          <p:nvPr/>
        </p:nvSpPr>
        <p:spPr>
          <a:xfrm>
            <a:off x="4121642" y="4601687"/>
            <a:ext cx="68263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Inconsistent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More errors &amp; longer reaction times</a:t>
            </a:r>
            <a:endPar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1" name="Grafik 10"/>
          <p:cNvPicPr>
            <a:picLocks noChangeAspect="1"/>
          </p:cNvPicPr>
          <p:nvPr/>
        </p:nvPicPr>
        <p:blipFill>
          <a:blip r:embed="rId3"/>
          <a:stretch>
            <a:fillRect/>
          </a:stretch>
        </p:blipFill>
        <p:spPr>
          <a:xfrm>
            <a:off x="7917382" y="4289062"/>
            <a:ext cx="2932948" cy="2502677"/>
          </a:xfrm>
          <a:prstGeom prst="rect">
            <a:avLst/>
          </a:prstGeom>
        </p:spPr>
      </p:pic>
      <p:pic>
        <p:nvPicPr>
          <p:cNvPr id="12" name="Grafik 11"/>
          <p:cNvPicPr>
            <a:picLocks noChangeAspect="1"/>
          </p:cNvPicPr>
          <p:nvPr/>
        </p:nvPicPr>
        <p:blipFill>
          <a:blip r:embed="rId4"/>
          <a:stretch>
            <a:fillRect/>
          </a:stretch>
        </p:blipFill>
        <p:spPr>
          <a:xfrm>
            <a:off x="1003797" y="4289062"/>
            <a:ext cx="3020897" cy="2569642"/>
          </a:xfrm>
          <a:prstGeom prst="rect">
            <a:avLst/>
          </a:prstGeom>
        </p:spPr>
      </p:pic>
      <p:sp>
        <p:nvSpPr>
          <p:cNvPr id="2" name="Foliennummernplatzhalter 1"/>
          <p:cNvSpPr>
            <a:spLocks noGrp="1"/>
          </p:cNvSpPr>
          <p:nvPr>
            <p:ph type="sldNum" sz="quarter" idx="12"/>
          </p:nvPr>
        </p:nvSpPr>
        <p:spPr/>
        <p:txBody>
          <a:bodyPr/>
          <a:lstStyle/>
          <a:p>
            <a:fld id="{8CD81D32-49D6-4432-ACD3-F60C5F690709}" type="slidenum">
              <a:rPr lang="de-CH" smtClean="0"/>
              <a:t>72</a:t>
            </a:fld>
            <a:endParaRPr lang="de-CH"/>
          </a:p>
        </p:txBody>
      </p:sp>
    </p:spTree>
    <p:extLst>
      <p:ext uri="{BB962C8B-B14F-4D97-AF65-F5344CB8AC3E}">
        <p14:creationId xmlns:p14="http://schemas.microsoft.com/office/powerpoint/2010/main" val="3064020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 grpId="0"/>
      <p:bldP spid="8"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3"/>
          <p:cNvSpPr txBox="1"/>
          <p:nvPr/>
        </p:nvSpPr>
        <p:spPr>
          <a:xfrm>
            <a:off x="2557325" y="1527305"/>
            <a:ext cx="73231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"Atoms are visible to the naked eye"</a:t>
            </a:r>
          </a:p>
        </p:txBody>
      </p:sp>
      <p:sp>
        <p:nvSpPr>
          <p:cNvPr id="7" name="TextBox 3"/>
          <p:cNvSpPr txBox="1"/>
          <p:nvPr/>
        </p:nvSpPr>
        <p:spPr>
          <a:xfrm>
            <a:off x="2557326" y="2988673"/>
            <a:ext cx="73231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"Atoms are mostly empty space"</a:t>
            </a:r>
          </a:p>
        </p:txBody>
      </p:sp>
      <p:sp>
        <p:nvSpPr>
          <p:cNvPr id="3" name="Textfeld 2"/>
          <p:cNvSpPr txBox="1"/>
          <p:nvPr/>
        </p:nvSpPr>
        <p:spPr>
          <a:xfrm>
            <a:off x="2913223" y="905940"/>
            <a:ext cx="69142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Consistent/congruent between intuitive and scientific conception: Both say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false</a:t>
            </a:r>
          </a:p>
        </p:txBody>
      </p:sp>
      <p:sp>
        <p:nvSpPr>
          <p:cNvPr id="8" name="Textfeld 7"/>
          <p:cNvSpPr txBox="1"/>
          <p:nvPr/>
        </p:nvSpPr>
        <p:spPr>
          <a:xfrm>
            <a:off x="2913223" y="2426915"/>
            <a:ext cx="73497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Inconsistent/incongruent between intuitive and scientific conception: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Intuition says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false</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Science says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true</a:t>
            </a:r>
          </a:p>
        </p:txBody>
      </p:sp>
      <p:sp>
        <p:nvSpPr>
          <p:cNvPr id="9" name="Textfeld 8"/>
          <p:cNvSpPr txBox="1"/>
          <p:nvPr/>
        </p:nvSpPr>
        <p:spPr>
          <a:xfrm>
            <a:off x="4121642" y="4601687"/>
            <a:ext cx="68263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Inconsistent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More errors &amp; longer reaction times</a:t>
            </a:r>
            <a:endPar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1" name="Grafik 10"/>
          <p:cNvPicPr>
            <a:picLocks noChangeAspect="1"/>
          </p:cNvPicPr>
          <p:nvPr/>
        </p:nvPicPr>
        <p:blipFill>
          <a:blip r:embed="rId3"/>
          <a:stretch>
            <a:fillRect/>
          </a:stretch>
        </p:blipFill>
        <p:spPr>
          <a:xfrm>
            <a:off x="7917382" y="4289062"/>
            <a:ext cx="2932948" cy="2502677"/>
          </a:xfrm>
          <a:prstGeom prst="rect">
            <a:avLst/>
          </a:prstGeom>
        </p:spPr>
      </p:pic>
      <p:pic>
        <p:nvPicPr>
          <p:cNvPr id="12" name="Grafik 11"/>
          <p:cNvPicPr>
            <a:picLocks noChangeAspect="1"/>
          </p:cNvPicPr>
          <p:nvPr/>
        </p:nvPicPr>
        <p:blipFill>
          <a:blip r:embed="rId4"/>
          <a:stretch>
            <a:fillRect/>
          </a:stretch>
        </p:blipFill>
        <p:spPr>
          <a:xfrm>
            <a:off x="1003797" y="4289062"/>
            <a:ext cx="3020897" cy="2569642"/>
          </a:xfrm>
          <a:prstGeom prst="rect">
            <a:avLst/>
          </a:prstGeom>
        </p:spPr>
      </p:pic>
      <p:sp>
        <p:nvSpPr>
          <p:cNvPr id="2" name="Foliennummernplatzhalter 1"/>
          <p:cNvSpPr>
            <a:spLocks noGrp="1"/>
          </p:cNvSpPr>
          <p:nvPr>
            <p:ph type="sldNum" sz="quarter" idx="12"/>
          </p:nvPr>
        </p:nvSpPr>
        <p:spPr/>
        <p:txBody>
          <a:bodyPr/>
          <a:lstStyle/>
          <a:p>
            <a:fld id="{8CD81D32-49D6-4432-ACD3-F60C5F690709}" type="slidenum">
              <a:rPr lang="de-CH" smtClean="0"/>
              <a:t>73</a:t>
            </a:fld>
            <a:endParaRPr lang="de-CH"/>
          </a:p>
        </p:txBody>
      </p:sp>
    </p:spTree>
    <p:extLst>
      <p:ext uri="{BB962C8B-B14F-4D97-AF65-F5344CB8AC3E}">
        <p14:creationId xmlns:p14="http://schemas.microsoft.com/office/powerpoint/2010/main" val="26854798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3"/>
          <p:cNvSpPr txBox="1"/>
          <p:nvPr/>
        </p:nvSpPr>
        <p:spPr>
          <a:xfrm>
            <a:off x="2557325" y="1527305"/>
            <a:ext cx="73231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"Ovens produce heat"</a:t>
            </a:r>
          </a:p>
        </p:txBody>
      </p:sp>
      <p:sp>
        <p:nvSpPr>
          <p:cNvPr id="7" name="TextBox 3"/>
          <p:cNvSpPr txBox="1"/>
          <p:nvPr/>
        </p:nvSpPr>
        <p:spPr>
          <a:xfrm>
            <a:off x="2557326" y="2988673"/>
            <a:ext cx="73231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"Coats produe heat"</a:t>
            </a:r>
          </a:p>
        </p:txBody>
      </p:sp>
      <p:sp>
        <p:nvSpPr>
          <p:cNvPr id="3" name="Textfeld 2"/>
          <p:cNvSpPr txBox="1"/>
          <p:nvPr/>
        </p:nvSpPr>
        <p:spPr>
          <a:xfrm>
            <a:off x="2913223" y="905940"/>
            <a:ext cx="69142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Consistent/congruent between intuitive and scientific conception: Both say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true</a:t>
            </a:r>
          </a:p>
        </p:txBody>
      </p:sp>
      <p:sp>
        <p:nvSpPr>
          <p:cNvPr id="8" name="Textfeld 7"/>
          <p:cNvSpPr txBox="1"/>
          <p:nvPr/>
        </p:nvSpPr>
        <p:spPr>
          <a:xfrm>
            <a:off x="2913223" y="2426915"/>
            <a:ext cx="73497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Inconsistent/incongruent between intuitive and scientific conception: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Intuition says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true</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Science says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false</a:t>
            </a:r>
          </a:p>
        </p:txBody>
      </p:sp>
      <p:sp>
        <p:nvSpPr>
          <p:cNvPr id="9" name="Textfeld 8"/>
          <p:cNvSpPr txBox="1"/>
          <p:nvPr/>
        </p:nvSpPr>
        <p:spPr>
          <a:xfrm>
            <a:off x="4121642" y="4601687"/>
            <a:ext cx="68263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Inconsistent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More errors &amp; longer reaction times</a:t>
            </a:r>
            <a:endPar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1" name="Grafik 10"/>
          <p:cNvPicPr>
            <a:picLocks noChangeAspect="1"/>
          </p:cNvPicPr>
          <p:nvPr/>
        </p:nvPicPr>
        <p:blipFill>
          <a:blip r:embed="rId3"/>
          <a:stretch>
            <a:fillRect/>
          </a:stretch>
        </p:blipFill>
        <p:spPr>
          <a:xfrm>
            <a:off x="7917382" y="4289062"/>
            <a:ext cx="2932948" cy="2502677"/>
          </a:xfrm>
          <a:prstGeom prst="rect">
            <a:avLst/>
          </a:prstGeom>
        </p:spPr>
      </p:pic>
      <p:pic>
        <p:nvPicPr>
          <p:cNvPr id="12" name="Grafik 11"/>
          <p:cNvPicPr>
            <a:picLocks noChangeAspect="1"/>
          </p:cNvPicPr>
          <p:nvPr/>
        </p:nvPicPr>
        <p:blipFill>
          <a:blip r:embed="rId4"/>
          <a:stretch>
            <a:fillRect/>
          </a:stretch>
        </p:blipFill>
        <p:spPr>
          <a:xfrm>
            <a:off x="1003797" y="4289062"/>
            <a:ext cx="3020897" cy="2569642"/>
          </a:xfrm>
          <a:prstGeom prst="rect">
            <a:avLst/>
          </a:prstGeom>
        </p:spPr>
      </p:pic>
      <p:sp>
        <p:nvSpPr>
          <p:cNvPr id="2" name="Foliennummernplatzhalter 1"/>
          <p:cNvSpPr>
            <a:spLocks noGrp="1"/>
          </p:cNvSpPr>
          <p:nvPr>
            <p:ph type="sldNum" sz="quarter" idx="12"/>
          </p:nvPr>
        </p:nvSpPr>
        <p:spPr/>
        <p:txBody>
          <a:bodyPr/>
          <a:lstStyle/>
          <a:p>
            <a:fld id="{8CD81D32-49D6-4432-ACD3-F60C5F690709}" type="slidenum">
              <a:rPr lang="de-CH" smtClean="0"/>
              <a:t>74</a:t>
            </a:fld>
            <a:endParaRPr lang="de-CH"/>
          </a:p>
        </p:txBody>
      </p:sp>
    </p:spTree>
    <p:extLst>
      <p:ext uri="{BB962C8B-B14F-4D97-AF65-F5344CB8AC3E}">
        <p14:creationId xmlns:p14="http://schemas.microsoft.com/office/powerpoint/2010/main" val="19800248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3"/>
          <p:cNvSpPr txBox="1"/>
          <p:nvPr/>
        </p:nvSpPr>
        <p:spPr>
          <a:xfrm>
            <a:off x="2557325" y="1527305"/>
            <a:ext cx="73231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r>
              <a:rPr kumimoji="0" lang="de-DE"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1/3 plus 1/3 yields 1/3</a:t>
            </a:r>
            <a:r>
              <a:rPr kumimoji="0" lang="de-CH"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7" name="TextBox 3"/>
          <p:cNvSpPr txBox="1"/>
          <p:nvPr/>
        </p:nvSpPr>
        <p:spPr>
          <a:xfrm>
            <a:off x="2557326" y="2988673"/>
            <a:ext cx="73231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r>
              <a:rPr kumimoji="0" lang="de-DE"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2/3 plus 2/4 yields 4/7</a:t>
            </a:r>
            <a:r>
              <a:rPr kumimoji="0" lang="de-CH"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3" name="Textfeld 2"/>
          <p:cNvSpPr txBox="1"/>
          <p:nvPr/>
        </p:nvSpPr>
        <p:spPr>
          <a:xfrm>
            <a:off x="2913223" y="905940"/>
            <a:ext cx="69142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Consistent/congruent between intuitive and scientific conception: Both say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false</a:t>
            </a:r>
          </a:p>
        </p:txBody>
      </p:sp>
      <p:sp>
        <p:nvSpPr>
          <p:cNvPr id="8" name="Textfeld 7"/>
          <p:cNvSpPr txBox="1"/>
          <p:nvPr/>
        </p:nvSpPr>
        <p:spPr>
          <a:xfrm>
            <a:off x="2913223" y="2426915"/>
            <a:ext cx="73497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Inconsistent/incongruent between intuitive and scientific conception: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Intuition says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true</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Science says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false</a:t>
            </a:r>
          </a:p>
        </p:txBody>
      </p:sp>
      <p:sp>
        <p:nvSpPr>
          <p:cNvPr id="9" name="Textfeld 8"/>
          <p:cNvSpPr txBox="1"/>
          <p:nvPr/>
        </p:nvSpPr>
        <p:spPr>
          <a:xfrm>
            <a:off x="4121642" y="4601687"/>
            <a:ext cx="682633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Inconsistent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More errors &amp; longer reaction times</a:t>
            </a:r>
            <a:endPar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Textfeld 9"/>
          <p:cNvSpPr txBox="1"/>
          <p:nvPr/>
        </p:nvSpPr>
        <p:spPr>
          <a:xfrm>
            <a:off x="2973793" y="3608089"/>
            <a:ext cx="1136791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Do our intuitive conceptions remain across the life-span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and are co-activated each time we face relevant phenomena?</a:t>
            </a:r>
          </a:p>
        </p:txBody>
      </p:sp>
      <p:pic>
        <p:nvPicPr>
          <p:cNvPr id="11" name="Grafik 10"/>
          <p:cNvPicPr>
            <a:picLocks noChangeAspect="1"/>
          </p:cNvPicPr>
          <p:nvPr/>
        </p:nvPicPr>
        <p:blipFill>
          <a:blip r:embed="rId3"/>
          <a:stretch>
            <a:fillRect/>
          </a:stretch>
        </p:blipFill>
        <p:spPr>
          <a:xfrm>
            <a:off x="7917382" y="4289062"/>
            <a:ext cx="2932948" cy="2502677"/>
          </a:xfrm>
          <a:prstGeom prst="rect">
            <a:avLst/>
          </a:prstGeom>
        </p:spPr>
      </p:pic>
      <p:pic>
        <p:nvPicPr>
          <p:cNvPr id="12" name="Grafik 11"/>
          <p:cNvPicPr>
            <a:picLocks noChangeAspect="1"/>
          </p:cNvPicPr>
          <p:nvPr/>
        </p:nvPicPr>
        <p:blipFill>
          <a:blip r:embed="rId4"/>
          <a:stretch>
            <a:fillRect/>
          </a:stretch>
        </p:blipFill>
        <p:spPr>
          <a:xfrm>
            <a:off x="1003797" y="4289062"/>
            <a:ext cx="3020897" cy="2569642"/>
          </a:xfrm>
          <a:prstGeom prst="rect">
            <a:avLst/>
          </a:prstGeom>
        </p:spPr>
      </p:pic>
      <p:sp>
        <p:nvSpPr>
          <p:cNvPr id="2" name="Foliennummernplatzhalter 1"/>
          <p:cNvSpPr>
            <a:spLocks noGrp="1"/>
          </p:cNvSpPr>
          <p:nvPr>
            <p:ph type="sldNum" sz="quarter" idx="12"/>
          </p:nvPr>
        </p:nvSpPr>
        <p:spPr/>
        <p:txBody>
          <a:bodyPr/>
          <a:lstStyle/>
          <a:p>
            <a:fld id="{8CD81D32-49D6-4432-ACD3-F60C5F690709}" type="slidenum">
              <a:rPr lang="de-CH" smtClean="0"/>
              <a:t>75</a:t>
            </a:fld>
            <a:endParaRPr lang="de-CH"/>
          </a:p>
        </p:txBody>
      </p:sp>
    </p:spTree>
    <p:extLst>
      <p:ext uri="{BB962C8B-B14F-4D97-AF65-F5344CB8AC3E}">
        <p14:creationId xmlns:p14="http://schemas.microsoft.com/office/powerpoint/2010/main" val="16304285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3"/>
          <p:cNvSpPr txBox="1"/>
          <p:nvPr/>
        </p:nvSpPr>
        <p:spPr>
          <a:xfrm>
            <a:off x="1095101" y="682869"/>
            <a:ext cx="90114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Replications and extensions</a:t>
            </a:r>
          </a:p>
        </p:txBody>
      </p:sp>
      <p:sp>
        <p:nvSpPr>
          <p:cNvPr id="4" name="Rechteck 3"/>
          <p:cNvSpPr/>
          <p:nvPr/>
        </p:nvSpPr>
        <p:spPr>
          <a:xfrm>
            <a:off x="516274" y="2234580"/>
            <a:ext cx="11558338"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 &amp; Harrington, 2016: Older adults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Potvin et al., 2015: The "heavy objects sink more"-conception 14- to 15 year olds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Potvin &amp; Cyr, 2017: Prevalence of misconceptions about buoyancy force in groups of varying expertise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DeWolf &amp; Vosniadou, 2015: Fraction magnitudes and the whole number bias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Järnefelt, Canfield, &amp; Kelemen, 2015: Divine Design of nature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Barlev, Mermelstein, &amp; German, 2017: Concepts about persons and god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 &amp; Legare, 2019: Test of two explanations for the phenomenon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Brault Foisy et al., 2015; Masson et al., 2014; Potvin et al., 2014: Activation of inhibition-related areas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Babai, Younis, &amp; Stavy, 2014: Association with inhibition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Vosniadou et al., 2018: Association with inhibition and shifting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Stricker et al., 2021: Association with inhibition</a:t>
            </a:r>
          </a:p>
        </p:txBody>
      </p:sp>
      <p:sp>
        <p:nvSpPr>
          <p:cNvPr id="6" name="Rechteck 5"/>
          <p:cNvSpPr/>
          <p:nvPr/>
        </p:nvSpPr>
        <p:spPr>
          <a:xfrm>
            <a:off x="575908" y="4199750"/>
            <a:ext cx="10257743" cy="11209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76</a:t>
            </a:fld>
            <a:endParaRPr lang="de-CH"/>
          </a:p>
        </p:txBody>
      </p:sp>
    </p:spTree>
    <p:extLst>
      <p:ext uri="{BB962C8B-B14F-4D97-AF65-F5344CB8AC3E}">
        <p14:creationId xmlns:p14="http://schemas.microsoft.com/office/powerpoint/2010/main" val="36706745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p:cNvSpPr/>
          <p:nvPr/>
        </p:nvSpPr>
        <p:spPr>
          <a:xfrm>
            <a:off x="516274" y="2234580"/>
            <a:ext cx="11558338"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 &amp; Harrington, 2016: Older adults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Potvin et al., 2015: The "heavy objects sink more"-conception 14- to 15 year olds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Potvin &amp; Cyr, 2017: Prevalence of misconceptions about buoyancy force in groups of varying expertise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DeWolf &amp; Vosniadou, 2015: Fraction magnitudes and the whole number bias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Järnefelt, Canfield, &amp; Kelemen, 2015: Divine Design of nature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Barlev, Mermelstein, &amp; German, 2017: Concepts about persons and god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 &amp; Legare, 2019: Test of two explanations for the phenomenon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Brault Foisy et al., 2015; Masson et al., 2014; Potvin et al., 2014: Activation of inhibition-related areas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Babai, Younis, &amp; Stavy, 2014: Association with inhibition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Vosniadou et al., 2018: Association with inhibition and shifting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Stricker et al., 2021: Association with inhibition</a:t>
            </a:r>
          </a:p>
        </p:txBody>
      </p:sp>
      <p:sp>
        <p:nvSpPr>
          <p:cNvPr id="2" name="Rechteck 1"/>
          <p:cNvSpPr/>
          <p:nvPr/>
        </p:nvSpPr>
        <p:spPr>
          <a:xfrm>
            <a:off x="417443" y="2186609"/>
            <a:ext cx="11019183" cy="20131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3"/>
          <p:cNvSpPr txBox="1"/>
          <p:nvPr/>
        </p:nvSpPr>
        <p:spPr>
          <a:xfrm>
            <a:off x="1095101" y="682869"/>
            <a:ext cx="90114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Magical </a:t>
            </a:r>
            <a:r>
              <a:rPr kumimoji="0" lang="de-CH" sz="3200" b="1"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inhibition</a:t>
            </a: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p>
        </p:txBody>
      </p:sp>
      <p:sp>
        <p:nvSpPr>
          <p:cNvPr id="6" name="Rechteck 5"/>
          <p:cNvSpPr/>
          <p:nvPr/>
        </p:nvSpPr>
        <p:spPr>
          <a:xfrm>
            <a:off x="575908" y="4199750"/>
            <a:ext cx="10257743" cy="112099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5"/>
          <p:cNvPicPr>
            <a:picLocks noChangeAspect="1"/>
          </p:cNvPicPr>
          <p:nvPr/>
        </p:nvPicPr>
        <p:blipFill>
          <a:blip r:embed="rId3"/>
          <a:stretch>
            <a:fillRect/>
          </a:stretch>
        </p:blipFill>
        <p:spPr>
          <a:xfrm>
            <a:off x="575908" y="1557780"/>
            <a:ext cx="4459918" cy="2221669"/>
          </a:xfrm>
          <a:prstGeom prst="rect">
            <a:avLst/>
          </a:prstGeom>
        </p:spPr>
      </p:pic>
      <p:pic>
        <p:nvPicPr>
          <p:cNvPr id="8" name="Picture 2"/>
          <p:cNvPicPr>
            <a:picLocks noChangeAspect="1"/>
          </p:cNvPicPr>
          <p:nvPr/>
        </p:nvPicPr>
        <p:blipFill>
          <a:blip r:embed="rId4"/>
          <a:stretch>
            <a:fillRect/>
          </a:stretch>
        </p:blipFill>
        <p:spPr>
          <a:xfrm>
            <a:off x="5367837" y="2262760"/>
            <a:ext cx="6647865" cy="1361826"/>
          </a:xfrm>
          <a:prstGeom prst="rect">
            <a:avLst/>
          </a:prstGeom>
        </p:spPr>
      </p:pic>
      <p:sp>
        <p:nvSpPr>
          <p:cNvPr id="9" name="Rechteck 8"/>
          <p:cNvSpPr/>
          <p:nvPr/>
        </p:nvSpPr>
        <p:spPr>
          <a:xfrm>
            <a:off x="11089190" y="2282522"/>
            <a:ext cx="854616" cy="21683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hteck 9"/>
          <p:cNvSpPr/>
          <p:nvPr/>
        </p:nvSpPr>
        <p:spPr>
          <a:xfrm>
            <a:off x="5411170" y="2501299"/>
            <a:ext cx="2773419" cy="22448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hteck 10"/>
          <p:cNvSpPr/>
          <p:nvPr/>
        </p:nvSpPr>
        <p:spPr>
          <a:xfrm>
            <a:off x="9419771" y="2510160"/>
            <a:ext cx="2269439" cy="22143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hteck 11"/>
          <p:cNvSpPr/>
          <p:nvPr/>
        </p:nvSpPr>
        <p:spPr>
          <a:xfrm>
            <a:off x="5411170" y="3152795"/>
            <a:ext cx="4695356" cy="23553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hteck 12"/>
          <p:cNvSpPr/>
          <p:nvPr/>
        </p:nvSpPr>
        <p:spPr>
          <a:xfrm>
            <a:off x="10398035" y="2735936"/>
            <a:ext cx="1274765" cy="18070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hteck 13"/>
          <p:cNvSpPr/>
          <p:nvPr/>
        </p:nvSpPr>
        <p:spPr>
          <a:xfrm>
            <a:off x="5411170" y="2943674"/>
            <a:ext cx="5287310" cy="20241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77</a:t>
            </a:fld>
            <a:endParaRPr lang="de-CH"/>
          </a:p>
        </p:txBody>
      </p:sp>
    </p:spTree>
    <p:extLst>
      <p:ext uri="{BB962C8B-B14F-4D97-AF65-F5344CB8AC3E}">
        <p14:creationId xmlns:p14="http://schemas.microsoft.com/office/powerpoint/2010/main" val="3780293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512064" y="454794"/>
            <a:ext cx="107899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My idea:</a:t>
            </a:r>
          </a:p>
        </p:txBody>
      </p:sp>
      <p:sp>
        <p:nvSpPr>
          <p:cNvPr id="2" name="Rechteck 1"/>
          <p:cNvSpPr/>
          <p:nvPr/>
        </p:nvSpPr>
        <p:spPr>
          <a:xfrm>
            <a:off x="476451" y="1755074"/>
            <a:ext cx="11629410"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Is this really connected to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inhibition</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Available evidence: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Brault Foisy et al., 2015; Masson et al., 2014; Potvin et al., 2014: Increased activation of right ventrolateral prefrontal cortex and left dorsolateral prefrontal cortex in experts confronted with scientific concepts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Babai, Younis, &amp; Stavy, 2014: Association with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digit cancellation test</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found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some correlations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Stricker et al., 2021: Interference in mathematics, correlation with inhibition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task</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 correlations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after controlling for mathematics-achievement)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Vosniadou et al., 2018: </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Correlation with inhibition &amp; shifting (verbal, numeric, &amp; figural Stroop; analysis: correctness and reaction times </a:t>
            </a: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 incongruent trials only</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found some correlations after </a:t>
            </a: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control for Raven</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 name="Rechteck 4"/>
          <p:cNvSpPr/>
          <p:nvPr/>
        </p:nvSpPr>
        <p:spPr>
          <a:xfrm>
            <a:off x="512064" y="4541340"/>
            <a:ext cx="11333748"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 wanted to examine the relation with inhibition in more detail, because: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 The neurological studies did not implement the full Shtulman-paradigm</a:t>
            </a:r>
          </a:p>
        </p:txBody>
      </p:sp>
      <p:sp>
        <p:nvSpPr>
          <p:cNvPr id="6" name="Rechteck 5"/>
          <p:cNvSpPr/>
          <p:nvPr/>
        </p:nvSpPr>
        <p:spPr>
          <a:xfrm>
            <a:off x="512064" y="2625736"/>
            <a:ext cx="10904684" cy="58791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78</a:t>
            </a:fld>
            <a:endParaRPr lang="de-CH"/>
          </a:p>
        </p:txBody>
      </p:sp>
    </p:spTree>
    <p:extLst>
      <p:ext uri="{BB962C8B-B14F-4D97-AF65-F5344CB8AC3E}">
        <p14:creationId xmlns:p14="http://schemas.microsoft.com/office/powerpoint/2010/main" val="29865344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512064" y="454794"/>
            <a:ext cx="107899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My idea:</a:t>
            </a:r>
          </a:p>
        </p:txBody>
      </p:sp>
      <p:sp>
        <p:nvSpPr>
          <p:cNvPr id="2" name="Rechteck 1"/>
          <p:cNvSpPr/>
          <p:nvPr/>
        </p:nvSpPr>
        <p:spPr>
          <a:xfrm>
            <a:off x="476451" y="1755074"/>
            <a:ext cx="11629410"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Is this really connected to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inhibition</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Available evidence: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Brault Foisy et al., 2015; Masson et al., 2014; Potvin et al., 2014: Increased activation of right ventrolateral prefrontal cortex and left dorsolateral prefrontal cortex in experts confronted with scientific concepts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Babai, Younis, &amp; Stavy, 2014: Association with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digit cancellation test</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found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some correlations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Stricker et al., 2021: Interference in mathematics, correlation with inhibition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task</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 correlations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after controlling for mathematics-achievement)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Vosniadou et al., 2018: </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Correlation with inhibition &amp; shifting (verbal, numeric, &amp; figural Stroop; analysis: correctness and reaction times </a:t>
            </a: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 incongruent trials only</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found some correlations after </a:t>
            </a: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control for Raven</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 name="Rechteck 4"/>
          <p:cNvSpPr/>
          <p:nvPr/>
        </p:nvSpPr>
        <p:spPr>
          <a:xfrm>
            <a:off x="512064" y="4541340"/>
            <a:ext cx="11333748"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 wanted to examine the relation with inhibition in more detail, because: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 Babai et al. used a concentration- instead of an inhibition-measure</a:t>
            </a:r>
          </a:p>
        </p:txBody>
      </p:sp>
      <p:sp>
        <p:nvSpPr>
          <p:cNvPr id="6" name="Rechteck 5"/>
          <p:cNvSpPr/>
          <p:nvPr/>
        </p:nvSpPr>
        <p:spPr>
          <a:xfrm>
            <a:off x="512064" y="3186235"/>
            <a:ext cx="9924023" cy="2792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79</a:t>
            </a:fld>
            <a:endParaRPr lang="de-CH"/>
          </a:p>
        </p:txBody>
      </p:sp>
    </p:spTree>
    <p:extLst>
      <p:ext uri="{BB962C8B-B14F-4D97-AF65-F5344CB8AC3E}">
        <p14:creationId xmlns:p14="http://schemas.microsoft.com/office/powerpoint/2010/main" val="12767949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hteck 1"/>
          <p:cNvSpPr/>
          <p:nvPr/>
        </p:nvSpPr>
        <p:spPr>
          <a:xfrm>
            <a:off x="452483" y="1495874"/>
            <a:ext cx="11500701"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Stricker et al. fanden </a:t>
            </a:r>
            <a:r>
              <a:rPr kumimoji="0" lang="en-US" sz="28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keinen Zusammenhang</a:t>
            </a: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Rechteck 2"/>
          <p:cNvSpPr/>
          <p:nvPr/>
        </p:nvSpPr>
        <p:spPr>
          <a:xfrm>
            <a:off x="7158331" y="2745526"/>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Babai et al., 2014: Moderater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digit cancellation test</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hteck 7"/>
          <p:cNvSpPr/>
          <p:nvPr/>
        </p:nvSpPr>
        <p:spPr>
          <a:xfrm>
            <a:off x="389861" y="2745526"/>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Vosniadou et al., 2018: Moderater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Stroop</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hteck 8"/>
          <p:cNvSpPr/>
          <p:nvPr/>
        </p:nvSpPr>
        <p:spPr>
          <a:xfrm>
            <a:off x="389861" y="4677108"/>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Stricker et al., 2021: Kein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Picture-Word</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hteck 9"/>
          <p:cNvSpPr/>
          <p:nvPr/>
        </p:nvSpPr>
        <p:spPr>
          <a:xfrm>
            <a:off x="7158331" y="4677108"/>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Neuronale Evidenz (z.B. Potvin et al., 2017): Kein passendes Paradigma</a:t>
            </a:r>
          </a:p>
        </p:txBody>
      </p:sp>
      <p:cxnSp>
        <p:nvCxnSpPr>
          <p:cNvPr id="6" name="Gerader Verbinder 5"/>
          <p:cNvCxnSpPr/>
          <p:nvPr/>
        </p:nvCxnSpPr>
        <p:spPr>
          <a:xfrm flipV="1">
            <a:off x="188536" y="2745527"/>
            <a:ext cx="4939645" cy="1317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a:xfrm>
            <a:off x="188536" y="2745526"/>
            <a:ext cx="4939645" cy="13174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flipV="1">
            <a:off x="7013539" y="2677851"/>
            <a:ext cx="4939645" cy="1317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7013539" y="2677850"/>
            <a:ext cx="4939645" cy="13174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a:xfrm flipV="1">
            <a:off x="188536" y="4677108"/>
            <a:ext cx="4939645" cy="1317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a:xfrm>
            <a:off x="188536" y="4677107"/>
            <a:ext cx="4939645" cy="13174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a:xfrm flipV="1">
            <a:off x="7013539" y="4677108"/>
            <a:ext cx="4939645" cy="1317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a:off x="7013539" y="4677107"/>
            <a:ext cx="4939645" cy="13174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5"/>
          <p:cNvPicPr>
            <a:picLocks noChangeAspect="1"/>
          </p:cNvPicPr>
          <p:nvPr/>
        </p:nvPicPr>
        <p:blipFill>
          <a:blip r:embed="rId3"/>
          <a:stretch>
            <a:fillRect/>
          </a:stretch>
        </p:blipFill>
        <p:spPr>
          <a:xfrm>
            <a:off x="389861" y="284948"/>
            <a:ext cx="4411584" cy="2197592"/>
          </a:xfrm>
          <a:prstGeom prst="rect">
            <a:avLst/>
          </a:prstGeom>
        </p:spPr>
      </p:pic>
      <p:sp>
        <p:nvSpPr>
          <p:cNvPr id="5" name="Textfeld 4"/>
          <p:cNvSpPr txBox="1"/>
          <p:nvPr/>
        </p:nvSpPr>
        <p:spPr>
          <a:xfrm>
            <a:off x="6810764" y="2173837"/>
            <a:ext cx="39415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Rey-Mermet et al., 2018:</a:t>
            </a: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9" name="Grafik 18"/>
          <p:cNvPicPr>
            <a:picLocks noChangeAspect="1"/>
          </p:cNvPicPr>
          <p:nvPr/>
        </p:nvPicPr>
        <p:blipFill>
          <a:blip r:embed="rId4"/>
          <a:stretch>
            <a:fillRect/>
          </a:stretch>
        </p:blipFill>
        <p:spPr>
          <a:xfrm>
            <a:off x="1490038" y="3885599"/>
            <a:ext cx="2166865" cy="614155"/>
          </a:xfrm>
          <a:prstGeom prst="rect">
            <a:avLst/>
          </a:prstGeom>
        </p:spPr>
      </p:pic>
      <p:pic>
        <p:nvPicPr>
          <p:cNvPr id="20" name="Grafik 19"/>
          <p:cNvPicPr>
            <a:picLocks noChangeAspect="1"/>
          </p:cNvPicPr>
          <p:nvPr/>
        </p:nvPicPr>
        <p:blipFill>
          <a:blip r:embed="rId5"/>
          <a:stretch>
            <a:fillRect/>
          </a:stretch>
        </p:blipFill>
        <p:spPr>
          <a:xfrm>
            <a:off x="7158331" y="3918284"/>
            <a:ext cx="2085013" cy="646232"/>
          </a:xfrm>
          <a:prstGeom prst="rect">
            <a:avLst/>
          </a:prstGeom>
        </p:spPr>
      </p:pic>
      <p:pic>
        <p:nvPicPr>
          <p:cNvPr id="21" name="Grafik 20"/>
          <p:cNvPicPr>
            <a:picLocks noChangeAspect="1"/>
          </p:cNvPicPr>
          <p:nvPr/>
        </p:nvPicPr>
        <p:blipFill>
          <a:blip r:embed="rId6"/>
          <a:stretch>
            <a:fillRect/>
          </a:stretch>
        </p:blipFill>
        <p:spPr>
          <a:xfrm>
            <a:off x="1490038" y="5978785"/>
            <a:ext cx="2573953" cy="777867"/>
          </a:xfrm>
          <a:prstGeom prst="rect">
            <a:avLst/>
          </a:prstGeom>
        </p:spPr>
      </p:pic>
      <p:pic>
        <p:nvPicPr>
          <p:cNvPr id="23" name="Picture 2"/>
          <p:cNvPicPr>
            <a:picLocks noChangeAspect="1"/>
          </p:cNvPicPr>
          <p:nvPr/>
        </p:nvPicPr>
        <p:blipFill>
          <a:blip r:embed="rId7"/>
          <a:stretch>
            <a:fillRect/>
          </a:stretch>
        </p:blipFill>
        <p:spPr>
          <a:xfrm>
            <a:off x="4714758" y="621273"/>
            <a:ext cx="6972158" cy="1428258"/>
          </a:xfrm>
          <a:prstGeom prst="rect">
            <a:avLst/>
          </a:prstGeom>
        </p:spPr>
      </p:pic>
      <p:cxnSp>
        <p:nvCxnSpPr>
          <p:cNvPr id="24" name="Gerader Verbinder 23"/>
          <p:cNvCxnSpPr/>
          <p:nvPr/>
        </p:nvCxnSpPr>
        <p:spPr>
          <a:xfrm flipH="1">
            <a:off x="9107980" y="1117840"/>
            <a:ext cx="568036" cy="157389"/>
          </a:xfrm>
          <a:prstGeom prst="line">
            <a:avLst/>
          </a:prstGeom>
        </p:spPr>
        <p:style>
          <a:lnRef idx="1">
            <a:schemeClr val="dk1"/>
          </a:lnRef>
          <a:fillRef idx="0">
            <a:schemeClr val="dk1"/>
          </a:fillRef>
          <a:effectRef idx="0">
            <a:schemeClr val="dk1"/>
          </a:effectRef>
          <a:fontRef idx="minor">
            <a:schemeClr val="tx1"/>
          </a:fontRef>
        </p:style>
      </p:cxnSp>
      <p:cxnSp>
        <p:nvCxnSpPr>
          <p:cNvPr id="26" name="Gerader Verbinder 25"/>
          <p:cNvCxnSpPr/>
          <p:nvPr/>
        </p:nvCxnSpPr>
        <p:spPr>
          <a:xfrm flipH="1">
            <a:off x="10104554" y="636007"/>
            <a:ext cx="568036" cy="157389"/>
          </a:xfrm>
          <a:prstGeom prst="line">
            <a:avLst/>
          </a:prstGeom>
        </p:spPr>
        <p:style>
          <a:lnRef idx="1">
            <a:schemeClr val="dk1"/>
          </a:lnRef>
          <a:fillRef idx="0">
            <a:schemeClr val="dk1"/>
          </a:fillRef>
          <a:effectRef idx="0">
            <a:schemeClr val="dk1"/>
          </a:effectRef>
          <a:fontRef idx="minor">
            <a:schemeClr val="tx1"/>
          </a:fontRef>
        </p:style>
      </p:cxnSp>
      <p:cxnSp>
        <p:nvCxnSpPr>
          <p:cNvPr id="27" name="Gerader Verbinder 26"/>
          <p:cNvCxnSpPr/>
          <p:nvPr/>
        </p:nvCxnSpPr>
        <p:spPr>
          <a:xfrm flipH="1">
            <a:off x="8564843" y="1597845"/>
            <a:ext cx="568036" cy="157389"/>
          </a:xfrm>
          <a:prstGeom prst="line">
            <a:avLst/>
          </a:prstGeom>
        </p:spPr>
        <p:style>
          <a:lnRef idx="1">
            <a:schemeClr val="dk1"/>
          </a:lnRef>
          <a:fillRef idx="0">
            <a:schemeClr val="dk1"/>
          </a:fillRef>
          <a:effectRef idx="0">
            <a:schemeClr val="dk1"/>
          </a:effectRef>
          <a:fontRef idx="minor">
            <a:schemeClr val="tx1"/>
          </a:fontRef>
        </p:style>
      </p:cxnSp>
      <p:sp>
        <p:nvSpPr>
          <p:cNvPr id="28" name="Textfeld 27"/>
          <p:cNvSpPr txBox="1"/>
          <p:nvPr/>
        </p:nvSpPr>
        <p:spPr>
          <a:xfrm>
            <a:off x="9422815" y="2173836"/>
            <a:ext cx="16348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was genau?</a:t>
            </a: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29" name="Gerade Verbindung mit Pfeil 28"/>
          <p:cNvCxnSpPr>
            <a:stCxn id="28" idx="0"/>
          </p:cNvCxnSpPr>
          <p:nvPr/>
        </p:nvCxnSpPr>
        <p:spPr>
          <a:xfrm flipH="1" flipV="1">
            <a:off x="8854779" y="1755234"/>
            <a:ext cx="1394762" cy="4361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Gerade Verbindung mit Pfeil 29"/>
          <p:cNvCxnSpPr>
            <a:stCxn id="28" idx="0"/>
          </p:cNvCxnSpPr>
          <p:nvPr/>
        </p:nvCxnSpPr>
        <p:spPr>
          <a:xfrm flipH="1" flipV="1">
            <a:off x="9422815" y="1275229"/>
            <a:ext cx="826726" cy="91619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Gerade Verbindung mit Pfeil 30"/>
          <p:cNvCxnSpPr>
            <a:stCxn id="28" idx="0"/>
          </p:cNvCxnSpPr>
          <p:nvPr/>
        </p:nvCxnSpPr>
        <p:spPr>
          <a:xfrm flipV="1">
            <a:off x="10249541" y="855695"/>
            <a:ext cx="62622" cy="13357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Ellipse 33"/>
          <p:cNvSpPr/>
          <p:nvPr/>
        </p:nvSpPr>
        <p:spPr>
          <a:xfrm>
            <a:off x="5639658" y="2068630"/>
            <a:ext cx="762776" cy="453331"/>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hteck 34"/>
          <p:cNvSpPr/>
          <p:nvPr/>
        </p:nvSpPr>
        <p:spPr>
          <a:xfrm>
            <a:off x="5142095" y="2722645"/>
            <a:ext cx="551139" cy="334535"/>
          </a:xfrm>
          <a:prstGeom prst="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 name="Textfeld 35"/>
          <p:cNvSpPr txBox="1"/>
          <p:nvPr/>
        </p:nvSpPr>
        <p:spPr>
          <a:xfrm>
            <a:off x="5078229" y="2745525"/>
            <a:ext cx="67887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Stroop</a:t>
            </a:r>
          </a:p>
        </p:txBody>
      </p:sp>
      <p:sp>
        <p:nvSpPr>
          <p:cNvPr id="37" name="Rechteck 36"/>
          <p:cNvSpPr/>
          <p:nvPr/>
        </p:nvSpPr>
        <p:spPr>
          <a:xfrm>
            <a:off x="5782156" y="2726427"/>
            <a:ext cx="551139" cy="334535"/>
          </a:xfrm>
          <a:prstGeom prst="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 name="Textfeld 37"/>
          <p:cNvSpPr txBox="1"/>
          <p:nvPr/>
        </p:nvSpPr>
        <p:spPr>
          <a:xfrm>
            <a:off x="5718289" y="2749307"/>
            <a:ext cx="7190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Flanker</a:t>
            </a:r>
          </a:p>
        </p:txBody>
      </p:sp>
      <p:sp>
        <p:nvSpPr>
          <p:cNvPr id="39" name="Rechteck 38"/>
          <p:cNvSpPr/>
          <p:nvPr/>
        </p:nvSpPr>
        <p:spPr>
          <a:xfrm>
            <a:off x="6419781" y="2737275"/>
            <a:ext cx="551139" cy="334535"/>
          </a:xfrm>
          <a:prstGeom prst="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0" name="Textfeld 39"/>
          <p:cNvSpPr txBox="1"/>
          <p:nvPr/>
        </p:nvSpPr>
        <p:spPr>
          <a:xfrm>
            <a:off x="6472327" y="2777819"/>
            <a:ext cx="7190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41" name="Textfeld 40"/>
          <p:cNvSpPr txBox="1"/>
          <p:nvPr/>
        </p:nvSpPr>
        <p:spPr>
          <a:xfrm>
            <a:off x="5615722" y="2166763"/>
            <a:ext cx="101514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Inhibition</a:t>
            </a:r>
          </a:p>
        </p:txBody>
      </p:sp>
      <p:cxnSp>
        <p:nvCxnSpPr>
          <p:cNvPr id="43" name="Gerade Verbindung mit Pfeil 42"/>
          <p:cNvCxnSpPr>
            <a:endCxn id="35" idx="0"/>
          </p:cNvCxnSpPr>
          <p:nvPr/>
        </p:nvCxnSpPr>
        <p:spPr>
          <a:xfrm flipH="1">
            <a:off x="5417665" y="2470473"/>
            <a:ext cx="339434" cy="2521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a:stCxn id="34" idx="4"/>
            <a:endCxn id="37" idx="0"/>
          </p:cNvCxnSpPr>
          <p:nvPr/>
        </p:nvCxnSpPr>
        <p:spPr>
          <a:xfrm>
            <a:off x="6021046" y="2521961"/>
            <a:ext cx="36680" cy="20446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p:cNvCxnSpPr>
            <a:stCxn id="34" idx="5"/>
            <a:endCxn id="39" idx="0"/>
          </p:cNvCxnSpPr>
          <p:nvPr/>
        </p:nvCxnSpPr>
        <p:spPr>
          <a:xfrm>
            <a:off x="6290728" y="2455572"/>
            <a:ext cx="404623" cy="2817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a:xfrm>
            <a:off x="5288870" y="2088076"/>
            <a:ext cx="1497958" cy="47387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a:xfrm flipV="1">
            <a:off x="5288870" y="2111538"/>
            <a:ext cx="1526002" cy="38505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Foliennummernplatzhalter 6"/>
          <p:cNvSpPr>
            <a:spLocks noGrp="1"/>
          </p:cNvSpPr>
          <p:nvPr>
            <p:ph type="sldNum" sz="quarter" idx="12"/>
          </p:nvPr>
        </p:nvSpPr>
        <p:spPr/>
        <p:txBody>
          <a:bodyPr/>
          <a:lstStyle/>
          <a:p>
            <a:fld id="{8CD81D32-49D6-4432-ACD3-F60C5F690709}" type="slidenum">
              <a:rPr lang="de-CH" smtClean="0"/>
              <a:t>8</a:t>
            </a:fld>
            <a:endParaRPr lang="de-CH"/>
          </a:p>
        </p:txBody>
      </p:sp>
    </p:spTree>
    <p:extLst>
      <p:ext uri="{BB962C8B-B14F-4D97-AF65-F5344CB8AC3E}">
        <p14:creationId xmlns:p14="http://schemas.microsoft.com/office/powerpoint/2010/main" val="241059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p:bldP spid="34" grpId="0" animBg="1"/>
      <p:bldP spid="35" grpId="0" animBg="1"/>
      <p:bldP spid="36" grpId="0"/>
      <p:bldP spid="37" grpId="0" animBg="1"/>
      <p:bldP spid="38" grpId="0"/>
      <p:bldP spid="39" grpId="0" animBg="1"/>
      <p:bldP spid="41"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512064" y="454794"/>
            <a:ext cx="107899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My idea:</a:t>
            </a:r>
          </a:p>
        </p:txBody>
      </p:sp>
      <p:sp>
        <p:nvSpPr>
          <p:cNvPr id="2" name="Rechteck 1"/>
          <p:cNvSpPr/>
          <p:nvPr/>
        </p:nvSpPr>
        <p:spPr>
          <a:xfrm>
            <a:off x="476451" y="1755074"/>
            <a:ext cx="11629410"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Is this really connected to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inhibition</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Available evidence: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Brault Foisy et al., 2015; Masson et al., 2014; Potvin et al., 2014: Increased activation of right ventrolateral prefrontal cortex and left dorsolateral prefrontal cortex in experts confronted with scientific concepts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Babai, Younis, &amp; Stavy, 2014: Association with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digit cancellation test</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found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some correlations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Stricker et al., 2021: Interference in mathematics, correlation with inhibition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task</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 correlations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after controlling for mathematics-achievement)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Vosniadou et al., 2018: </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Correlation with inhibition &amp; shifting (verbal, numeric, &amp; figural Stroop; analysis: correctness and reaction times </a:t>
            </a: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 incongruent trials only</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found some correlations after </a:t>
            </a: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control for Raven</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 name="Rechteck 4"/>
          <p:cNvSpPr/>
          <p:nvPr/>
        </p:nvSpPr>
        <p:spPr>
          <a:xfrm>
            <a:off x="512064" y="4541340"/>
            <a:ext cx="11333748"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 wanted to examine the relation with inhibition in more detail, because: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3) Vosniadou et al. found the strongest relations, but only with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incongruent</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Stroop- and shifting-trials. The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norm is to use the difference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between congruent and incongruent trials to control better for unobserved heterogeneity.</a:t>
            </a:r>
          </a:p>
        </p:txBody>
      </p:sp>
      <p:sp>
        <p:nvSpPr>
          <p:cNvPr id="6" name="Rechteck 5"/>
          <p:cNvSpPr/>
          <p:nvPr/>
        </p:nvSpPr>
        <p:spPr>
          <a:xfrm>
            <a:off x="512064" y="3981364"/>
            <a:ext cx="11136597" cy="63603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80</a:t>
            </a:fld>
            <a:endParaRPr lang="de-CH"/>
          </a:p>
        </p:txBody>
      </p:sp>
    </p:spTree>
    <p:extLst>
      <p:ext uri="{BB962C8B-B14F-4D97-AF65-F5344CB8AC3E}">
        <p14:creationId xmlns:p14="http://schemas.microsoft.com/office/powerpoint/2010/main" val="36519716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512064" y="454794"/>
            <a:ext cx="107899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My idea:</a:t>
            </a:r>
          </a:p>
        </p:txBody>
      </p:sp>
      <p:sp>
        <p:nvSpPr>
          <p:cNvPr id="2" name="Rechteck 1"/>
          <p:cNvSpPr/>
          <p:nvPr/>
        </p:nvSpPr>
        <p:spPr>
          <a:xfrm>
            <a:off x="476451" y="1755074"/>
            <a:ext cx="11629410"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Is this really connected to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inhibition</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Available evidence: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Brault Foisy et al., 2015; Masson et al., 2014; Potvin et al., 2014: Increased activation of right ventrolateral prefrontal cortex and left dorsolateral prefrontal cortex in experts confronted with scientific concepts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Babai, Younis, &amp; Stavy, 2014: Association with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digit cancellation test</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found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some correlations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Stricker et al., 2021: Interference in mathematics, correlation with inhibition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task</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 correlations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after controlling for mathematics-achievement)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Vosniadou et al., 2018: </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Correlation with inhibition &amp; shifting (verbal, numeric, &amp; figural Stroop; analysis: correctness and reaction times </a:t>
            </a: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 incongruent trials only</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found some correlations after </a:t>
            </a: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control for Raven</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5" name="Rechteck 4"/>
          <p:cNvSpPr/>
          <p:nvPr/>
        </p:nvSpPr>
        <p:spPr>
          <a:xfrm>
            <a:off x="512064" y="4541340"/>
            <a:ext cx="11333748"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 wanted to examine the relation with inhibition in more detail, because: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4) Stricker et al. only found a moderate correlation with correctness in the Shtulman-task but not with RTs</a:t>
            </a:r>
          </a:p>
        </p:txBody>
      </p:sp>
      <p:sp>
        <p:nvSpPr>
          <p:cNvPr id="6" name="Rechteck 5"/>
          <p:cNvSpPr/>
          <p:nvPr/>
        </p:nvSpPr>
        <p:spPr>
          <a:xfrm>
            <a:off x="512064" y="3438026"/>
            <a:ext cx="11441397" cy="59063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81</a:t>
            </a:fld>
            <a:endParaRPr lang="de-CH"/>
          </a:p>
        </p:txBody>
      </p:sp>
    </p:spTree>
    <p:extLst>
      <p:ext uri="{BB962C8B-B14F-4D97-AF65-F5344CB8AC3E}">
        <p14:creationId xmlns:p14="http://schemas.microsoft.com/office/powerpoint/2010/main" val="2421399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512064" y="454794"/>
            <a:ext cx="107899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My idea:</a:t>
            </a:r>
          </a:p>
        </p:txBody>
      </p:sp>
      <p:sp>
        <p:nvSpPr>
          <p:cNvPr id="5" name="Rechteck 4"/>
          <p:cNvSpPr/>
          <p:nvPr/>
        </p:nvSpPr>
        <p:spPr>
          <a:xfrm>
            <a:off x="512064" y="4541340"/>
            <a:ext cx="11333748"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 wanted to examine the relation with inhibition in more detail, because: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 Attentional control is a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broad and complicated construct</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Which tasks should be used? Does interference really have to be resolved over inhibition/ac?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Literature from recent years indicates the </a:t>
            </a: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absence of a common AC-factor</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(Rey-Mermet, Gade, &amp; Oberauer, 2018; Von Bastian et al., 2020)</a:t>
            </a:r>
          </a:p>
        </p:txBody>
      </p:sp>
      <p:sp>
        <p:nvSpPr>
          <p:cNvPr id="13" name="Rechteck 12"/>
          <p:cNvSpPr/>
          <p:nvPr/>
        </p:nvSpPr>
        <p:spPr>
          <a:xfrm>
            <a:off x="476451" y="1755074"/>
            <a:ext cx="11629410"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Is this really connected to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inhibition</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Available evidence: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Brault Foisy et al., 2015; Masson et al., 2014; Potvin et al., 2014: Increased activation of right ventrolateral prefrontal cortex and left dorsolateral prefrontal cortex in experts confronted with scientific concepts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Babai, Younis, &amp; Stavy, 2014: Association with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digit cancellation test</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found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some correlations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Stricker et al., 2021: Interference in mathematics, correlation with inhibition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task</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no correlations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after controlling for mathematics-achievement)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Vosniadou et al., 2018: </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Correlation with inhibition &amp; shifting (verbal, numeric, &amp; figural Stroop; analysis: correctness and reaction times </a:t>
            </a: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 incongruent trials only</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found some correlations after </a:t>
            </a: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control for Raven</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2" name="Foliennummernplatzhalter 1"/>
          <p:cNvSpPr>
            <a:spLocks noGrp="1"/>
          </p:cNvSpPr>
          <p:nvPr>
            <p:ph type="sldNum" sz="quarter" idx="12"/>
          </p:nvPr>
        </p:nvSpPr>
        <p:spPr/>
        <p:txBody>
          <a:bodyPr/>
          <a:lstStyle/>
          <a:p>
            <a:fld id="{8CD81D32-49D6-4432-ACD3-F60C5F690709}" type="slidenum">
              <a:rPr lang="de-CH" smtClean="0"/>
              <a:t>82</a:t>
            </a:fld>
            <a:endParaRPr lang="de-CH"/>
          </a:p>
        </p:txBody>
      </p:sp>
    </p:spTree>
    <p:extLst>
      <p:ext uri="{BB962C8B-B14F-4D97-AF65-F5344CB8AC3E}">
        <p14:creationId xmlns:p14="http://schemas.microsoft.com/office/powerpoint/2010/main" val="22970313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512064" y="454794"/>
            <a:ext cx="107899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My idea:</a:t>
            </a:r>
          </a:p>
        </p:txBody>
      </p:sp>
      <p:sp>
        <p:nvSpPr>
          <p:cNvPr id="5" name="Rechteck 4"/>
          <p:cNvSpPr/>
          <p:nvPr/>
        </p:nvSpPr>
        <p:spPr>
          <a:xfrm>
            <a:off x="1077214" y="2707374"/>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Anti-Saccade				       Flanker</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echteck 6"/>
          <p:cNvSpPr/>
          <p:nvPr/>
        </p:nvSpPr>
        <p:spPr>
          <a:xfrm>
            <a:off x="783750" y="1442048"/>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Together with Gidon Frischkorn (University of Zurich) I selected three inhibition/AC-tasks:</a:t>
            </a:r>
          </a:p>
        </p:txBody>
      </p:sp>
      <p:sp>
        <p:nvSpPr>
          <p:cNvPr id="9" name="Rechteck 6"/>
          <p:cNvSpPr/>
          <p:nvPr/>
        </p:nvSpPr>
        <p:spPr>
          <a:xfrm>
            <a:off x="171450" y="5802014"/>
            <a:ext cx="1223238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Prepotent response inhibition	     Resistance to proactive interference 	 Resistance to distractor interference 	</a:t>
            </a:r>
          </a:p>
        </p:txBody>
      </p:sp>
      <p:sp>
        <p:nvSpPr>
          <p:cNvPr id="2" name="Foliennummernplatzhalter 1"/>
          <p:cNvSpPr>
            <a:spLocks noGrp="1"/>
          </p:cNvSpPr>
          <p:nvPr>
            <p:ph type="sldNum" sz="quarter" idx="12"/>
          </p:nvPr>
        </p:nvSpPr>
        <p:spPr/>
        <p:txBody>
          <a:bodyPr/>
          <a:lstStyle/>
          <a:p>
            <a:fld id="{8CD81D32-49D6-4432-ACD3-F60C5F690709}" type="slidenum">
              <a:rPr lang="de-CH" smtClean="0"/>
              <a:t>83</a:t>
            </a:fld>
            <a:endParaRPr lang="de-CH"/>
          </a:p>
        </p:txBody>
      </p:sp>
    </p:spTree>
    <p:extLst>
      <p:ext uri="{BB962C8B-B14F-4D97-AF65-F5344CB8AC3E}">
        <p14:creationId xmlns:p14="http://schemas.microsoft.com/office/powerpoint/2010/main" val="1111163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512064" y="454794"/>
            <a:ext cx="107899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My idea:</a:t>
            </a:r>
          </a:p>
        </p:txBody>
      </p:sp>
      <p:sp>
        <p:nvSpPr>
          <p:cNvPr id="5" name="Rechteck 4"/>
          <p:cNvSpPr/>
          <p:nvPr/>
        </p:nvSpPr>
        <p:spPr>
          <a:xfrm>
            <a:off x="4309908" y="1996264"/>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(verbal)			</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hteck 4"/>
          <p:cNvSpPr/>
          <p:nvPr/>
        </p:nvSpPr>
        <p:spPr>
          <a:xfrm>
            <a:off x="1509246" y="6486167"/>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Scores</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Difference in RTs and correctness between unrelated and related lures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echteck 6"/>
          <p:cNvSpPr/>
          <p:nvPr/>
        </p:nvSpPr>
        <p:spPr>
          <a:xfrm>
            <a:off x="783750" y="1442048"/>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Together with Gidon Frischkorn (University of Zurich) I selected three inhibition/AC-tasks:</a:t>
            </a:r>
          </a:p>
        </p:txBody>
      </p:sp>
      <p:sp>
        <p:nvSpPr>
          <p:cNvPr id="2" name="Foliennummernplatzhalter 1"/>
          <p:cNvSpPr>
            <a:spLocks noGrp="1"/>
          </p:cNvSpPr>
          <p:nvPr>
            <p:ph type="sldNum" sz="quarter" idx="12"/>
          </p:nvPr>
        </p:nvSpPr>
        <p:spPr/>
        <p:txBody>
          <a:bodyPr/>
          <a:lstStyle/>
          <a:p>
            <a:fld id="{8CD81D32-49D6-4432-ACD3-F60C5F690709}" type="slidenum">
              <a:rPr lang="de-CH" smtClean="0"/>
              <a:t>84</a:t>
            </a:fld>
            <a:endParaRPr lang="de-CH"/>
          </a:p>
        </p:txBody>
      </p:sp>
    </p:spTree>
    <p:extLst>
      <p:ext uri="{BB962C8B-B14F-4D97-AF65-F5344CB8AC3E}">
        <p14:creationId xmlns:p14="http://schemas.microsoft.com/office/powerpoint/2010/main" val="39051585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512064" y="454794"/>
            <a:ext cx="107899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My idea:</a:t>
            </a:r>
          </a:p>
        </p:txBody>
      </p:sp>
      <p:sp>
        <p:nvSpPr>
          <p:cNvPr id="5" name="Rechteck 4"/>
          <p:cNvSpPr/>
          <p:nvPr/>
        </p:nvSpPr>
        <p:spPr>
          <a:xfrm>
            <a:off x="3762767" y="1921796"/>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Anti-Saccade (more strongly non-verbal)	</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hteck 6"/>
          <p:cNvSpPr/>
          <p:nvPr/>
        </p:nvSpPr>
        <p:spPr>
          <a:xfrm>
            <a:off x="783750" y="1442048"/>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Together with Gidon Frischkorn (University of Zurich) I selected three inhibition/AC-tasks:</a:t>
            </a:r>
          </a:p>
        </p:txBody>
      </p:sp>
      <p:sp>
        <p:nvSpPr>
          <p:cNvPr id="8" name="Rechteck 4"/>
          <p:cNvSpPr/>
          <p:nvPr/>
        </p:nvSpPr>
        <p:spPr>
          <a:xfrm>
            <a:off x="352268" y="6442440"/>
            <a:ext cx="1249072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Score</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Difference in correctness between pro-saccade (same location) and anti-saccade (opposite location) trials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85</a:t>
            </a:fld>
            <a:endParaRPr lang="de-CH"/>
          </a:p>
        </p:txBody>
      </p:sp>
    </p:spTree>
    <p:extLst>
      <p:ext uri="{BB962C8B-B14F-4D97-AF65-F5344CB8AC3E}">
        <p14:creationId xmlns:p14="http://schemas.microsoft.com/office/powerpoint/2010/main" val="862583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512064" y="454794"/>
            <a:ext cx="107899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My idea:</a:t>
            </a:r>
          </a:p>
        </p:txBody>
      </p:sp>
      <p:sp>
        <p:nvSpPr>
          <p:cNvPr id="5" name="Rechteck 4"/>
          <p:cNvSpPr/>
          <p:nvPr/>
        </p:nvSpPr>
        <p:spPr>
          <a:xfrm>
            <a:off x="4922863" y="2061679"/>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Flanker (figural)	</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echteck 4"/>
          <p:cNvSpPr/>
          <p:nvPr/>
        </p:nvSpPr>
        <p:spPr>
          <a:xfrm>
            <a:off x="164892" y="6469028"/>
            <a:ext cx="1249072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Score</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Difference in RTs between congruent (arrow in same direction) and incongruent (opposite direction) trials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Rechteck 6"/>
          <p:cNvSpPr/>
          <p:nvPr/>
        </p:nvSpPr>
        <p:spPr>
          <a:xfrm>
            <a:off x="783750" y="1442048"/>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Together with Gidon Frischkorn (University of Zurich) I selected three inhibition/AC-tasks:</a:t>
            </a:r>
          </a:p>
        </p:txBody>
      </p:sp>
      <p:sp>
        <p:nvSpPr>
          <p:cNvPr id="2" name="Foliennummernplatzhalter 1"/>
          <p:cNvSpPr>
            <a:spLocks noGrp="1"/>
          </p:cNvSpPr>
          <p:nvPr>
            <p:ph type="sldNum" sz="quarter" idx="12"/>
          </p:nvPr>
        </p:nvSpPr>
        <p:spPr/>
        <p:txBody>
          <a:bodyPr/>
          <a:lstStyle/>
          <a:p>
            <a:fld id="{8CD81D32-49D6-4432-ACD3-F60C5F690709}" type="slidenum">
              <a:rPr lang="de-CH" smtClean="0"/>
              <a:t>86</a:t>
            </a:fld>
            <a:endParaRPr lang="de-CH"/>
          </a:p>
        </p:txBody>
      </p:sp>
    </p:spTree>
    <p:extLst>
      <p:ext uri="{BB962C8B-B14F-4D97-AF65-F5344CB8AC3E}">
        <p14:creationId xmlns:p14="http://schemas.microsoft.com/office/powerpoint/2010/main" val="19231433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512064" y="454794"/>
            <a:ext cx="1078992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My idea became more comprehensive: Further cognitive abilities?</a:t>
            </a:r>
          </a:p>
        </p:txBody>
      </p:sp>
      <p:sp>
        <p:nvSpPr>
          <p:cNvPr id="2" name="Rechteck 1"/>
          <p:cNvSpPr/>
          <p:nvPr/>
        </p:nvSpPr>
        <p:spPr>
          <a:xfrm>
            <a:off x="2462647" y="1643543"/>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Another WM-Task: Binding colors to positions/positions to colors</a:t>
            </a:r>
          </a:p>
        </p:txBody>
      </p:sp>
      <p:sp>
        <p:nvSpPr>
          <p:cNvPr id="5" name="Rechteck 4"/>
          <p:cNvSpPr/>
          <p:nvPr/>
        </p:nvSpPr>
        <p:spPr>
          <a:xfrm>
            <a:off x="1972483" y="2051526"/>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Binding				</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hteck 4"/>
          <p:cNvSpPr/>
          <p:nvPr/>
        </p:nvSpPr>
        <p:spPr>
          <a:xfrm>
            <a:off x="2620044" y="6488668"/>
            <a:ext cx="1249072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Score</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Mean correctness of remembered locations and colors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87</a:t>
            </a:fld>
            <a:endParaRPr lang="de-CH"/>
          </a:p>
        </p:txBody>
      </p:sp>
    </p:spTree>
    <p:extLst>
      <p:ext uri="{BB962C8B-B14F-4D97-AF65-F5344CB8AC3E}">
        <p14:creationId xmlns:p14="http://schemas.microsoft.com/office/powerpoint/2010/main" val="21547228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p:cNvSpPr/>
          <p:nvPr/>
        </p:nvSpPr>
        <p:spPr>
          <a:xfrm>
            <a:off x="101600" y="1543319"/>
            <a:ext cx="12090400"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Relational reasoning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Dumas &amp; Alexander (2016). Three of four aspects: Analogies, anomalistic und antinomistic reasoning.</a:t>
            </a:r>
          </a:p>
        </p:txBody>
      </p:sp>
      <p:sp>
        <p:nvSpPr>
          <p:cNvPr id="5" name="Rechteck 4"/>
          <p:cNvSpPr/>
          <p:nvPr/>
        </p:nvSpPr>
        <p:spPr>
          <a:xfrm>
            <a:off x="386936" y="5886813"/>
            <a:ext cx="11333748"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Relational reasoning has become a major construct in bridging cognitive and educational psychology in recent years (Dumas, 2017; Goldwater &amp; Schalk, 2016). Scientific concepts are relational, which makes them so hard to learn.</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Grafik 6"/>
          <p:cNvPicPr>
            <a:picLocks noChangeAspect="1"/>
          </p:cNvPicPr>
          <p:nvPr/>
        </p:nvPicPr>
        <p:blipFill>
          <a:blip r:embed="rId2"/>
          <a:stretch>
            <a:fillRect/>
          </a:stretch>
        </p:blipFill>
        <p:spPr>
          <a:xfrm>
            <a:off x="211016" y="2669160"/>
            <a:ext cx="3550105" cy="2791025"/>
          </a:xfrm>
          <a:prstGeom prst="rect">
            <a:avLst/>
          </a:prstGeom>
        </p:spPr>
      </p:pic>
      <p:pic>
        <p:nvPicPr>
          <p:cNvPr id="8" name="Grafik 7"/>
          <p:cNvPicPr>
            <a:picLocks noChangeAspect="1"/>
          </p:cNvPicPr>
          <p:nvPr/>
        </p:nvPicPr>
        <p:blipFill>
          <a:blip r:embed="rId3"/>
          <a:stretch>
            <a:fillRect/>
          </a:stretch>
        </p:blipFill>
        <p:spPr>
          <a:xfrm>
            <a:off x="3842882" y="2669159"/>
            <a:ext cx="3363217" cy="2791025"/>
          </a:xfrm>
          <a:prstGeom prst="rect">
            <a:avLst/>
          </a:prstGeom>
        </p:spPr>
      </p:pic>
      <p:pic>
        <p:nvPicPr>
          <p:cNvPr id="9" name="Grafik 8"/>
          <p:cNvPicPr>
            <a:picLocks noChangeAspect="1"/>
          </p:cNvPicPr>
          <p:nvPr/>
        </p:nvPicPr>
        <p:blipFill>
          <a:blip r:embed="rId4"/>
          <a:stretch>
            <a:fillRect/>
          </a:stretch>
        </p:blipFill>
        <p:spPr>
          <a:xfrm>
            <a:off x="7512807" y="2669159"/>
            <a:ext cx="4152144" cy="2790839"/>
          </a:xfrm>
          <a:prstGeom prst="rect">
            <a:avLst/>
          </a:prstGeom>
        </p:spPr>
      </p:pic>
      <p:sp>
        <p:nvSpPr>
          <p:cNvPr id="11" name="TextBox 3"/>
          <p:cNvSpPr txBox="1"/>
          <p:nvPr/>
        </p:nvSpPr>
        <p:spPr>
          <a:xfrm>
            <a:off x="512064" y="454794"/>
            <a:ext cx="1078992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My idea became more comprehensive: Further cognitive abilities?</a:t>
            </a:r>
          </a:p>
        </p:txBody>
      </p:sp>
      <p:sp>
        <p:nvSpPr>
          <p:cNvPr id="3" name="Foliennummernplatzhalter 2"/>
          <p:cNvSpPr>
            <a:spLocks noGrp="1"/>
          </p:cNvSpPr>
          <p:nvPr>
            <p:ph type="sldNum" sz="quarter" idx="12"/>
          </p:nvPr>
        </p:nvSpPr>
        <p:spPr/>
        <p:txBody>
          <a:bodyPr/>
          <a:lstStyle/>
          <a:p>
            <a:fld id="{8CD81D32-49D6-4432-ACD3-F60C5F690709}" type="slidenum">
              <a:rPr lang="de-CH" smtClean="0"/>
              <a:t>88</a:t>
            </a:fld>
            <a:endParaRPr lang="de-CH"/>
          </a:p>
        </p:txBody>
      </p:sp>
    </p:spTree>
    <p:extLst>
      <p:ext uri="{BB962C8B-B14F-4D97-AF65-F5344CB8AC3E}">
        <p14:creationId xmlns:p14="http://schemas.microsoft.com/office/powerpoint/2010/main" val="7031052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hteck 3"/>
          <p:cNvSpPr/>
          <p:nvPr/>
        </p:nvSpPr>
        <p:spPr>
          <a:xfrm>
            <a:off x="271110" y="1697867"/>
            <a:ext cx="11558338"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Disentangling of different cognitive processes/abilities in the statement-verification task. Since it is difficult to manipulate cognitive abilities: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 repeated measures-design - A state-trait decomposition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Ellipse 1"/>
          <p:cNvSpPr/>
          <p:nvPr/>
        </p:nvSpPr>
        <p:spPr>
          <a:xfrm>
            <a:off x="1863451" y="4660700"/>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6" name="Ellipse 5"/>
          <p:cNvSpPr/>
          <p:nvPr/>
        </p:nvSpPr>
        <p:spPr>
          <a:xfrm>
            <a:off x="4968466" y="4660700"/>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7" name="Ellipse 6"/>
          <p:cNvSpPr/>
          <p:nvPr/>
        </p:nvSpPr>
        <p:spPr>
          <a:xfrm>
            <a:off x="8137519" y="4660700"/>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22" name="Textfeld 21"/>
          <p:cNvSpPr txBox="1"/>
          <p:nvPr/>
        </p:nvSpPr>
        <p:spPr>
          <a:xfrm>
            <a:off x="2570908" y="5685790"/>
            <a:ext cx="105081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T1	      4 weeks 	       T2	             4 weeks 	              T3</a:t>
            </a:r>
          </a:p>
        </p:txBody>
      </p:sp>
      <p:sp>
        <p:nvSpPr>
          <p:cNvPr id="27" name="TextBox 3"/>
          <p:cNvSpPr txBox="1"/>
          <p:nvPr/>
        </p:nvSpPr>
        <p:spPr>
          <a:xfrm>
            <a:off x="512064" y="454794"/>
            <a:ext cx="1078992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My idea: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 State-Trait Decomposition</a:t>
            </a:r>
          </a:p>
        </p:txBody>
      </p:sp>
      <p:cxnSp>
        <p:nvCxnSpPr>
          <p:cNvPr id="8" name="Gerade Verbindung mit Pfeil 7"/>
          <p:cNvCxnSpPr/>
          <p:nvPr/>
        </p:nvCxnSpPr>
        <p:spPr>
          <a:xfrm flipV="1">
            <a:off x="1863451" y="6159500"/>
            <a:ext cx="8258449" cy="38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 name="Grafik 4"/>
          <p:cNvPicPr>
            <a:picLocks noChangeAspect="1"/>
          </p:cNvPicPr>
          <p:nvPr/>
        </p:nvPicPr>
        <p:blipFill>
          <a:blip r:embed="rId3"/>
          <a:stretch>
            <a:fillRect/>
          </a:stretch>
        </p:blipFill>
        <p:spPr>
          <a:xfrm>
            <a:off x="1586363" y="3858099"/>
            <a:ext cx="2613981" cy="673693"/>
          </a:xfrm>
          <a:prstGeom prst="rect">
            <a:avLst/>
          </a:prstGeom>
        </p:spPr>
      </p:pic>
      <p:pic>
        <p:nvPicPr>
          <p:cNvPr id="23" name="Grafik 22"/>
          <p:cNvPicPr>
            <a:picLocks noChangeAspect="1"/>
          </p:cNvPicPr>
          <p:nvPr/>
        </p:nvPicPr>
        <p:blipFill>
          <a:blip r:embed="rId3"/>
          <a:stretch>
            <a:fillRect/>
          </a:stretch>
        </p:blipFill>
        <p:spPr>
          <a:xfrm>
            <a:off x="4743288" y="3875620"/>
            <a:ext cx="2613981" cy="673693"/>
          </a:xfrm>
          <a:prstGeom prst="rect">
            <a:avLst/>
          </a:prstGeom>
        </p:spPr>
      </p:pic>
      <p:pic>
        <p:nvPicPr>
          <p:cNvPr id="24" name="Grafik 23"/>
          <p:cNvPicPr>
            <a:picLocks noChangeAspect="1"/>
          </p:cNvPicPr>
          <p:nvPr/>
        </p:nvPicPr>
        <p:blipFill>
          <a:blip r:embed="rId3"/>
          <a:stretch>
            <a:fillRect/>
          </a:stretch>
        </p:blipFill>
        <p:spPr>
          <a:xfrm>
            <a:off x="8005748" y="3853135"/>
            <a:ext cx="2613981" cy="673693"/>
          </a:xfrm>
          <a:prstGeom prst="rect">
            <a:avLst/>
          </a:prstGeom>
        </p:spPr>
      </p:pic>
      <p:sp>
        <p:nvSpPr>
          <p:cNvPr id="3" name="Foliennummernplatzhalter 2"/>
          <p:cNvSpPr>
            <a:spLocks noGrp="1"/>
          </p:cNvSpPr>
          <p:nvPr>
            <p:ph type="sldNum" sz="quarter" idx="12"/>
          </p:nvPr>
        </p:nvSpPr>
        <p:spPr/>
        <p:txBody>
          <a:bodyPr/>
          <a:lstStyle/>
          <a:p>
            <a:fld id="{8CD81D32-49D6-4432-ACD3-F60C5F690709}" type="slidenum">
              <a:rPr lang="de-CH" smtClean="0"/>
              <a:t>89</a:t>
            </a:fld>
            <a:endParaRPr lang="de-CH"/>
          </a:p>
        </p:txBody>
      </p:sp>
    </p:spTree>
    <p:extLst>
      <p:ext uri="{BB962C8B-B14F-4D97-AF65-F5344CB8AC3E}">
        <p14:creationId xmlns:p14="http://schemas.microsoft.com/office/powerpoint/2010/main" val="37358168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064" y="454794"/>
            <a:ext cx="107899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Meine Idee:</a:t>
            </a:r>
          </a:p>
        </p:txBody>
      </p:sp>
      <p:sp>
        <p:nvSpPr>
          <p:cNvPr id="2" name="Rechteck 1"/>
          <p:cNvSpPr/>
          <p:nvPr/>
        </p:nvSpPr>
        <p:spPr>
          <a:xfrm>
            <a:off x="476451" y="1227140"/>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Unterschiedliche Hypothesen: Die Interferenz im Shtulman-Task wird gel</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öst durch...</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Rechteck 4"/>
          <p:cNvSpPr/>
          <p:nvPr/>
        </p:nvSpPr>
        <p:spPr>
          <a:xfrm>
            <a:off x="99391" y="2012272"/>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...die Unterdrückung automatisch aktivierter semantischer Assoziationen</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echteck 7"/>
          <p:cNvSpPr/>
          <p:nvPr/>
        </p:nvSpPr>
        <p:spPr>
          <a:xfrm>
            <a:off x="5416111" y="2829884"/>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...präpotente Aufrechterhaltung der relevanten Informationsquelle</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Rechteck 8"/>
          <p:cNvSpPr/>
          <p:nvPr/>
        </p:nvSpPr>
        <p:spPr>
          <a:xfrm>
            <a:off x="3479753" y="2457150"/>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...Unterdrückung automatisch aktivierten Antwortprozesses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 name="AntiSaccade_sh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311862" y="3274762"/>
            <a:ext cx="3844951" cy="2162785"/>
          </a:xfrm>
          <a:prstGeom prst="rect">
            <a:avLst/>
          </a:prstGeom>
        </p:spPr>
      </p:pic>
      <p:pic>
        <p:nvPicPr>
          <p:cNvPr id="11" name="Flanker_Shor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732395" y="3166661"/>
            <a:ext cx="4229311" cy="2378987"/>
          </a:xfrm>
          <a:prstGeom prst="rect">
            <a:avLst/>
          </a:prstGeom>
        </p:spPr>
      </p:pic>
      <p:pic>
        <p:nvPicPr>
          <p:cNvPr id="12" name="PictureWord_short">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176784" y="3419003"/>
            <a:ext cx="3588523" cy="2018544"/>
          </a:xfrm>
          <a:prstGeom prst="rect">
            <a:avLst/>
          </a:prstGeom>
        </p:spPr>
      </p:pic>
      <p:sp>
        <p:nvSpPr>
          <p:cNvPr id="13" name="Rechteck 12"/>
          <p:cNvSpPr/>
          <p:nvPr/>
        </p:nvSpPr>
        <p:spPr>
          <a:xfrm>
            <a:off x="99391" y="327991"/>
            <a:ext cx="11986592" cy="6341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hteck 13"/>
          <p:cNvSpPr/>
          <p:nvPr/>
        </p:nvSpPr>
        <p:spPr>
          <a:xfrm>
            <a:off x="240150" y="6290280"/>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Abdeckung der drei Faktoren nach Friedman und Miyake (2004)</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9</a:t>
            </a:fld>
            <a:endParaRPr lang="de-CH"/>
          </a:p>
        </p:txBody>
      </p:sp>
    </p:spTree>
    <p:extLst>
      <p:ext uri="{BB962C8B-B14F-4D97-AF65-F5344CB8AC3E}">
        <p14:creationId xmlns:p14="http://schemas.microsoft.com/office/powerpoint/2010/main" val="876785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video>
              <p:cMediaNode vol="80000">
                <p:cTn id="13" fill="hold" display="0">
                  <p:stCondLst>
                    <p:cond delay="indefinite"/>
                  </p:stCondLst>
                </p:cTn>
                <p:tgtEl>
                  <p:spTgt spid="11"/>
                </p:tgtEl>
              </p:cMediaNode>
            </p:vide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2"/>
                                        </p:tgtEl>
                                      </p:cBhvr>
                                    </p:cmd>
                                  </p:childTnLst>
                                </p:cTn>
                              </p:par>
                            </p:childTnLst>
                          </p:cTn>
                        </p:par>
                      </p:childTnLst>
                    </p:cTn>
                  </p:par>
                </p:childTnLst>
              </p:cTn>
              <p:nextCondLst>
                <p:cond evt="onClick" delay="0">
                  <p:tgtEl>
                    <p:spTgt spid="12"/>
                  </p:tgtEl>
                </p:cond>
              </p:nextCondLst>
            </p:seq>
            <p:video>
              <p:cMediaNode vol="80000">
                <p:cTn id="19" fill="hold" display="0">
                  <p:stCondLst>
                    <p:cond delay="indefinite"/>
                  </p:stCondLst>
                </p:cTn>
                <p:tgtEl>
                  <p:spTgt spid="12"/>
                </p:tgtEl>
              </p:cMediaNode>
            </p:video>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llipse 1"/>
          <p:cNvSpPr/>
          <p:nvPr/>
        </p:nvSpPr>
        <p:spPr>
          <a:xfrm>
            <a:off x="2500388" y="341696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T1</a:t>
            </a:r>
          </a:p>
        </p:txBody>
      </p:sp>
      <p:sp>
        <p:nvSpPr>
          <p:cNvPr id="6" name="Ellipse 5"/>
          <p:cNvSpPr/>
          <p:nvPr/>
        </p:nvSpPr>
        <p:spPr>
          <a:xfrm>
            <a:off x="5535553" y="341696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T2</a:t>
            </a:r>
          </a:p>
        </p:txBody>
      </p:sp>
      <p:sp>
        <p:nvSpPr>
          <p:cNvPr id="7" name="Ellipse 6"/>
          <p:cNvSpPr/>
          <p:nvPr/>
        </p:nvSpPr>
        <p:spPr>
          <a:xfrm>
            <a:off x="8774456" y="341696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T3</a:t>
            </a:r>
          </a:p>
        </p:txBody>
      </p:sp>
      <p:sp>
        <p:nvSpPr>
          <p:cNvPr id="23" name="Ellipse 22"/>
          <p:cNvSpPr/>
          <p:nvPr/>
        </p:nvSpPr>
        <p:spPr>
          <a:xfrm>
            <a:off x="2849077" y="2135205"/>
            <a:ext cx="1578543"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state T1</a:t>
            </a:r>
          </a:p>
        </p:txBody>
      </p:sp>
      <p:sp>
        <p:nvSpPr>
          <p:cNvPr id="24" name="Ellipse 23"/>
          <p:cNvSpPr/>
          <p:nvPr/>
        </p:nvSpPr>
        <p:spPr>
          <a:xfrm>
            <a:off x="5934199" y="2135205"/>
            <a:ext cx="1453190"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state T2</a:t>
            </a:r>
          </a:p>
        </p:txBody>
      </p:sp>
      <p:sp>
        <p:nvSpPr>
          <p:cNvPr id="25" name="Ellipse 24"/>
          <p:cNvSpPr/>
          <p:nvPr/>
        </p:nvSpPr>
        <p:spPr>
          <a:xfrm>
            <a:off x="9060921" y="2135205"/>
            <a:ext cx="1486877" cy="612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 T3</a:t>
            </a:r>
          </a:p>
        </p:txBody>
      </p:sp>
      <p:sp>
        <p:nvSpPr>
          <p:cNvPr id="26" name="Ellipse 25"/>
          <p:cNvSpPr/>
          <p:nvPr/>
        </p:nvSpPr>
        <p:spPr>
          <a:xfrm>
            <a:off x="217596" y="3458678"/>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Trait</a:t>
            </a:r>
          </a:p>
        </p:txBody>
      </p:sp>
      <p:cxnSp>
        <p:nvCxnSpPr>
          <p:cNvPr id="9" name="Gewinkelter Verbinder 8"/>
          <p:cNvCxnSpPr>
            <a:stCxn id="26" idx="4"/>
            <a:endCxn id="2" idx="4"/>
          </p:cNvCxnSpPr>
          <p:nvPr/>
        </p:nvCxnSpPr>
        <p:spPr>
          <a:xfrm rot="5400000" flipH="1" flipV="1">
            <a:off x="2368041" y="3321518"/>
            <a:ext cx="41709" cy="2282792"/>
          </a:xfrm>
          <a:prstGeom prst="bentConnector3">
            <a:avLst>
              <a:gd name="adj1" fmla="val -548083"/>
            </a:avLst>
          </a:prstGeom>
          <a:ln>
            <a:tailEnd type="triangle"/>
          </a:ln>
        </p:spPr>
        <p:style>
          <a:lnRef idx="1">
            <a:schemeClr val="dk1"/>
          </a:lnRef>
          <a:fillRef idx="0">
            <a:schemeClr val="dk1"/>
          </a:fillRef>
          <a:effectRef idx="0">
            <a:schemeClr val="dk1"/>
          </a:effectRef>
          <a:fontRef idx="minor">
            <a:schemeClr val="tx1"/>
          </a:fontRef>
        </p:style>
      </p:cxnSp>
      <p:cxnSp>
        <p:nvCxnSpPr>
          <p:cNvPr id="27" name="Gewinkelter Verbinder 26"/>
          <p:cNvCxnSpPr>
            <a:stCxn id="26" idx="4"/>
            <a:endCxn id="6" idx="4"/>
          </p:cNvCxnSpPr>
          <p:nvPr/>
        </p:nvCxnSpPr>
        <p:spPr>
          <a:xfrm rot="5400000" flipH="1" flipV="1">
            <a:off x="3885623" y="1803935"/>
            <a:ext cx="41709" cy="5317957"/>
          </a:xfrm>
          <a:prstGeom prst="bentConnector3">
            <a:avLst>
              <a:gd name="adj1" fmla="val -548083"/>
            </a:avLst>
          </a:prstGeom>
          <a:ln>
            <a:tailEnd type="triangle"/>
          </a:ln>
        </p:spPr>
        <p:style>
          <a:lnRef idx="1">
            <a:schemeClr val="dk1"/>
          </a:lnRef>
          <a:fillRef idx="0">
            <a:schemeClr val="dk1"/>
          </a:fillRef>
          <a:effectRef idx="0">
            <a:schemeClr val="dk1"/>
          </a:effectRef>
          <a:fontRef idx="minor">
            <a:schemeClr val="tx1"/>
          </a:fontRef>
        </p:style>
      </p:cxnSp>
      <p:cxnSp>
        <p:nvCxnSpPr>
          <p:cNvPr id="28" name="Gewinkelter Verbinder 27"/>
          <p:cNvCxnSpPr>
            <a:stCxn id="26" idx="4"/>
            <a:endCxn id="7" idx="4"/>
          </p:cNvCxnSpPr>
          <p:nvPr/>
        </p:nvCxnSpPr>
        <p:spPr>
          <a:xfrm rot="5400000" flipH="1" flipV="1">
            <a:off x="5505075" y="184484"/>
            <a:ext cx="41709" cy="8556860"/>
          </a:xfrm>
          <a:prstGeom prst="bentConnector3">
            <a:avLst>
              <a:gd name="adj1" fmla="val -548083"/>
            </a:avLst>
          </a:prstGeom>
          <a:ln>
            <a:tailEnd type="triangle"/>
          </a:ln>
        </p:spPr>
        <p:style>
          <a:lnRef idx="1">
            <a:schemeClr val="dk1"/>
          </a:lnRef>
          <a:fillRef idx="0">
            <a:schemeClr val="dk1"/>
          </a:fillRef>
          <a:effectRef idx="0">
            <a:schemeClr val="dk1"/>
          </a:effectRef>
          <a:fontRef idx="minor">
            <a:schemeClr val="tx1"/>
          </a:fontRef>
        </p:style>
      </p:cxnSp>
      <p:cxnSp>
        <p:nvCxnSpPr>
          <p:cNvPr id="31" name="Gerade Verbindung mit Pfeil 30"/>
          <p:cNvCxnSpPr/>
          <p:nvPr/>
        </p:nvCxnSpPr>
        <p:spPr>
          <a:xfrm flipV="1">
            <a:off x="616017" y="4538312"/>
            <a:ext cx="389823" cy="9865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Ellipse 31"/>
          <p:cNvSpPr/>
          <p:nvPr/>
        </p:nvSpPr>
        <p:spPr>
          <a:xfrm>
            <a:off x="83588" y="1949295"/>
            <a:ext cx="2327821" cy="9701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incongruency effect: Trait</a:t>
            </a:r>
          </a:p>
        </p:txBody>
      </p:sp>
      <p:cxnSp>
        <p:nvCxnSpPr>
          <p:cNvPr id="33" name="Gerade Verbindung mit Pfeil 32"/>
          <p:cNvCxnSpPr/>
          <p:nvPr/>
        </p:nvCxnSpPr>
        <p:spPr>
          <a:xfrm>
            <a:off x="809830" y="1044341"/>
            <a:ext cx="253762" cy="850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feld 36"/>
          <p:cNvSpPr txBox="1"/>
          <p:nvPr/>
        </p:nvSpPr>
        <p:spPr>
          <a:xfrm>
            <a:off x="217596" y="652731"/>
            <a:ext cx="68718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Average picture-word incongruency-effect across assessments</a:t>
            </a:r>
          </a:p>
        </p:txBody>
      </p:sp>
      <p:cxnSp>
        <p:nvCxnSpPr>
          <p:cNvPr id="38" name="Gewinkelter Verbinder 37"/>
          <p:cNvCxnSpPr>
            <a:stCxn id="32" idx="0"/>
            <a:endCxn id="23" idx="0"/>
          </p:cNvCxnSpPr>
          <p:nvPr/>
        </p:nvCxnSpPr>
        <p:spPr>
          <a:xfrm rot="16200000" flipH="1">
            <a:off x="2349969" y="846825"/>
            <a:ext cx="185910" cy="2390850"/>
          </a:xfrm>
          <a:prstGeom prst="bentConnector3">
            <a:avLst>
              <a:gd name="adj1" fmla="val -122963"/>
            </a:avLst>
          </a:prstGeom>
          <a:ln>
            <a:tailEnd type="triangle"/>
          </a:ln>
        </p:spPr>
        <p:style>
          <a:lnRef idx="1">
            <a:schemeClr val="dk1"/>
          </a:lnRef>
          <a:fillRef idx="0">
            <a:schemeClr val="dk1"/>
          </a:fillRef>
          <a:effectRef idx="0">
            <a:schemeClr val="dk1"/>
          </a:effectRef>
          <a:fontRef idx="minor">
            <a:schemeClr val="tx1"/>
          </a:fontRef>
        </p:style>
      </p:cxnSp>
      <p:cxnSp>
        <p:nvCxnSpPr>
          <p:cNvPr id="41" name="Gewinkelter Verbinder 40"/>
          <p:cNvCxnSpPr>
            <a:stCxn id="32" idx="0"/>
            <a:endCxn id="24" idx="0"/>
          </p:cNvCxnSpPr>
          <p:nvPr/>
        </p:nvCxnSpPr>
        <p:spPr>
          <a:xfrm rot="16200000" flipH="1">
            <a:off x="3861191" y="-664397"/>
            <a:ext cx="185910" cy="5413295"/>
          </a:xfrm>
          <a:prstGeom prst="bentConnector3">
            <a:avLst>
              <a:gd name="adj1" fmla="val -122963"/>
            </a:avLst>
          </a:prstGeom>
          <a:ln>
            <a:tailEnd type="triangle"/>
          </a:ln>
        </p:spPr>
        <p:style>
          <a:lnRef idx="1">
            <a:schemeClr val="dk1"/>
          </a:lnRef>
          <a:fillRef idx="0">
            <a:schemeClr val="dk1"/>
          </a:fillRef>
          <a:effectRef idx="0">
            <a:schemeClr val="dk1"/>
          </a:effectRef>
          <a:fontRef idx="minor">
            <a:schemeClr val="tx1"/>
          </a:fontRef>
        </p:style>
      </p:cxnSp>
      <p:cxnSp>
        <p:nvCxnSpPr>
          <p:cNvPr id="44" name="Gewinkelter Verbinder 43"/>
          <p:cNvCxnSpPr>
            <a:stCxn id="32" idx="0"/>
            <a:endCxn id="25" idx="0"/>
          </p:cNvCxnSpPr>
          <p:nvPr/>
        </p:nvCxnSpPr>
        <p:spPr>
          <a:xfrm rot="16200000" flipH="1">
            <a:off x="5432974" y="-2236180"/>
            <a:ext cx="185910" cy="8556861"/>
          </a:xfrm>
          <a:prstGeom prst="bentConnector3">
            <a:avLst>
              <a:gd name="adj1" fmla="val -122963"/>
            </a:avLst>
          </a:prstGeom>
          <a:ln>
            <a:tailEnd type="triangle"/>
          </a:ln>
        </p:spPr>
        <p:style>
          <a:lnRef idx="1">
            <a:schemeClr val="dk1"/>
          </a:lnRef>
          <a:fillRef idx="0">
            <a:schemeClr val="dk1"/>
          </a:fillRef>
          <a:effectRef idx="0">
            <a:schemeClr val="dk1"/>
          </a:effectRef>
          <a:fontRef idx="minor">
            <a:schemeClr val="tx1"/>
          </a:fontRef>
        </p:style>
      </p:cxnSp>
      <p:cxnSp>
        <p:nvCxnSpPr>
          <p:cNvPr id="56" name="Gerade Verbindung mit Pfeil 55"/>
          <p:cNvCxnSpPr>
            <a:stCxn id="32" idx="4"/>
            <a:endCxn id="26" idx="0"/>
          </p:cNvCxnSpPr>
          <p:nvPr/>
        </p:nvCxnSpPr>
        <p:spPr>
          <a:xfrm>
            <a:off x="1247499" y="2919481"/>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8" name="Textfeld 57"/>
          <p:cNvSpPr txBox="1"/>
          <p:nvPr/>
        </p:nvSpPr>
        <p:spPr>
          <a:xfrm>
            <a:off x="1318661" y="2890771"/>
            <a:ext cx="55284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Between-person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t>
            </a:r>
          </a:p>
        </p:txBody>
      </p:sp>
      <p:cxnSp>
        <p:nvCxnSpPr>
          <p:cNvPr id="59" name="Gerade Verbindung mit Pfeil 58"/>
          <p:cNvCxnSpPr/>
          <p:nvPr/>
        </p:nvCxnSpPr>
        <p:spPr>
          <a:xfrm>
            <a:off x="3606488" y="2836063"/>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0" name="Gerade Verbindung mit Pfeil 59"/>
          <p:cNvCxnSpPr/>
          <p:nvPr/>
        </p:nvCxnSpPr>
        <p:spPr>
          <a:xfrm>
            <a:off x="6660794" y="2864665"/>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1" name="Gerade Verbindung mit Pfeil 60"/>
          <p:cNvCxnSpPr/>
          <p:nvPr/>
        </p:nvCxnSpPr>
        <p:spPr>
          <a:xfrm>
            <a:off x="9804359" y="2848988"/>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2" name="Textfeld 61"/>
          <p:cNvSpPr txBox="1"/>
          <p:nvPr/>
        </p:nvSpPr>
        <p:spPr>
          <a:xfrm>
            <a:off x="4417596" y="2778494"/>
            <a:ext cx="55284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Within-Person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relations</a:t>
            </a:r>
          </a:p>
        </p:txBody>
      </p:sp>
      <p:sp>
        <p:nvSpPr>
          <p:cNvPr id="30" name="Textfeld 36"/>
          <p:cNvSpPr txBox="1"/>
          <p:nvPr/>
        </p:nvSpPr>
        <p:spPr>
          <a:xfrm>
            <a:off x="202435" y="5681931"/>
            <a:ext cx="68718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Average Shtulman incongruency-effect across assessments</a:t>
            </a:r>
          </a:p>
        </p:txBody>
      </p:sp>
      <p:sp>
        <p:nvSpPr>
          <p:cNvPr id="3" name="Foliennummernplatzhalter 2"/>
          <p:cNvSpPr>
            <a:spLocks noGrp="1"/>
          </p:cNvSpPr>
          <p:nvPr>
            <p:ph type="sldNum" sz="quarter" idx="12"/>
          </p:nvPr>
        </p:nvSpPr>
        <p:spPr/>
        <p:txBody>
          <a:bodyPr/>
          <a:lstStyle/>
          <a:p>
            <a:fld id="{8CD81D32-49D6-4432-ACD3-F60C5F690709}" type="slidenum">
              <a:rPr lang="de-CH" smtClean="0"/>
              <a:t>90</a:t>
            </a:fld>
            <a:endParaRPr lang="de-CH"/>
          </a:p>
        </p:txBody>
      </p:sp>
    </p:spTree>
    <p:extLst>
      <p:ext uri="{BB962C8B-B14F-4D97-AF65-F5344CB8AC3E}">
        <p14:creationId xmlns:p14="http://schemas.microsoft.com/office/powerpoint/2010/main" val="12528151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217595" y="163781"/>
            <a:ext cx="11611239" cy="64633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175 students from UZH and ETH -&gt; Aim: 150 after three waves; four waves for technical issues-reasons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119 (A)STEM students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74 female, 100 male, 1 unknown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Age: </a:t>
            </a:r>
            <a:r>
              <a:rPr kumimoji="0" lang="de-CH"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23.02</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 </a:t>
            </a:r>
            <a:r>
              <a:rPr kumimoji="0" lang="en-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4.40</a:t>
            </a: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Focal task: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Shtulman paradigm; 84 statements from 21 topics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Further tasks: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Anti saccade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Flanker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Binding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Relational reasoning: Analogies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Relational reasoning: Anomalies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Relational reasoning: Antinomies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Self-rated test taking effort, daily sleepiness, high-school science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91</a:t>
            </a:fld>
            <a:endParaRPr lang="de-CH"/>
          </a:p>
        </p:txBody>
      </p:sp>
    </p:spTree>
    <p:extLst>
      <p:ext uri="{BB962C8B-B14F-4D97-AF65-F5344CB8AC3E}">
        <p14:creationId xmlns:p14="http://schemas.microsoft.com/office/powerpoint/2010/main" val="24807103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extfeld 36"/>
          <p:cNvSpPr txBox="1"/>
          <p:nvPr/>
        </p:nvSpPr>
        <p:spPr>
          <a:xfrm>
            <a:off x="179495" y="227281"/>
            <a:ext cx="111017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Descriptive statistics: Shtulman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752850"/>
            <a:ext cx="12192000" cy="3048000"/>
          </a:xfrm>
          <a:prstGeom prst="rect">
            <a:avLst/>
          </a:prstGeom>
        </p:spPr>
      </p:pic>
      <p:pic>
        <p:nvPicPr>
          <p:cNvPr id="5"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704850"/>
            <a:ext cx="12192000" cy="3048000"/>
          </a:xfrm>
          <a:prstGeom prst="rect">
            <a:avLst/>
          </a:prstGeom>
        </p:spPr>
      </p:pic>
      <p:sp>
        <p:nvSpPr>
          <p:cNvPr id="6" name="TextBox 3"/>
          <p:cNvSpPr txBox="1"/>
          <p:nvPr/>
        </p:nvSpPr>
        <p:spPr>
          <a:xfrm>
            <a:off x="6248056" y="1135222"/>
            <a:ext cx="732311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r>
              <a:rPr kumimoji="0" lang="de-DE"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2/3 plus 2/4 yields 4/7</a:t>
            </a:r>
            <a:r>
              <a:rPr kumimoji="0" lang="de-CH" sz="32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2" name="Abgerundetes Rechteck 1"/>
          <p:cNvSpPr/>
          <p:nvPr/>
        </p:nvSpPr>
        <p:spPr>
          <a:xfrm>
            <a:off x="11628783" y="762000"/>
            <a:ext cx="390939" cy="35118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92</a:t>
            </a:fld>
            <a:endParaRPr lang="de-CH"/>
          </a:p>
        </p:txBody>
      </p:sp>
    </p:spTree>
    <p:extLst>
      <p:ext uri="{BB962C8B-B14F-4D97-AF65-F5344CB8AC3E}">
        <p14:creationId xmlns:p14="http://schemas.microsoft.com/office/powerpoint/2010/main" val="20751610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87286"/>
            <a:ext cx="12192000" cy="3483428"/>
          </a:xfrm>
          <a:prstGeom prst="rect">
            <a:avLst/>
          </a:prstGeom>
        </p:spPr>
      </p:pic>
      <p:sp>
        <p:nvSpPr>
          <p:cNvPr id="5" name="Textfeld 4"/>
          <p:cNvSpPr txBox="1"/>
          <p:nvPr/>
        </p:nvSpPr>
        <p:spPr>
          <a:xfrm>
            <a:off x="2040835" y="283583"/>
            <a:ext cx="826668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Reliabilities: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Internal consistencies (Omega; points)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Retest reliabilities: range across time points (error bars)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93</a:t>
            </a:fld>
            <a:endParaRPr lang="de-CH"/>
          </a:p>
        </p:txBody>
      </p:sp>
    </p:spTree>
    <p:extLst>
      <p:ext uri="{BB962C8B-B14F-4D97-AF65-F5344CB8AC3E}">
        <p14:creationId xmlns:p14="http://schemas.microsoft.com/office/powerpoint/2010/main" val="25792287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548" y="485422"/>
            <a:ext cx="10620963" cy="6372578"/>
          </a:xfrm>
          <a:prstGeom prst="rect">
            <a:avLst/>
          </a:prstGeom>
        </p:spPr>
      </p:pic>
      <p:sp>
        <p:nvSpPr>
          <p:cNvPr id="5" name="Textfeld 4"/>
          <p:cNvSpPr txBox="1"/>
          <p:nvPr/>
        </p:nvSpPr>
        <p:spPr>
          <a:xfrm>
            <a:off x="179495" y="227281"/>
            <a:ext cx="1110171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The main question: What predicts the Shtulman-task?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Rechteck 2"/>
          <p:cNvSpPr/>
          <p:nvPr/>
        </p:nvSpPr>
        <p:spPr>
          <a:xfrm>
            <a:off x="3676650" y="698500"/>
            <a:ext cx="6877050" cy="48260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hteck 14"/>
          <p:cNvSpPr/>
          <p:nvPr/>
        </p:nvSpPr>
        <p:spPr>
          <a:xfrm>
            <a:off x="330200" y="2698750"/>
            <a:ext cx="812800" cy="4032250"/>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feld 3"/>
          <p:cNvSpPr txBox="1"/>
          <p:nvPr/>
        </p:nvSpPr>
        <p:spPr>
          <a:xfrm>
            <a:off x="10595408" y="353988"/>
            <a:ext cx="15965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srgbClr val="C00000"/>
                </a:solidFill>
                <a:effectLst/>
                <a:uLnTx/>
                <a:uFillTx/>
                <a:latin typeface="Calibri" panose="020F0502020204030204"/>
                <a:ea typeface="+mn-ea"/>
                <a:cs typeface="+mn-cs"/>
              </a:rPr>
              <a:t>RT-differences: nothing!</a:t>
            </a:r>
            <a:endPar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16" name="Textfeld 15"/>
          <p:cNvSpPr txBox="1"/>
          <p:nvPr/>
        </p:nvSpPr>
        <p:spPr>
          <a:xfrm>
            <a:off x="10625245" y="1104444"/>
            <a:ext cx="157934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rPr>
              <a:t>Correctness- differences: some things!</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7" name="Rechteck 16"/>
          <p:cNvSpPr/>
          <p:nvPr/>
        </p:nvSpPr>
        <p:spPr>
          <a:xfrm>
            <a:off x="3670300" y="1200150"/>
            <a:ext cx="6877050" cy="482600"/>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hteck 17"/>
          <p:cNvSpPr/>
          <p:nvPr/>
        </p:nvSpPr>
        <p:spPr>
          <a:xfrm>
            <a:off x="1155700" y="2710880"/>
            <a:ext cx="825500" cy="4020120"/>
          </a:xfrm>
          <a:prstGeom prst="rect">
            <a:avLst/>
          </a:prstGeom>
          <a:no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oliennummernplatzhalter 5"/>
          <p:cNvSpPr>
            <a:spLocks noGrp="1"/>
          </p:cNvSpPr>
          <p:nvPr>
            <p:ph type="sldNum" sz="quarter" idx="8"/>
          </p:nvPr>
        </p:nvSpPr>
        <p:spPr/>
        <p:txBody>
          <a:bodyPr/>
          <a:lstStyle/>
          <a:p>
            <a:pPr lvl="0"/>
            <a:fld id="{D041F825-250A-4898-A103-622268B49F04}" type="slidenum">
              <a:rPr lang="en-US" smtClean="0"/>
              <a:t>94</a:t>
            </a:fld>
            <a:endParaRPr lang="en-US"/>
          </a:p>
        </p:txBody>
      </p:sp>
    </p:spTree>
    <p:extLst>
      <p:ext uri="{BB962C8B-B14F-4D97-AF65-F5344CB8AC3E}">
        <p14:creationId xmlns:p14="http://schemas.microsoft.com/office/powerpoint/2010/main" val="5934314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llipse 1"/>
          <p:cNvSpPr/>
          <p:nvPr/>
        </p:nvSpPr>
        <p:spPr>
          <a:xfrm>
            <a:off x="2500388" y="341696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T1</a:t>
            </a:r>
          </a:p>
        </p:txBody>
      </p:sp>
      <p:sp>
        <p:nvSpPr>
          <p:cNvPr id="6" name="Ellipse 5"/>
          <p:cNvSpPr/>
          <p:nvPr/>
        </p:nvSpPr>
        <p:spPr>
          <a:xfrm>
            <a:off x="5292345" y="3438926"/>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T2</a:t>
            </a:r>
          </a:p>
        </p:txBody>
      </p:sp>
      <p:sp>
        <p:nvSpPr>
          <p:cNvPr id="7" name="Ellipse 6"/>
          <p:cNvSpPr/>
          <p:nvPr/>
        </p:nvSpPr>
        <p:spPr>
          <a:xfrm>
            <a:off x="7967536" y="344550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T3</a:t>
            </a:r>
          </a:p>
        </p:txBody>
      </p:sp>
      <p:sp>
        <p:nvSpPr>
          <p:cNvPr id="23" name="Ellipse 22"/>
          <p:cNvSpPr/>
          <p:nvPr/>
        </p:nvSpPr>
        <p:spPr>
          <a:xfrm>
            <a:off x="2849077" y="2135205"/>
            <a:ext cx="1578543"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state T1</a:t>
            </a:r>
          </a:p>
        </p:txBody>
      </p:sp>
      <p:sp>
        <p:nvSpPr>
          <p:cNvPr id="24" name="Ellipse 23"/>
          <p:cNvSpPr/>
          <p:nvPr/>
        </p:nvSpPr>
        <p:spPr>
          <a:xfrm>
            <a:off x="5650717" y="2135205"/>
            <a:ext cx="1453190"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state T2</a:t>
            </a:r>
          </a:p>
        </p:txBody>
      </p:sp>
      <p:sp>
        <p:nvSpPr>
          <p:cNvPr id="25" name="Ellipse 24"/>
          <p:cNvSpPr/>
          <p:nvPr/>
        </p:nvSpPr>
        <p:spPr>
          <a:xfrm>
            <a:off x="8254000" y="2156860"/>
            <a:ext cx="1486877" cy="612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 T3</a:t>
            </a:r>
          </a:p>
        </p:txBody>
      </p:sp>
      <p:sp>
        <p:nvSpPr>
          <p:cNvPr id="26" name="Ellipse 25"/>
          <p:cNvSpPr/>
          <p:nvPr/>
        </p:nvSpPr>
        <p:spPr>
          <a:xfrm>
            <a:off x="217596" y="3458678"/>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Trait</a:t>
            </a:r>
          </a:p>
        </p:txBody>
      </p:sp>
      <p:cxnSp>
        <p:nvCxnSpPr>
          <p:cNvPr id="9" name="Gewinkelter Verbinder 8"/>
          <p:cNvCxnSpPr>
            <a:stCxn id="26" idx="4"/>
            <a:endCxn id="2" idx="4"/>
          </p:cNvCxnSpPr>
          <p:nvPr/>
        </p:nvCxnSpPr>
        <p:spPr>
          <a:xfrm rot="5400000" flipH="1" flipV="1">
            <a:off x="2368041" y="3321518"/>
            <a:ext cx="41709" cy="2282792"/>
          </a:xfrm>
          <a:prstGeom prst="bentConnector3">
            <a:avLst>
              <a:gd name="adj1" fmla="val -548083"/>
            </a:avLst>
          </a:prstGeom>
          <a:ln>
            <a:tailEnd type="triangle"/>
          </a:ln>
        </p:spPr>
        <p:style>
          <a:lnRef idx="1">
            <a:schemeClr val="dk1"/>
          </a:lnRef>
          <a:fillRef idx="0">
            <a:schemeClr val="dk1"/>
          </a:fillRef>
          <a:effectRef idx="0">
            <a:schemeClr val="dk1"/>
          </a:effectRef>
          <a:fontRef idx="minor">
            <a:schemeClr val="tx1"/>
          </a:fontRef>
        </p:style>
      </p:cxnSp>
      <p:cxnSp>
        <p:nvCxnSpPr>
          <p:cNvPr id="27" name="Gewinkelter Verbinder 26"/>
          <p:cNvCxnSpPr>
            <a:stCxn id="26" idx="4"/>
            <a:endCxn id="6" idx="4"/>
          </p:cNvCxnSpPr>
          <p:nvPr/>
        </p:nvCxnSpPr>
        <p:spPr>
          <a:xfrm rot="5400000" flipH="1" flipV="1">
            <a:off x="3774998" y="1936517"/>
            <a:ext cx="19752" cy="5074749"/>
          </a:xfrm>
          <a:prstGeom prst="bentConnector3">
            <a:avLst>
              <a:gd name="adj1" fmla="val -1157351"/>
            </a:avLst>
          </a:prstGeom>
          <a:ln>
            <a:tailEnd type="triangle"/>
          </a:ln>
        </p:spPr>
        <p:style>
          <a:lnRef idx="1">
            <a:schemeClr val="dk1"/>
          </a:lnRef>
          <a:fillRef idx="0">
            <a:schemeClr val="dk1"/>
          </a:fillRef>
          <a:effectRef idx="0">
            <a:schemeClr val="dk1"/>
          </a:effectRef>
          <a:fontRef idx="minor">
            <a:schemeClr val="tx1"/>
          </a:fontRef>
        </p:style>
      </p:cxnSp>
      <p:cxnSp>
        <p:nvCxnSpPr>
          <p:cNvPr id="28" name="Gewinkelter Verbinder 27"/>
          <p:cNvCxnSpPr>
            <a:stCxn id="26" idx="4"/>
            <a:endCxn id="7" idx="4"/>
          </p:cNvCxnSpPr>
          <p:nvPr/>
        </p:nvCxnSpPr>
        <p:spPr>
          <a:xfrm rot="5400000" flipH="1" flipV="1">
            <a:off x="5115885" y="602214"/>
            <a:ext cx="13169" cy="7749940"/>
          </a:xfrm>
          <a:prstGeom prst="bentConnector3">
            <a:avLst>
              <a:gd name="adj1" fmla="val -1735895"/>
            </a:avLst>
          </a:prstGeom>
          <a:ln>
            <a:tailEnd type="triangle"/>
          </a:ln>
        </p:spPr>
        <p:style>
          <a:lnRef idx="1">
            <a:schemeClr val="dk1"/>
          </a:lnRef>
          <a:fillRef idx="0">
            <a:schemeClr val="dk1"/>
          </a:fillRef>
          <a:effectRef idx="0">
            <a:schemeClr val="dk1"/>
          </a:effectRef>
          <a:fontRef idx="minor">
            <a:schemeClr val="tx1"/>
          </a:fontRef>
        </p:style>
      </p:cxnSp>
      <p:cxnSp>
        <p:nvCxnSpPr>
          <p:cNvPr id="31" name="Gerade Verbindung mit Pfeil 30"/>
          <p:cNvCxnSpPr/>
          <p:nvPr/>
        </p:nvCxnSpPr>
        <p:spPr>
          <a:xfrm flipV="1">
            <a:off x="616017" y="4538312"/>
            <a:ext cx="389823" cy="9865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Ellipse 31"/>
          <p:cNvSpPr/>
          <p:nvPr/>
        </p:nvSpPr>
        <p:spPr>
          <a:xfrm>
            <a:off x="83588" y="1949295"/>
            <a:ext cx="2327821" cy="9701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incongruency effect: Trait</a:t>
            </a:r>
          </a:p>
        </p:txBody>
      </p:sp>
      <p:cxnSp>
        <p:nvCxnSpPr>
          <p:cNvPr id="33" name="Gerade Verbindung mit Pfeil 32"/>
          <p:cNvCxnSpPr/>
          <p:nvPr/>
        </p:nvCxnSpPr>
        <p:spPr>
          <a:xfrm>
            <a:off x="809830" y="1044341"/>
            <a:ext cx="253762" cy="850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feld 36"/>
          <p:cNvSpPr txBox="1"/>
          <p:nvPr/>
        </p:nvSpPr>
        <p:spPr>
          <a:xfrm>
            <a:off x="217596" y="652731"/>
            <a:ext cx="103302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Average picture-word incongruency-effect across assessments: Reaction times</a:t>
            </a:r>
          </a:p>
        </p:txBody>
      </p:sp>
      <p:cxnSp>
        <p:nvCxnSpPr>
          <p:cNvPr id="38" name="Gewinkelter Verbinder 37"/>
          <p:cNvCxnSpPr>
            <a:stCxn id="32" idx="0"/>
            <a:endCxn id="23" idx="0"/>
          </p:cNvCxnSpPr>
          <p:nvPr/>
        </p:nvCxnSpPr>
        <p:spPr>
          <a:xfrm rot="16200000" flipH="1">
            <a:off x="2349969" y="846825"/>
            <a:ext cx="185910" cy="2390850"/>
          </a:xfrm>
          <a:prstGeom prst="bentConnector3">
            <a:avLst>
              <a:gd name="adj1" fmla="val -122963"/>
            </a:avLst>
          </a:prstGeom>
          <a:ln>
            <a:tailEnd type="triangle"/>
          </a:ln>
        </p:spPr>
        <p:style>
          <a:lnRef idx="1">
            <a:schemeClr val="dk1"/>
          </a:lnRef>
          <a:fillRef idx="0">
            <a:schemeClr val="dk1"/>
          </a:fillRef>
          <a:effectRef idx="0">
            <a:schemeClr val="dk1"/>
          </a:effectRef>
          <a:fontRef idx="minor">
            <a:schemeClr val="tx1"/>
          </a:fontRef>
        </p:style>
      </p:cxnSp>
      <p:cxnSp>
        <p:nvCxnSpPr>
          <p:cNvPr id="41" name="Gewinkelter Verbinder 40"/>
          <p:cNvCxnSpPr>
            <a:stCxn id="32" idx="0"/>
            <a:endCxn id="24" idx="0"/>
          </p:cNvCxnSpPr>
          <p:nvPr/>
        </p:nvCxnSpPr>
        <p:spPr>
          <a:xfrm rot="16200000" flipH="1">
            <a:off x="3719450" y="-522656"/>
            <a:ext cx="185910" cy="5129813"/>
          </a:xfrm>
          <a:prstGeom prst="bentConnector3">
            <a:avLst>
              <a:gd name="adj1" fmla="val -122963"/>
            </a:avLst>
          </a:prstGeom>
          <a:ln>
            <a:tailEnd type="triangle"/>
          </a:ln>
        </p:spPr>
        <p:style>
          <a:lnRef idx="1">
            <a:schemeClr val="dk1"/>
          </a:lnRef>
          <a:fillRef idx="0">
            <a:schemeClr val="dk1"/>
          </a:fillRef>
          <a:effectRef idx="0">
            <a:schemeClr val="dk1"/>
          </a:effectRef>
          <a:fontRef idx="minor">
            <a:schemeClr val="tx1"/>
          </a:fontRef>
        </p:style>
      </p:cxnSp>
      <p:cxnSp>
        <p:nvCxnSpPr>
          <p:cNvPr id="44" name="Gewinkelter Verbinder 43"/>
          <p:cNvCxnSpPr>
            <a:stCxn id="32" idx="0"/>
            <a:endCxn id="25" idx="0"/>
          </p:cNvCxnSpPr>
          <p:nvPr/>
        </p:nvCxnSpPr>
        <p:spPr>
          <a:xfrm rot="16200000" flipH="1">
            <a:off x="5018686" y="-1821893"/>
            <a:ext cx="207565" cy="7749940"/>
          </a:xfrm>
          <a:prstGeom prst="bentConnector3">
            <a:avLst>
              <a:gd name="adj1" fmla="val -110134"/>
            </a:avLst>
          </a:prstGeom>
          <a:ln>
            <a:tailEnd type="triangle"/>
          </a:ln>
        </p:spPr>
        <p:style>
          <a:lnRef idx="1">
            <a:schemeClr val="dk1"/>
          </a:lnRef>
          <a:fillRef idx="0">
            <a:schemeClr val="dk1"/>
          </a:fillRef>
          <a:effectRef idx="0">
            <a:schemeClr val="dk1"/>
          </a:effectRef>
          <a:fontRef idx="minor">
            <a:schemeClr val="tx1"/>
          </a:fontRef>
        </p:style>
      </p:cxnSp>
      <p:cxnSp>
        <p:nvCxnSpPr>
          <p:cNvPr id="56" name="Gerade Verbindung mit Pfeil 55"/>
          <p:cNvCxnSpPr>
            <a:stCxn id="32" idx="4"/>
            <a:endCxn id="26" idx="0"/>
          </p:cNvCxnSpPr>
          <p:nvPr/>
        </p:nvCxnSpPr>
        <p:spPr>
          <a:xfrm>
            <a:off x="1247499" y="2919481"/>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9" name="Gerade Verbindung mit Pfeil 58"/>
          <p:cNvCxnSpPr/>
          <p:nvPr/>
        </p:nvCxnSpPr>
        <p:spPr>
          <a:xfrm>
            <a:off x="3606488" y="2836063"/>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0" name="Gerade Verbindung mit Pfeil 59"/>
          <p:cNvCxnSpPr/>
          <p:nvPr/>
        </p:nvCxnSpPr>
        <p:spPr>
          <a:xfrm>
            <a:off x="6340571" y="2818578"/>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1" name="Gerade Verbindung mit Pfeil 60"/>
          <p:cNvCxnSpPr/>
          <p:nvPr/>
        </p:nvCxnSpPr>
        <p:spPr>
          <a:xfrm>
            <a:off x="8997437" y="2822167"/>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0" name="Textfeld 36"/>
          <p:cNvSpPr txBox="1"/>
          <p:nvPr/>
        </p:nvSpPr>
        <p:spPr>
          <a:xfrm>
            <a:off x="202434" y="5681931"/>
            <a:ext cx="92198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Average Shtulman incongruency-effect across assessments: Reaction times</a:t>
            </a:r>
          </a:p>
        </p:txBody>
      </p:sp>
      <p:sp>
        <p:nvSpPr>
          <p:cNvPr id="3" name="Textfeld 2"/>
          <p:cNvSpPr txBox="1"/>
          <p:nvPr/>
        </p:nvSpPr>
        <p:spPr>
          <a:xfrm>
            <a:off x="767022" y="3034530"/>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.14</a:t>
            </a:r>
          </a:p>
        </p:txBody>
      </p:sp>
      <p:sp>
        <p:nvSpPr>
          <p:cNvPr id="29" name="Textfeld 28"/>
          <p:cNvSpPr txBox="1"/>
          <p:nvPr/>
        </p:nvSpPr>
        <p:spPr>
          <a:xfrm>
            <a:off x="3111726" y="2985360"/>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-.03</a:t>
            </a:r>
          </a:p>
        </p:txBody>
      </p:sp>
      <p:sp>
        <p:nvSpPr>
          <p:cNvPr id="34" name="Textfeld 33"/>
          <p:cNvSpPr txBox="1"/>
          <p:nvPr/>
        </p:nvSpPr>
        <p:spPr>
          <a:xfrm>
            <a:off x="5846802" y="2939304"/>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.05</a:t>
            </a:r>
          </a:p>
        </p:txBody>
      </p:sp>
      <p:sp>
        <p:nvSpPr>
          <p:cNvPr id="35" name="Textfeld 34"/>
          <p:cNvSpPr txBox="1"/>
          <p:nvPr/>
        </p:nvSpPr>
        <p:spPr>
          <a:xfrm>
            <a:off x="8422188" y="2900441"/>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.05</a:t>
            </a:r>
          </a:p>
        </p:txBody>
      </p:sp>
      <p:sp>
        <p:nvSpPr>
          <p:cNvPr id="36" name="Ellipse 35"/>
          <p:cNvSpPr/>
          <p:nvPr/>
        </p:nvSpPr>
        <p:spPr>
          <a:xfrm>
            <a:off x="10089343" y="3468861"/>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T4</a:t>
            </a:r>
          </a:p>
        </p:txBody>
      </p:sp>
      <p:sp>
        <p:nvSpPr>
          <p:cNvPr id="39" name="Ellipse 38"/>
          <p:cNvSpPr/>
          <p:nvPr/>
        </p:nvSpPr>
        <p:spPr>
          <a:xfrm>
            <a:off x="10375807" y="2180212"/>
            <a:ext cx="1486877" cy="612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 T4</a:t>
            </a:r>
          </a:p>
        </p:txBody>
      </p:sp>
      <p:cxnSp>
        <p:nvCxnSpPr>
          <p:cNvPr id="40" name="Gerade Verbindung mit Pfeil 39"/>
          <p:cNvCxnSpPr/>
          <p:nvPr/>
        </p:nvCxnSpPr>
        <p:spPr>
          <a:xfrm>
            <a:off x="11119244" y="2845519"/>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2" name="Textfeld 41"/>
          <p:cNvSpPr txBox="1"/>
          <p:nvPr/>
        </p:nvSpPr>
        <p:spPr>
          <a:xfrm>
            <a:off x="10543995" y="2923793"/>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.06</a:t>
            </a:r>
          </a:p>
        </p:txBody>
      </p:sp>
      <p:cxnSp>
        <p:nvCxnSpPr>
          <p:cNvPr id="43" name="Gewinkelter Verbinder 42"/>
          <p:cNvCxnSpPr>
            <a:stCxn id="26" idx="4"/>
            <a:endCxn id="36" idx="4"/>
          </p:cNvCxnSpPr>
          <p:nvPr/>
        </p:nvCxnSpPr>
        <p:spPr>
          <a:xfrm rot="16200000" flipH="1">
            <a:off x="6178282" y="-447015"/>
            <a:ext cx="10183" cy="9871747"/>
          </a:xfrm>
          <a:prstGeom prst="bentConnector3">
            <a:avLst>
              <a:gd name="adj1" fmla="val 2344918"/>
            </a:avLst>
          </a:prstGeom>
          <a:ln>
            <a:tailEnd type="triangle"/>
          </a:ln>
        </p:spPr>
        <p:style>
          <a:lnRef idx="1">
            <a:schemeClr val="dk1"/>
          </a:lnRef>
          <a:fillRef idx="0">
            <a:schemeClr val="dk1"/>
          </a:fillRef>
          <a:effectRef idx="0">
            <a:schemeClr val="dk1"/>
          </a:effectRef>
          <a:fontRef idx="minor">
            <a:schemeClr val="tx1"/>
          </a:fontRef>
        </p:style>
      </p:cxnSp>
      <p:cxnSp>
        <p:nvCxnSpPr>
          <p:cNvPr id="45" name="Gewinkelter Verbinder 44"/>
          <p:cNvCxnSpPr>
            <a:stCxn id="32" idx="0"/>
            <a:endCxn id="39" idx="0"/>
          </p:cNvCxnSpPr>
          <p:nvPr/>
        </p:nvCxnSpPr>
        <p:spPr>
          <a:xfrm rot="16200000" flipH="1">
            <a:off x="6067913" y="-2871120"/>
            <a:ext cx="230917" cy="9871747"/>
          </a:xfrm>
          <a:prstGeom prst="bentConnector3">
            <a:avLst>
              <a:gd name="adj1" fmla="val -98997"/>
            </a:avLst>
          </a:prstGeom>
          <a:ln>
            <a:tailEnd type="triangle"/>
          </a:ln>
        </p:spPr>
        <p:style>
          <a:lnRef idx="1">
            <a:schemeClr val="dk1"/>
          </a:lnRef>
          <a:fillRef idx="0">
            <a:schemeClr val="dk1"/>
          </a:fillRef>
          <a:effectRef idx="0">
            <a:schemeClr val="dk1"/>
          </a:effectRef>
          <a:fontRef idx="minor">
            <a:schemeClr val="tx1"/>
          </a:fontRef>
        </p:style>
      </p:cxnSp>
      <p:sp>
        <p:nvSpPr>
          <p:cNvPr id="46" name="Textfeld 45"/>
          <p:cNvSpPr txBox="1"/>
          <p:nvPr/>
        </p:nvSpPr>
        <p:spPr>
          <a:xfrm>
            <a:off x="1318661" y="2890771"/>
            <a:ext cx="219977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Between-person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t>
            </a:r>
          </a:p>
        </p:txBody>
      </p:sp>
      <p:sp>
        <p:nvSpPr>
          <p:cNvPr id="47" name="Textfeld 46"/>
          <p:cNvSpPr txBox="1"/>
          <p:nvPr/>
        </p:nvSpPr>
        <p:spPr>
          <a:xfrm>
            <a:off x="4338639" y="2778323"/>
            <a:ext cx="1654054" cy="6594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Within-Person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relations</a:t>
            </a:r>
          </a:p>
        </p:txBody>
      </p:sp>
      <p:sp>
        <p:nvSpPr>
          <p:cNvPr id="4" name="Foliennummernplatzhalter 3"/>
          <p:cNvSpPr>
            <a:spLocks noGrp="1"/>
          </p:cNvSpPr>
          <p:nvPr>
            <p:ph type="sldNum" sz="quarter" idx="12"/>
          </p:nvPr>
        </p:nvSpPr>
        <p:spPr/>
        <p:txBody>
          <a:bodyPr/>
          <a:lstStyle/>
          <a:p>
            <a:fld id="{8CD81D32-49D6-4432-ACD3-F60C5F690709}" type="slidenum">
              <a:rPr lang="de-CH" smtClean="0"/>
              <a:t>95</a:t>
            </a:fld>
            <a:endParaRPr lang="de-CH"/>
          </a:p>
        </p:txBody>
      </p:sp>
    </p:spTree>
    <p:extLst>
      <p:ext uri="{BB962C8B-B14F-4D97-AF65-F5344CB8AC3E}">
        <p14:creationId xmlns:p14="http://schemas.microsoft.com/office/powerpoint/2010/main" val="2437912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llipse 1"/>
          <p:cNvSpPr/>
          <p:nvPr/>
        </p:nvSpPr>
        <p:spPr>
          <a:xfrm>
            <a:off x="2500388" y="341696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T1</a:t>
            </a:r>
          </a:p>
        </p:txBody>
      </p:sp>
      <p:sp>
        <p:nvSpPr>
          <p:cNvPr id="6" name="Ellipse 5"/>
          <p:cNvSpPr/>
          <p:nvPr/>
        </p:nvSpPr>
        <p:spPr>
          <a:xfrm>
            <a:off x="5233962" y="3437823"/>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T2</a:t>
            </a:r>
          </a:p>
        </p:txBody>
      </p:sp>
      <p:sp>
        <p:nvSpPr>
          <p:cNvPr id="7" name="Ellipse 6"/>
          <p:cNvSpPr/>
          <p:nvPr/>
        </p:nvSpPr>
        <p:spPr>
          <a:xfrm>
            <a:off x="7967536" y="3445509"/>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T3</a:t>
            </a:r>
          </a:p>
        </p:txBody>
      </p:sp>
      <p:sp>
        <p:nvSpPr>
          <p:cNvPr id="23" name="Ellipse 22"/>
          <p:cNvSpPr/>
          <p:nvPr/>
        </p:nvSpPr>
        <p:spPr>
          <a:xfrm>
            <a:off x="2849077" y="2135205"/>
            <a:ext cx="1578543"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state T1</a:t>
            </a:r>
          </a:p>
        </p:txBody>
      </p:sp>
      <p:sp>
        <p:nvSpPr>
          <p:cNvPr id="24" name="Ellipse 23"/>
          <p:cNvSpPr/>
          <p:nvPr/>
        </p:nvSpPr>
        <p:spPr>
          <a:xfrm>
            <a:off x="5537270" y="2129543"/>
            <a:ext cx="1453190" cy="6561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state T2</a:t>
            </a:r>
          </a:p>
        </p:txBody>
      </p:sp>
      <p:sp>
        <p:nvSpPr>
          <p:cNvPr id="25" name="Ellipse 24"/>
          <p:cNvSpPr/>
          <p:nvPr/>
        </p:nvSpPr>
        <p:spPr>
          <a:xfrm>
            <a:off x="8254000" y="2156860"/>
            <a:ext cx="1486877" cy="612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 T3</a:t>
            </a:r>
          </a:p>
        </p:txBody>
      </p:sp>
      <p:sp>
        <p:nvSpPr>
          <p:cNvPr id="26" name="Ellipse 25"/>
          <p:cNvSpPr/>
          <p:nvPr/>
        </p:nvSpPr>
        <p:spPr>
          <a:xfrm>
            <a:off x="217596" y="3458678"/>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Trait</a:t>
            </a:r>
          </a:p>
        </p:txBody>
      </p:sp>
      <p:cxnSp>
        <p:nvCxnSpPr>
          <p:cNvPr id="9" name="Gewinkelter Verbinder 8"/>
          <p:cNvCxnSpPr>
            <a:stCxn id="26" idx="4"/>
            <a:endCxn id="2" idx="4"/>
          </p:cNvCxnSpPr>
          <p:nvPr/>
        </p:nvCxnSpPr>
        <p:spPr>
          <a:xfrm rot="5400000" flipH="1" flipV="1">
            <a:off x="2368041" y="3321518"/>
            <a:ext cx="41709" cy="2282792"/>
          </a:xfrm>
          <a:prstGeom prst="bentConnector3">
            <a:avLst>
              <a:gd name="adj1" fmla="val -548083"/>
            </a:avLst>
          </a:prstGeom>
          <a:ln>
            <a:tailEnd type="triangle"/>
          </a:ln>
        </p:spPr>
        <p:style>
          <a:lnRef idx="1">
            <a:schemeClr val="dk1"/>
          </a:lnRef>
          <a:fillRef idx="0">
            <a:schemeClr val="dk1"/>
          </a:fillRef>
          <a:effectRef idx="0">
            <a:schemeClr val="dk1"/>
          </a:effectRef>
          <a:fontRef idx="minor">
            <a:schemeClr val="tx1"/>
          </a:fontRef>
        </p:style>
      </p:cxnSp>
      <p:cxnSp>
        <p:nvCxnSpPr>
          <p:cNvPr id="27" name="Gewinkelter Verbinder 26"/>
          <p:cNvCxnSpPr>
            <a:stCxn id="26" idx="4"/>
            <a:endCxn id="6" idx="4"/>
          </p:cNvCxnSpPr>
          <p:nvPr/>
        </p:nvCxnSpPr>
        <p:spPr>
          <a:xfrm rot="5400000" flipH="1" flipV="1">
            <a:off x="3745255" y="1965158"/>
            <a:ext cx="20855" cy="5016366"/>
          </a:xfrm>
          <a:prstGeom prst="bentConnector3">
            <a:avLst>
              <a:gd name="adj1" fmla="val -1096140"/>
            </a:avLst>
          </a:prstGeom>
          <a:ln>
            <a:tailEnd type="triangle"/>
          </a:ln>
        </p:spPr>
        <p:style>
          <a:lnRef idx="1">
            <a:schemeClr val="dk1"/>
          </a:lnRef>
          <a:fillRef idx="0">
            <a:schemeClr val="dk1"/>
          </a:fillRef>
          <a:effectRef idx="0">
            <a:schemeClr val="dk1"/>
          </a:effectRef>
          <a:fontRef idx="minor">
            <a:schemeClr val="tx1"/>
          </a:fontRef>
        </p:style>
      </p:cxnSp>
      <p:cxnSp>
        <p:nvCxnSpPr>
          <p:cNvPr id="28" name="Gewinkelter Verbinder 27"/>
          <p:cNvCxnSpPr>
            <a:stCxn id="26" idx="4"/>
            <a:endCxn id="7" idx="4"/>
          </p:cNvCxnSpPr>
          <p:nvPr/>
        </p:nvCxnSpPr>
        <p:spPr>
          <a:xfrm rot="5400000" flipH="1" flipV="1">
            <a:off x="5115885" y="602214"/>
            <a:ext cx="13169" cy="7749940"/>
          </a:xfrm>
          <a:prstGeom prst="bentConnector3">
            <a:avLst>
              <a:gd name="adj1" fmla="val -1735895"/>
            </a:avLst>
          </a:prstGeom>
          <a:ln>
            <a:tailEnd type="triangle"/>
          </a:ln>
        </p:spPr>
        <p:style>
          <a:lnRef idx="1">
            <a:schemeClr val="dk1"/>
          </a:lnRef>
          <a:fillRef idx="0">
            <a:schemeClr val="dk1"/>
          </a:fillRef>
          <a:effectRef idx="0">
            <a:schemeClr val="dk1"/>
          </a:effectRef>
          <a:fontRef idx="minor">
            <a:schemeClr val="tx1"/>
          </a:fontRef>
        </p:style>
      </p:cxnSp>
      <p:cxnSp>
        <p:nvCxnSpPr>
          <p:cNvPr id="31" name="Gerade Verbindung mit Pfeil 30"/>
          <p:cNvCxnSpPr/>
          <p:nvPr/>
        </p:nvCxnSpPr>
        <p:spPr>
          <a:xfrm flipV="1">
            <a:off x="616017" y="4538312"/>
            <a:ext cx="389823" cy="9865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Ellipse 31"/>
          <p:cNvSpPr/>
          <p:nvPr/>
        </p:nvSpPr>
        <p:spPr>
          <a:xfrm>
            <a:off x="83588" y="1949295"/>
            <a:ext cx="2327821" cy="97018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incongruency effect: Trait</a:t>
            </a:r>
          </a:p>
        </p:txBody>
      </p:sp>
      <p:cxnSp>
        <p:nvCxnSpPr>
          <p:cNvPr id="33" name="Gerade Verbindung mit Pfeil 32"/>
          <p:cNvCxnSpPr/>
          <p:nvPr/>
        </p:nvCxnSpPr>
        <p:spPr>
          <a:xfrm>
            <a:off x="809830" y="1044341"/>
            <a:ext cx="253762" cy="8504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feld 36"/>
          <p:cNvSpPr txBox="1"/>
          <p:nvPr/>
        </p:nvSpPr>
        <p:spPr>
          <a:xfrm>
            <a:off x="217596" y="652731"/>
            <a:ext cx="103302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Average picture-word incongruency-effect across assessments: Correctnesses</a:t>
            </a:r>
          </a:p>
        </p:txBody>
      </p:sp>
      <p:cxnSp>
        <p:nvCxnSpPr>
          <p:cNvPr id="38" name="Gewinkelter Verbinder 37"/>
          <p:cNvCxnSpPr>
            <a:stCxn id="32" idx="0"/>
            <a:endCxn id="23" idx="0"/>
          </p:cNvCxnSpPr>
          <p:nvPr/>
        </p:nvCxnSpPr>
        <p:spPr>
          <a:xfrm rot="16200000" flipH="1">
            <a:off x="2349969" y="846825"/>
            <a:ext cx="185910" cy="2390850"/>
          </a:xfrm>
          <a:prstGeom prst="bentConnector3">
            <a:avLst>
              <a:gd name="adj1" fmla="val -122963"/>
            </a:avLst>
          </a:prstGeom>
          <a:ln>
            <a:tailEnd type="triangle"/>
          </a:ln>
        </p:spPr>
        <p:style>
          <a:lnRef idx="1">
            <a:schemeClr val="dk1"/>
          </a:lnRef>
          <a:fillRef idx="0">
            <a:schemeClr val="dk1"/>
          </a:fillRef>
          <a:effectRef idx="0">
            <a:schemeClr val="dk1"/>
          </a:effectRef>
          <a:fontRef idx="minor">
            <a:schemeClr val="tx1"/>
          </a:fontRef>
        </p:style>
      </p:cxnSp>
      <p:cxnSp>
        <p:nvCxnSpPr>
          <p:cNvPr id="41" name="Gewinkelter Verbinder 40"/>
          <p:cNvCxnSpPr>
            <a:stCxn id="32" idx="0"/>
            <a:endCxn id="24" idx="0"/>
          </p:cNvCxnSpPr>
          <p:nvPr/>
        </p:nvCxnSpPr>
        <p:spPr>
          <a:xfrm rot="16200000" flipH="1">
            <a:off x="3665558" y="-468764"/>
            <a:ext cx="180248" cy="5016366"/>
          </a:xfrm>
          <a:prstGeom prst="bentConnector3">
            <a:avLst>
              <a:gd name="adj1" fmla="val -126825"/>
            </a:avLst>
          </a:prstGeom>
          <a:ln>
            <a:tailEnd type="triangle"/>
          </a:ln>
        </p:spPr>
        <p:style>
          <a:lnRef idx="1">
            <a:schemeClr val="dk1"/>
          </a:lnRef>
          <a:fillRef idx="0">
            <a:schemeClr val="dk1"/>
          </a:fillRef>
          <a:effectRef idx="0">
            <a:schemeClr val="dk1"/>
          </a:effectRef>
          <a:fontRef idx="minor">
            <a:schemeClr val="tx1"/>
          </a:fontRef>
        </p:style>
      </p:cxnSp>
      <p:cxnSp>
        <p:nvCxnSpPr>
          <p:cNvPr id="44" name="Gewinkelter Verbinder 43"/>
          <p:cNvCxnSpPr>
            <a:stCxn id="32" idx="0"/>
            <a:endCxn id="25" idx="0"/>
          </p:cNvCxnSpPr>
          <p:nvPr/>
        </p:nvCxnSpPr>
        <p:spPr>
          <a:xfrm rot="16200000" flipH="1">
            <a:off x="5018686" y="-1821893"/>
            <a:ext cx="207565" cy="7749940"/>
          </a:xfrm>
          <a:prstGeom prst="bentConnector3">
            <a:avLst>
              <a:gd name="adj1" fmla="val -110134"/>
            </a:avLst>
          </a:prstGeom>
          <a:ln>
            <a:tailEnd type="triangle"/>
          </a:ln>
        </p:spPr>
        <p:style>
          <a:lnRef idx="1">
            <a:schemeClr val="dk1"/>
          </a:lnRef>
          <a:fillRef idx="0">
            <a:schemeClr val="dk1"/>
          </a:fillRef>
          <a:effectRef idx="0">
            <a:schemeClr val="dk1"/>
          </a:effectRef>
          <a:fontRef idx="minor">
            <a:schemeClr val="tx1"/>
          </a:fontRef>
        </p:style>
      </p:cxnSp>
      <p:cxnSp>
        <p:nvCxnSpPr>
          <p:cNvPr id="56" name="Gerade Verbindung mit Pfeil 55"/>
          <p:cNvCxnSpPr>
            <a:stCxn id="32" idx="4"/>
            <a:endCxn id="26" idx="0"/>
          </p:cNvCxnSpPr>
          <p:nvPr/>
        </p:nvCxnSpPr>
        <p:spPr>
          <a:xfrm>
            <a:off x="1247499" y="2919481"/>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9" name="Gerade Verbindung mit Pfeil 58"/>
          <p:cNvCxnSpPr/>
          <p:nvPr/>
        </p:nvCxnSpPr>
        <p:spPr>
          <a:xfrm>
            <a:off x="3606488" y="2836063"/>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0" name="Gerade Verbindung mit Pfeil 59"/>
          <p:cNvCxnSpPr/>
          <p:nvPr/>
        </p:nvCxnSpPr>
        <p:spPr>
          <a:xfrm>
            <a:off x="6263865" y="2836823"/>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61" name="Gerade Verbindung mit Pfeil 60"/>
          <p:cNvCxnSpPr/>
          <p:nvPr/>
        </p:nvCxnSpPr>
        <p:spPr>
          <a:xfrm>
            <a:off x="8997437" y="2822167"/>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0" name="Textfeld 36"/>
          <p:cNvSpPr txBox="1"/>
          <p:nvPr/>
        </p:nvSpPr>
        <p:spPr>
          <a:xfrm>
            <a:off x="202434" y="5681931"/>
            <a:ext cx="92198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Average Shtulman incongruency-effect across assessments: Correctnesses</a:t>
            </a:r>
          </a:p>
        </p:txBody>
      </p:sp>
      <p:sp>
        <p:nvSpPr>
          <p:cNvPr id="3" name="Textfeld 2"/>
          <p:cNvSpPr txBox="1"/>
          <p:nvPr/>
        </p:nvSpPr>
        <p:spPr>
          <a:xfrm>
            <a:off x="767022" y="3034530"/>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.19</a:t>
            </a:r>
          </a:p>
        </p:txBody>
      </p:sp>
      <p:sp>
        <p:nvSpPr>
          <p:cNvPr id="29" name="Textfeld 28"/>
          <p:cNvSpPr txBox="1"/>
          <p:nvPr/>
        </p:nvSpPr>
        <p:spPr>
          <a:xfrm>
            <a:off x="3111726" y="2985360"/>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.09</a:t>
            </a:r>
          </a:p>
        </p:txBody>
      </p:sp>
      <p:sp>
        <p:nvSpPr>
          <p:cNvPr id="34" name="Textfeld 33"/>
          <p:cNvSpPr txBox="1"/>
          <p:nvPr/>
        </p:nvSpPr>
        <p:spPr>
          <a:xfrm>
            <a:off x="5646561" y="2923793"/>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.13</a:t>
            </a:r>
          </a:p>
        </p:txBody>
      </p:sp>
      <p:sp>
        <p:nvSpPr>
          <p:cNvPr id="35" name="Textfeld 34"/>
          <p:cNvSpPr txBox="1"/>
          <p:nvPr/>
        </p:nvSpPr>
        <p:spPr>
          <a:xfrm>
            <a:off x="8422188" y="2900441"/>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a:t>
            </a:r>
          </a:p>
        </p:txBody>
      </p:sp>
      <p:sp>
        <p:nvSpPr>
          <p:cNvPr id="36" name="Ellipse 35"/>
          <p:cNvSpPr/>
          <p:nvPr/>
        </p:nvSpPr>
        <p:spPr>
          <a:xfrm>
            <a:off x="10089343" y="3468861"/>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 T4</a:t>
            </a:r>
          </a:p>
        </p:txBody>
      </p:sp>
      <p:sp>
        <p:nvSpPr>
          <p:cNvPr id="39" name="Ellipse 38"/>
          <p:cNvSpPr/>
          <p:nvPr/>
        </p:nvSpPr>
        <p:spPr>
          <a:xfrm>
            <a:off x="10375807" y="2180212"/>
            <a:ext cx="1486877" cy="6128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 T4</a:t>
            </a:r>
          </a:p>
        </p:txBody>
      </p:sp>
      <p:cxnSp>
        <p:nvCxnSpPr>
          <p:cNvPr id="40" name="Gerade Verbindung mit Pfeil 39"/>
          <p:cNvCxnSpPr/>
          <p:nvPr/>
        </p:nvCxnSpPr>
        <p:spPr>
          <a:xfrm>
            <a:off x="11119244" y="2845519"/>
            <a:ext cx="1" cy="53919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2" name="Textfeld 41"/>
          <p:cNvSpPr txBox="1"/>
          <p:nvPr/>
        </p:nvSpPr>
        <p:spPr>
          <a:xfrm>
            <a:off x="10543995" y="2923793"/>
            <a:ext cx="5931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.10</a:t>
            </a:r>
          </a:p>
        </p:txBody>
      </p:sp>
      <p:cxnSp>
        <p:nvCxnSpPr>
          <p:cNvPr id="43" name="Gewinkelter Verbinder 42"/>
          <p:cNvCxnSpPr>
            <a:stCxn id="26" idx="4"/>
            <a:endCxn id="36" idx="4"/>
          </p:cNvCxnSpPr>
          <p:nvPr/>
        </p:nvCxnSpPr>
        <p:spPr>
          <a:xfrm rot="16200000" flipH="1">
            <a:off x="6178282" y="-447015"/>
            <a:ext cx="10183" cy="9871747"/>
          </a:xfrm>
          <a:prstGeom prst="bentConnector3">
            <a:avLst>
              <a:gd name="adj1" fmla="val 2344918"/>
            </a:avLst>
          </a:prstGeom>
          <a:ln>
            <a:tailEnd type="triangle"/>
          </a:ln>
        </p:spPr>
        <p:style>
          <a:lnRef idx="1">
            <a:schemeClr val="dk1"/>
          </a:lnRef>
          <a:fillRef idx="0">
            <a:schemeClr val="dk1"/>
          </a:fillRef>
          <a:effectRef idx="0">
            <a:schemeClr val="dk1"/>
          </a:effectRef>
          <a:fontRef idx="minor">
            <a:schemeClr val="tx1"/>
          </a:fontRef>
        </p:style>
      </p:cxnSp>
      <p:cxnSp>
        <p:nvCxnSpPr>
          <p:cNvPr id="45" name="Gewinkelter Verbinder 44"/>
          <p:cNvCxnSpPr>
            <a:stCxn id="32" idx="0"/>
            <a:endCxn id="39" idx="0"/>
          </p:cNvCxnSpPr>
          <p:nvPr/>
        </p:nvCxnSpPr>
        <p:spPr>
          <a:xfrm rot="16200000" flipH="1">
            <a:off x="6067913" y="-2871120"/>
            <a:ext cx="230917" cy="9871747"/>
          </a:xfrm>
          <a:prstGeom prst="bentConnector3">
            <a:avLst>
              <a:gd name="adj1" fmla="val -98997"/>
            </a:avLst>
          </a:prstGeom>
          <a:ln>
            <a:tailEnd type="triangle"/>
          </a:ln>
        </p:spPr>
        <p:style>
          <a:lnRef idx="1">
            <a:schemeClr val="dk1"/>
          </a:lnRef>
          <a:fillRef idx="0">
            <a:schemeClr val="dk1"/>
          </a:fillRef>
          <a:effectRef idx="0">
            <a:schemeClr val="dk1"/>
          </a:effectRef>
          <a:fontRef idx="minor">
            <a:schemeClr val="tx1"/>
          </a:fontRef>
        </p:style>
      </p:cxnSp>
      <p:sp>
        <p:nvSpPr>
          <p:cNvPr id="4" name="Foliennummernplatzhalter 3"/>
          <p:cNvSpPr>
            <a:spLocks noGrp="1"/>
          </p:cNvSpPr>
          <p:nvPr>
            <p:ph type="sldNum" sz="quarter" idx="12"/>
          </p:nvPr>
        </p:nvSpPr>
        <p:spPr/>
        <p:txBody>
          <a:bodyPr/>
          <a:lstStyle/>
          <a:p>
            <a:fld id="{8CD81D32-49D6-4432-ACD3-F60C5F690709}" type="slidenum">
              <a:rPr lang="de-CH" smtClean="0"/>
              <a:t>96</a:t>
            </a:fld>
            <a:endParaRPr lang="de-CH"/>
          </a:p>
        </p:txBody>
      </p:sp>
    </p:spTree>
    <p:extLst>
      <p:ext uri="{BB962C8B-B14F-4D97-AF65-F5344CB8AC3E}">
        <p14:creationId xmlns:p14="http://schemas.microsoft.com/office/powerpoint/2010/main" val="3204849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Grafik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15833"/>
            <a:ext cx="12192000" cy="3483428"/>
          </a:xfrm>
          <a:prstGeom prst="rect">
            <a:avLst/>
          </a:prstGeom>
        </p:spPr>
      </p:pic>
      <p:pic>
        <p:nvPicPr>
          <p:cNvPr id="8" name="Grafik 7"/>
          <p:cNvPicPr>
            <a:picLocks noChangeAspect="1"/>
          </p:cNvPicPr>
          <p:nvPr/>
        </p:nvPicPr>
        <p:blipFill>
          <a:blip r:embed="rId4"/>
          <a:stretch>
            <a:fillRect/>
          </a:stretch>
        </p:blipFill>
        <p:spPr>
          <a:xfrm>
            <a:off x="1703271" y="343817"/>
            <a:ext cx="581025" cy="600075"/>
          </a:xfrm>
          <a:prstGeom prst="rect">
            <a:avLst/>
          </a:prstGeom>
        </p:spPr>
      </p:pic>
      <p:sp>
        <p:nvSpPr>
          <p:cNvPr id="9" name="Textfeld 8"/>
          <p:cNvSpPr txBox="1"/>
          <p:nvPr/>
        </p:nvSpPr>
        <p:spPr>
          <a:xfrm>
            <a:off x="2365695" y="459188"/>
            <a:ext cx="69704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Between-correlations (point estimates; ignore below .20)</a:t>
            </a:r>
          </a:p>
        </p:txBody>
      </p:sp>
      <p:pic>
        <p:nvPicPr>
          <p:cNvPr id="10" name="Grafik 9"/>
          <p:cNvPicPr>
            <a:picLocks noChangeAspect="1"/>
          </p:cNvPicPr>
          <p:nvPr/>
        </p:nvPicPr>
        <p:blipFill>
          <a:blip r:embed="rId5"/>
          <a:stretch>
            <a:fillRect/>
          </a:stretch>
        </p:blipFill>
        <p:spPr>
          <a:xfrm>
            <a:off x="1703271" y="1103460"/>
            <a:ext cx="554154" cy="958537"/>
          </a:xfrm>
          <a:prstGeom prst="rect">
            <a:avLst/>
          </a:prstGeom>
        </p:spPr>
      </p:pic>
      <p:sp>
        <p:nvSpPr>
          <p:cNvPr id="11" name="Textfeld 10"/>
          <p:cNvSpPr txBox="1"/>
          <p:nvPr/>
        </p:nvSpPr>
        <p:spPr>
          <a:xfrm>
            <a:off x="2352260" y="1351559"/>
            <a:ext cx="82097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Within-correlations (ranges across waves, NOT confidence intervals!)</a:t>
            </a:r>
          </a:p>
        </p:txBody>
      </p:sp>
      <p:sp>
        <p:nvSpPr>
          <p:cNvPr id="13" name="Abgerundetes Rechteck 12"/>
          <p:cNvSpPr/>
          <p:nvPr/>
        </p:nvSpPr>
        <p:spPr>
          <a:xfrm>
            <a:off x="4764157" y="2703443"/>
            <a:ext cx="377686" cy="197457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Abgerundetes Rechteck 13"/>
          <p:cNvSpPr/>
          <p:nvPr/>
        </p:nvSpPr>
        <p:spPr>
          <a:xfrm>
            <a:off x="7215809" y="2842591"/>
            <a:ext cx="768626" cy="43069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bgerundetes Rechteck 14"/>
          <p:cNvSpPr/>
          <p:nvPr/>
        </p:nvSpPr>
        <p:spPr>
          <a:xfrm>
            <a:off x="8898835" y="4247321"/>
            <a:ext cx="1974574" cy="73549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bgerundetes Rechteck 15"/>
          <p:cNvSpPr/>
          <p:nvPr/>
        </p:nvSpPr>
        <p:spPr>
          <a:xfrm>
            <a:off x="11569148" y="2703443"/>
            <a:ext cx="556590" cy="613477"/>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bgerundetes Rechteck 16"/>
          <p:cNvSpPr/>
          <p:nvPr/>
        </p:nvSpPr>
        <p:spPr>
          <a:xfrm>
            <a:off x="10976114" y="3884262"/>
            <a:ext cx="480390" cy="36306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Foliennummernplatzhalter 1"/>
          <p:cNvSpPr>
            <a:spLocks noGrp="1"/>
          </p:cNvSpPr>
          <p:nvPr>
            <p:ph type="sldNum" sz="quarter" idx="12"/>
          </p:nvPr>
        </p:nvSpPr>
        <p:spPr/>
        <p:txBody>
          <a:bodyPr/>
          <a:lstStyle/>
          <a:p>
            <a:fld id="{8CD81D32-49D6-4432-ACD3-F60C5F690709}" type="slidenum">
              <a:rPr lang="de-CH" smtClean="0"/>
              <a:t>97</a:t>
            </a:fld>
            <a:endParaRPr lang="de-CH"/>
          </a:p>
        </p:txBody>
      </p:sp>
    </p:spTree>
    <p:extLst>
      <p:ext uri="{BB962C8B-B14F-4D97-AF65-F5344CB8AC3E}">
        <p14:creationId xmlns:p14="http://schemas.microsoft.com/office/powerpoint/2010/main" val="20904953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p:cNvSpPr/>
          <p:nvPr/>
        </p:nvSpPr>
        <p:spPr>
          <a:xfrm>
            <a:off x="337931" y="1735532"/>
            <a:ext cx="1145650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Reaction time-differences on the Shtulman task are not related to any* cognitive abilities assessed in this study</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Rechteck 2"/>
          <p:cNvSpPr/>
          <p:nvPr/>
        </p:nvSpPr>
        <p:spPr>
          <a:xfrm>
            <a:off x="337931" y="2762575"/>
            <a:ext cx="11456503"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Correctness-differences on the Shtulman task are related to the picture-word task, anti saccade, binding, analogical-, anomalistic-, and antigonistic reasoning </a:t>
            </a:r>
            <a:r>
              <a:rPr kumimoji="0" lang="de-CH"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on the between-level only</a:t>
            </a:r>
            <a:endParaRPr kumimoji="0" lang="en-US" sz="1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4" name="Grafik 3"/>
          <p:cNvPicPr>
            <a:picLocks noChangeAspect="1"/>
          </p:cNvPicPr>
          <p:nvPr/>
        </p:nvPicPr>
        <p:blipFill>
          <a:blip r:embed="rId3"/>
          <a:stretch>
            <a:fillRect/>
          </a:stretch>
        </p:blipFill>
        <p:spPr>
          <a:xfrm>
            <a:off x="3775409" y="3604879"/>
            <a:ext cx="3510916" cy="3120814"/>
          </a:xfrm>
          <a:prstGeom prst="rect">
            <a:avLst/>
          </a:prstGeom>
        </p:spPr>
      </p:pic>
      <p:sp>
        <p:nvSpPr>
          <p:cNvPr id="5" name="Textfeld 4"/>
          <p:cNvSpPr txBox="1"/>
          <p:nvPr/>
        </p:nvSpPr>
        <p:spPr>
          <a:xfrm>
            <a:off x="902268" y="4908884"/>
            <a:ext cx="287314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Isn't that trivial?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Maybe not?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What does the task measure anyway?</a:t>
            </a:r>
          </a:p>
        </p:txBody>
      </p:sp>
      <p:cxnSp>
        <p:nvCxnSpPr>
          <p:cNvPr id="7" name="Gerade Verbindung mit Pfeil 6"/>
          <p:cNvCxnSpPr/>
          <p:nvPr/>
        </p:nvCxnSpPr>
        <p:spPr>
          <a:xfrm flipV="1">
            <a:off x="2733575" y="4966636"/>
            <a:ext cx="3633537" cy="77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Gerade Verbindung mit Pfeil 7"/>
          <p:cNvCxnSpPr/>
          <p:nvPr/>
        </p:nvCxnSpPr>
        <p:spPr>
          <a:xfrm>
            <a:off x="2733575" y="5149516"/>
            <a:ext cx="1251284" cy="890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Foliennummernplatzhalter 5"/>
          <p:cNvSpPr>
            <a:spLocks noGrp="1"/>
          </p:cNvSpPr>
          <p:nvPr>
            <p:ph type="sldNum" sz="quarter" idx="12"/>
          </p:nvPr>
        </p:nvSpPr>
        <p:spPr/>
        <p:txBody>
          <a:bodyPr/>
          <a:lstStyle/>
          <a:p>
            <a:fld id="{8CD81D32-49D6-4432-ACD3-F60C5F690709}" type="slidenum">
              <a:rPr lang="de-CH" smtClean="0"/>
              <a:t>98</a:t>
            </a:fld>
            <a:endParaRPr lang="de-CH"/>
          </a:p>
        </p:txBody>
      </p:sp>
    </p:spTree>
    <p:extLst>
      <p:ext uri="{BB962C8B-B14F-4D97-AF65-F5344CB8AC3E}">
        <p14:creationId xmlns:p14="http://schemas.microsoft.com/office/powerpoint/2010/main" val="41956805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hteck 1"/>
          <p:cNvSpPr/>
          <p:nvPr/>
        </p:nvSpPr>
        <p:spPr>
          <a:xfrm>
            <a:off x="1271442" y="2252645"/>
            <a:ext cx="9841831"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Analysis to come: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(Multivariate) Generalized linear (e.g., log-linear) mixed models for reaction times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Diffusion modeling for circumventing the decision between reaction times and correctness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Latent variable models to correct for the crappy internal consistencies/RRs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Foliennummernplatzhalter 2"/>
          <p:cNvSpPr>
            <a:spLocks noGrp="1"/>
          </p:cNvSpPr>
          <p:nvPr>
            <p:ph type="sldNum" sz="quarter" idx="12"/>
          </p:nvPr>
        </p:nvSpPr>
        <p:spPr/>
        <p:txBody>
          <a:bodyPr/>
          <a:lstStyle/>
          <a:p>
            <a:fld id="{8CD81D32-49D6-4432-ACD3-F60C5F690709}" type="slidenum">
              <a:rPr lang="de-CH" smtClean="0"/>
              <a:t>99</a:t>
            </a:fld>
            <a:endParaRPr lang="de-CH"/>
          </a:p>
        </p:txBody>
      </p:sp>
    </p:spTree>
    <p:extLst>
      <p:ext uri="{BB962C8B-B14F-4D97-AF65-F5344CB8AC3E}">
        <p14:creationId xmlns:p14="http://schemas.microsoft.com/office/powerpoint/2010/main" val="4269464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15183</Words>
  <Application>Microsoft Office PowerPoint</Application>
  <PresentationFormat>Breitbild</PresentationFormat>
  <Paragraphs>2986</Paragraphs>
  <Slides>143</Slides>
  <Notes>109</Notes>
  <HiddenSlides>116</HiddenSlides>
  <MMClips>10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143</vt:i4>
      </vt:variant>
    </vt:vector>
  </HeadingPairs>
  <TitlesOfParts>
    <vt:vector size="146" baseType="lpstr">
      <vt:lpstr>Arial</vt:lpstr>
      <vt:lpstr>Calibri</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Peter Edelsbrunner</dc:creator>
  <cp:lastModifiedBy>Peter Edelsbrunner</cp:lastModifiedBy>
  <cp:revision>370</cp:revision>
  <dcterms:created xsi:type="dcterms:W3CDTF">2022-04-21T17:48:03Z</dcterms:created>
  <dcterms:modified xsi:type="dcterms:W3CDTF">2024-03-18T08:50:13Z</dcterms:modified>
</cp:coreProperties>
</file>